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6" r:id="rId3"/>
    <p:sldId id="395" r:id="rId4"/>
    <p:sldId id="377" r:id="rId5"/>
    <p:sldId id="398" r:id="rId6"/>
    <p:sldId id="399" r:id="rId7"/>
    <p:sldId id="378" r:id="rId8"/>
    <p:sldId id="296" r:id="rId9"/>
    <p:sldId id="385" r:id="rId10"/>
    <p:sldId id="386" r:id="rId11"/>
    <p:sldId id="396" r:id="rId12"/>
    <p:sldId id="382" r:id="rId13"/>
    <p:sldId id="269" r:id="rId14"/>
    <p:sldId id="306" r:id="rId15"/>
    <p:sldId id="305" r:id="rId16"/>
    <p:sldId id="264" r:id="rId17"/>
    <p:sldId id="387" r:id="rId18"/>
    <p:sldId id="357" r:id="rId19"/>
    <p:sldId id="263" r:id="rId20"/>
    <p:sldId id="392" r:id="rId21"/>
    <p:sldId id="389" r:id="rId22"/>
    <p:sldId id="400" r:id="rId23"/>
    <p:sldId id="288" r:id="rId24"/>
    <p:sldId id="401" r:id="rId25"/>
    <p:sldId id="394" r:id="rId26"/>
    <p:sldId id="365" r:id="rId27"/>
    <p:sldId id="397" r:id="rId28"/>
    <p:sldId id="37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95EF"/>
    <a:srgbClr val="FFCC66"/>
    <a:srgbClr val="FFCC99"/>
    <a:srgbClr val="CCCC00"/>
    <a:srgbClr val="000066"/>
    <a:srgbClr val="996600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2485330257284732E-2"/>
          <c:y val="4.9194703621083774E-2"/>
          <c:w val="0.8976261127596441"/>
          <c:h val="0.808102345415778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Dsicharge (MAF)</c:v>
                </c:pt>
              </c:strCache>
            </c:strRef>
          </c:tx>
          <c:spPr>
            <a:ln w="15794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66-67</c:v>
                </c:pt>
                <c:pt idx="1">
                  <c:v>67-68</c:v>
                </c:pt>
                <c:pt idx="2">
                  <c:v>68-69</c:v>
                </c:pt>
                <c:pt idx="3">
                  <c:v>69-70</c:v>
                </c:pt>
                <c:pt idx="4">
                  <c:v>70-71</c:v>
                </c:pt>
                <c:pt idx="5">
                  <c:v>71-72</c:v>
                </c:pt>
                <c:pt idx="6">
                  <c:v>72-73</c:v>
                </c:pt>
                <c:pt idx="7">
                  <c:v>73-74</c:v>
                </c:pt>
                <c:pt idx="8">
                  <c:v>74-75</c:v>
                </c:pt>
                <c:pt idx="9">
                  <c:v>75-76</c:v>
                </c:pt>
                <c:pt idx="10">
                  <c:v>76-77</c:v>
                </c:pt>
                <c:pt idx="11">
                  <c:v>77-78</c:v>
                </c:pt>
                <c:pt idx="12">
                  <c:v>78-79</c:v>
                </c:pt>
                <c:pt idx="13">
                  <c:v>79-80</c:v>
                </c:pt>
                <c:pt idx="14">
                  <c:v>80-81</c:v>
                </c:pt>
                <c:pt idx="15">
                  <c:v>81-82</c:v>
                </c:pt>
                <c:pt idx="16">
                  <c:v>82-83</c:v>
                </c:pt>
                <c:pt idx="17">
                  <c:v>83-84</c:v>
                </c:pt>
                <c:pt idx="18">
                  <c:v>84-85</c:v>
                </c:pt>
                <c:pt idx="19">
                  <c:v>85-86</c:v>
                </c:pt>
                <c:pt idx="20">
                  <c:v>86-87</c:v>
                </c:pt>
                <c:pt idx="21">
                  <c:v>87-88</c:v>
                </c:pt>
                <c:pt idx="22">
                  <c:v>88-89</c:v>
                </c:pt>
                <c:pt idx="23">
                  <c:v>89-90</c:v>
                </c:pt>
                <c:pt idx="24">
                  <c:v>90-91</c:v>
                </c:pt>
                <c:pt idx="25">
                  <c:v>91-92</c:v>
                </c:pt>
                <c:pt idx="26">
                  <c:v>92-93</c:v>
                </c:pt>
                <c:pt idx="27">
                  <c:v>93-94</c:v>
                </c:pt>
                <c:pt idx="28">
                  <c:v>94-95</c:v>
                </c:pt>
                <c:pt idx="29">
                  <c:v>95-96</c:v>
                </c:pt>
                <c:pt idx="30">
                  <c:v>96-97</c:v>
                </c:pt>
                <c:pt idx="31">
                  <c:v>97-98</c:v>
                </c:pt>
                <c:pt idx="32">
                  <c:v>98-99</c:v>
                </c:pt>
                <c:pt idx="33">
                  <c:v>99-2000</c:v>
                </c:pt>
                <c:pt idx="34">
                  <c:v>2000-01</c:v>
                </c:pt>
                <c:pt idx="35">
                  <c:v>2001-02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58.54</c:v>
                </c:pt>
                <c:pt idx="1">
                  <c:v>68.910000000000011</c:v>
                </c:pt>
                <c:pt idx="2">
                  <c:v>5.49</c:v>
                </c:pt>
                <c:pt idx="3">
                  <c:v>42.97</c:v>
                </c:pt>
                <c:pt idx="4">
                  <c:v>25.74</c:v>
                </c:pt>
                <c:pt idx="5">
                  <c:v>23.19</c:v>
                </c:pt>
                <c:pt idx="6">
                  <c:v>21.419999999999998</c:v>
                </c:pt>
                <c:pt idx="7">
                  <c:v>97.59</c:v>
                </c:pt>
                <c:pt idx="8">
                  <c:v>8.19</c:v>
                </c:pt>
                <c:pt idx="9">
                  <c:v>39.21</c:v>
                </c:pt>
                <c:pt idx="10">
                  <c:v>69.03</c:v>
                </c:pt>
                <c:pt idx="11">
                  <c:v>30.38</c:v>
                </c:pt>
                <c:pt idx="12">
                  <c:v>80.53</c:v>
                </c:pt>
                <c:pt idx="13">
                  <c:v>29.79</c:v>
                </c:pt>
                <c:pt idx="14">
                  <c:v>20.110000000000003</c:v>
                </c:pt>
                <c:pt idx="15">
                  <c:v>32.790000000000006</c:v>
                </c:pt>
                <c:pt idx="16">
                  <c:v>9.68</c:v>
                </c:pt>
                <c:pt idx="17">
                  <c:v>45.91</c:v>
                </c:pt>
                <c:pt idx="18">
                  <c:v>26.01</c:v>
                </c:pt>
                <c:pt idx="19">
                  <c:v>10.98</c:v>
                </c:pt>
                <c:pt idx="20">
                  <c:v>26.9</c:v>
                </c:pt>
                <c:pt idx="21">
                  <c:v>39</c:v>
                </c:pt>
                <c:pt idx="22">
                  <c:v>23.5</c:v>
                </c:pt>
                <c:pt idx="23">
                  <c:v>16.25</c:v>
                </c:pt>
                <c:pt idx="24">
                  <c:v>15.6</c:v>
                </c:pt>
                <c:pt idx="25">
                  <c:v>15.75</c:v>
                </c:pt>
                <c:pt idx="26">
                  <c:v>20.3</c:v>
                </c:pt>
                <c:pt idx="27">
                  <c:v>18.100000000000001</c:v>
                </c:pt>
                <c:pt idx="28">
                  <c:v>23.6</c:v>
                </c:pt>
                <c:pt idx="29">
                  <c:v>24.4</c:v>
                </c:pt>
                <c:pt idx="30">
                  <c:v>18</c:v>
                </c:pt>
                <c:pt idx="31">
                  <c:v>12.9</c:v>
                </c:pt>
                <c:pt idx="32">
                  <c:v>15.9</c:v>
                </c:pt>
                <c:pt idx="33">
                  <c:v>8.83</c:v>
                </c:pt>
                <c:pt idx="34">
                  <c:v>0.72000000000000008</c:v>
                </c:pt>
                <c:pt idx="35">
                  <c:v>1.92</c:v>
                </c:pt>
              </c:numCache>
            </c:numRef>
          </c:val>
          <c:smooth val="1"/>
        </c:ser>
        <c:marker val="1"/>
        <c:axId val="282846336"/>
        <c:axId val="282848256"/>
      </c:lineChart>
      <c:catAx>
        <c:axId val="28284633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949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4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2848256"/>
        <c:crosses val="autoZero"/>
        <c:lblAlgn val="ctr"/>
        <c:lblOffset val="100"/>
        <c:tickLblSkip val="2"/>
        <c:tickMarkSkip val="1"/>
      </c:catAx>
      <c:valAx>
        <c:axId val="282848256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2846336"/>
        <c:crosses val="autoZero"/>
        <c:crossBetween val="midCat"/>
      </c:valAx>
      <c:spPr>
        <a:solidFill>
          <a:srgbClr val="C0C0C0"/>
        </a:solidFill>
        <a:ln w="15794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4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C4FE0697-5A06-4D3D-BA34-3A774E638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BBE9D1CC-41BE-492D-B7F9-0109CA324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AF45C-B37F-4124-9D3B-2414B9B114FA}" type="slidenum">
              <a:rPr lang="en-US"/>
              <a:pPr/>
              <a:t>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61F1-9DBC-4FCB-80DC-255065815135}" type="slidenum">
              <a:rPr lang="en-US"/>
              <a:pPr/>
              <a:t>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Inam1, S. Amjad, A. Ali and S. H. Khan, NIO, Karachi. </a:t>
            </a:r>
            <a:r>
              <a:rPr lang="en-US" b="1"/>
              <a:t>The Anthropogenic Affects and Natural Hazards on the Stability of the</a:t>
            </a:r>
            <a:br>
              <a:rPr lang="en-US" b="1"/>
            </a:br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74395-623D-4F85-A884-4E7E6BF00774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/>
              <a:t>NATURAL AND MAN MADE STRESSES ON THE STABILITY</a:t>
            </a:r>
          </a:p>
          <a:p>
            <a:r>
              <a:rPr lang="en-US" b="1"/>
              <a:t>OF INDUS DELTAIC ECO REGION. A. Inam, T. M. Ali Khan, A. R. Tabrez, S. Amjad, M. Danish,</a:t>
            </a:r>
          </a:p>
          <a:p>
            <a:r>
              <a:rPr lang="en-US" b="1"/>
              <a:t>S. M. Tabrez. </a:t>
            </a:r>
            <a:r>
              <a:rPr lang="en-US"/>
              <a:t>National Institute of Oceanography, ST. 47 Clifton Block 1, Karachi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7651C-B811-45FF-B8A6-A549B916264F}" type="slidenum">
              <a:rPr lang="en-US"/>
              <a:pPr/>
              <a:t>14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Ms. Meherunissa, 2006 (SUPARCO)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7678D-3ACA-4F7A-AA3C-419906536FBD}" type="slidenum">
              <a:rPr lang="en-US"/>
              <a:pPr/>
              <a:t>15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Mehrunnisa, SUPARC 2006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BAB24-9945-4989-9A4E-CFA83E289FF3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0034C-9A78-4EB6-BC01-66D3B37072E3}" type="slidenum">
              <a:rPr lang="en-US"/>
              <a:pPr/>
              <a:t>19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2DA7C1-0382-48D5-A04A-2A9B39D262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781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67AE-EABB-49AC-A1D2-863446212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06C7-2600-48C1-BA2F-2BF7B9465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BF163CA-B7DF-45BD-BA5E-74BD36291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8ED1972-C20A-4829-B836-6961F19FC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A1B8721-E13F-49B8-827B-746192A26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D7C9F1B-3679-4804-B0C7-E5FF11A2C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163AC31-B702-4350-8968-8217D9954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B625B-6812-4D4E-9FEF-C52D43D53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DCA3-4D8F-4485-8F12-CD5AA65B4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D0C3-CE9E-4077-8C79-74FF10B01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0E46-5452-41B9-B7BF-023F7DD4A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E7B46-164E-4F30-A267-EABE659C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C1AB-6316-4C33-9926-4430D2973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1A93F-0E5B-4732-9414-42B28F447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E86C-7918-4C9D-A6A6-21145820A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67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C72885B8-D5BF-4A77-B556-EC4901286E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752600"/>
          </a:xfrm>
          <a:solidFill>
            <a:schemeClr val="folHlink"/>
          </a:solidFill>
          <a:ln w="57150" cmpd="thinThick">
            <a:solidFill>
              <a:srgbClr val="000066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Climate Change and Environmental Concerns in Indus Delta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257675"/>
            <a:ext cx="7010400" cy="695325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Naseer Memon</a:t>
            </a:r>
          </a:p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Chief Executive, SPO</a:t>
            </a:r>
            <a:endParaRPr lang="en-US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Flow data below </a:t>
            </a:r>
            <a:r>
              <a:rPr lang="en-US" sz="3200" b="1" dirty="0" err="1" smtClean="0">
                <a:solidFill>
                  <a:schemeClr val="tx1"/>
                </a:solidFill>
              </a:rPr>
              <a:t>Kotri</a:t>
            </a:r>
            <a:r>
              <a:rPr lang="en-US" sz="3200" b="1" dirty="0" smtClean="0">
                <a:solidFill>
                  <a:schemeClr val="tx1"/>
                </a:solidFill>
              </a:rPr>
              <a:t> Barrage</a:t>
            </a:r>
          </a:p>
        </p:txBody>
      </p:sp>
      <p:sp>
        <p:nvSpPr>
          <p:cNvPr id="1028" name="Rectangle 5"/>
          <p:cNvSpPr>
            <a:spLocks noGrp="1" noChangeArrowheads="1" noTextEdit="1"/>
          </p:cNvSpPr>
          <p:nvPr>
            <p:ph type="chart" idx="1"/>
          </p:nvPr>
        </p:nvSpPr>
        <p:spPr/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31445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0400" y="704850"/>
          <a:ext cx="7975600" cy="555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590800" y="1828800"/>
            <a:ext cx="5638800" cy="3390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99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1736725"/>
            <a:ext cx="8382000" cy="5016758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According to Intergovernmental Panel on Climate Change (IPCC) reports, by 2050 the annual run-off is projected to decline by 27 per cent. 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Government of Pakistan is considering to construct several new large dams on Indus.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Reduced flows due to climate change and further upstream diversion would be devastating for Indus Delta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 sz="1800" b="1" dirty="0">
              <a:latin typeface="Verdana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0066"/>
                </a:solidFill>
                <a:latin typeface="Verdana" pitchFamily="34" charset="0"/>
              </a:rPr>
              <a:t>Climate Change and Indus Delta</a:t>
            </a:r>
            <a:endParaRPr lang="en-US" sz="36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447800" y="2514600"/>
            <a:ext cx="6781800" cy="135421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sz="1800" b="1" dirty="0">
              <a:latin typeface="Verdana" pitchFamily="34" charset="0"/>
            </a:endParaRPr>
          </a:p>
          <a:p>
            <a:pPr algn="ctr" eaLnBrk="1" hangingPunct="1"/>
            <a:r>
              <a:rPr lang="en-US" sz="4400" dirty="0" smtClean="0">
                <a:solidFill>
                  <a:schemeClr val="bg1"/>
                </a:solidFill>
              </a:rPr>
              <a:t>Impacts</a:t>
            </a:r>
            <a:endParaRPr lang="en-US" sz="4400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1736725"/>
            <a:ext cx="8382000" cy="2831544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</a:rPr>
              <a:t>Pakistan is </a:t>
            </a:r>
            <a:r>
              <a:rPr lang="en-US" sz="3200" dirty="0" smtClean="0">
                <a:solidFill>
                  <a:schemeClr val="bg1"/>
                </a:solidFill>
              </a:rPr>
              <a:t>facing </a:t>
            </a:r>
            <a:r>
              <a:rPr lang="en-US" sz="3200" dirty="0">
                <a:solidFill>
                  <a:schemeClr val="bg1"/>
                </a:solidFill>
              </a:rPr>
              <a:t>sea level rise problem and its associated impacts. The tide gauge </a:t>
            </a:r>
            <a:r>
              <a:rPr lang="en-US" sz="3200" dirty="0" smtClean="0">
                <a:solidFill>
                  <a:schemeClr val="bg1"/>
                </a:solidFill>
              </a:rPr>
              <a:t>record </a:t>
            </a:r>
            <a:r>
              <a:rPr lang="en-US" sz="3200" dirty="0">
                <a:solidFill>
                  <a:schemeClr val="bg1"/>
                </a:solidFill>
              </a:rPr>
              <a:t>of Karachi harbor for the past 100 years shows that sea level at Karachi has raised at about 1.1 mm/year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Quraishee</a:t>
            </a:r>
            <a:r>
              <a:rPr lang="en-US" sz="3200" dirty="0">
                <a:solidFill>
                  <a:schemeClr val="bg1"/>
                </a:solidFill>
              </a:rPr>
              <a:t>, 1988; ESCAP, 1996).</a:t>
            </a:r>
          </a:p>
          <a:p>
            <a:pPr eaLnBrk="1" hangingPunct="1">
              <a:buClr>
                <a:srgbClr val="FFFF00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 sz="1800" b="1" dirty="0">
              <a:latin typeface="Verdana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0066"/>
                </a:solidFill>
                <a:latin typeface="Verdana" pitchFamily="34" charset="0"/>
              </a:rPr>
              <a:t>Sea level rise</a:t>
            </a:r>
            <a:endParaRPr lang="en-US" sz="36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3048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&amp; Mapping Land Accretion &amp; Erosion on Indus Delta Region using SRS Data of 1978 &amp; 1998</a:t>
            </a:r>
          </a:p>
        </p:txBody>
      </p:sp>
      <p:grpSp>
        <p:nvGrpSpPr>
          <p:cNvPr id="175110" name="Group 6"/>
          <p:cNvGrpSpPr>
            <a:grpSpLocks/>
          </p:cNvGrpSpPr>
          <p:nvPr/>
        </p:nvGrpSpPr>
        <p:grpSpPr bwMode="auto">
          <a:xfrm>
            <a:off x="152400" y="858838"/>
            <a:ext cx="8839200" cy="5961062"/>
            <a:chOff x="192" y="565"/>
            <a:chExt cx="5568" cy="3755"/>
          </a:xfrm>
        </p:grpSpPr>
        <p:grpSp>
          <p:nvGrpSpPr>
            <p:cNvPr id="175111" name="Group 7"/>
            <p:cNvGrpSpPr>
              <a:grpSpLocks/>
            </p:cNvGrpSpPr>
            <p:nvPr/>
          </p:nvGrpSpPr>
          <p:grpSpPr bwMode="auto">
            <a:xfrm>
              <a:off x="192" y="565"/>
              <a:ext cx="5568" cy="3755"/>
              <a:chOff x="0" y="456"/>
              <a:chExt cx="5760" cy="3864"/>
            </a:xfrm>
          </p:grpSpPr>
          <p:pic>
            <p:nvPicPr>
              <p:cNvPr id="175112" name="Picture 8" descr="IMAGE115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24"/>
                <a:ext cx="5760" cy="3696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113" name="Text Box 9"/>
              <p:cNvSpPr txBox="1">
                <a:spLocks noChangeArrowheads="1"/>
              </p:cNvSpPr>
              <p:nvPr/>
            </p:nvSpPr>
            <p:spPr bwMode="auto">
              <a:xfrm rot="-1590352">
                <a:off x="2156" y="3531"/>
                <a:ext cx="747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QALANDRI RIVER</a:t>
                </a:r>
              </a:p>
            </p:txBody>
          </p:sp>
          <p:sp>
            <p:nvSpPr>
              <p:cNvPr id="175114" name="Text Box 10"/>
              <p:cNvSpPr txBox="1">
                <a:spLocks noChangeArrowheads="1"/>
              </p:cNvSpPr>
              <p:nvPr/>
            </p:nvSpPr>
            <p:spPr bwMode="auto">
              <a:xfrm rot="-1563040">
                <a:off x="2013" y="3294"/>
                <a:ext cx="728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TURSHIAN RIVER</a:t>
                </a:r>
              </a:p>
            </p:txBody>
          </p:sp>
          <p:sp>
            <p:nvSpPr>
              <p:cNvPr id="175115" name="Text Box 11"/>
              <p:cNvSpPr txBox="1">
                <a:spLocks noChangeArrowheads="1"/>
              </p:cNvSpPr>
              <p:nvPr/>
            </p:nvSpPr>
            <p:spPr bwMode="auto">
              <a:xfrm rot="-1322489">
                <a:off x="1917" y="3101"/>
                <a:ext cx="734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HAJAMRO CREEK</a:t>
                </a:r>
              </a:p>
            </p:txBody>
          </p:sp>
          <p:sp>
            <p:nvSpPr>
              <p:cNvPr id="175116" name="Text Box 12"/>
              <p:cNvSpPr txBox="1">
                <a:spLocks noChangeArrowheads="1"/>
              </p:cNvSpPr>
              <p:nvPr/>
            </p:nvSpPr>
            <p:spPr bwMode="auto">
              <a:xfrm rot="-1232754">
                <a:off x="1918" y="2729"/>
                <a:ext cx="532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SISA CREEK</a:t>
                </a:r>
              </a:p>
            </p:txBody>
          </p:sp>
          <p:sp>
            <p:nvSpPr>
              <p:cNvPr id="175117" name="Text Box 13"/>
              <p:cNvSpPr txBox="1">
                <a:spLocks noChangeArrowheads="1"/>
              </p:cNvSpPr>
              <p:nvPr/>
            </p:nvSpPr>
            <p:spPr bwMode="auto">
              <a:xfrm rot="-1023522">
                <a:off x="1678" y="2479"/>
                <a:ext cx="643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DARBO CREEK</a:t>
                </a:r>
              </a:p>
            </p:txBody>
          </p:sp>
          <p:sp>
            <p:nvSpPr>
              <p:cNvPr id="175118" name="Text Box 14"/>
              <p:cNvSpPr txBox="1">
                <a:spLocks noChangeArrowheads="1"/>
              </p:cNvSpPr>
              <p:nvPr/>
            </p:nvSpPr>
            <p:spPr bwMode="auto">
              <a:xfrm rot="-1025213">
                <a:off x="1534" y="2287"/>
                <a:ext cx="755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PAITTIANI CREEK</a:t>
                </a:r>
              </a:p>
            </p:txBody>
          </p:sp>
          <p:sp>
            <p:nvSpPr>
              <p:cNvPr id="175119" name="Text Box 15"/>
              <p:cNvSpPr txBox="1">
                <a:spLocks noChangeArrowheads="1"/>
              </p:cNvSpPr>
              <p:nvPr/>
            </p:nvSpPr>
            <p:spPr bwMode="auto">
              <a:xfrm rot="-1097747">
                <a:off x="1534" y="1951"/>
                <a:ext cx="573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KHAI CREEK</a:t>
                </a:r>
              </a:p>
            </p:txBody>
          </p:sp>
          <p:sp>
            <p:nvSpPr>
              <p:cNvPr id="175120" name="Text Box 16"/>
              <p:cNvSpPr txBox="1">
                <a:spLocks noChangeArrowheads="1"/>
              </p:cNvSpPr>
              <p:nvPr/>
            </p:nvSpPr>
            <p:spPr bwMode="auto">
              <a:xfrm rot="-1308121">
                <a:off x="959" y="1748"/>
                <a:ext cx="968" cy="149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WADDI KHUDDI CREEK</a:t>
                </a:r>
              </a:p>
            </p:txBody>
          </p:sp>
          <p:sp>
            <p:nvSpPr>
              <p:cNvPr id="175121" name="Text Box 17"/>
              <p:cNvSpPr txBox="1">
                <a:spLocks noChangeArrowheads="1"/>
              </p:cNvSpPr>
              <p:nvPr/>
            </p:nvSpPr>
            <p:spPr bwMode="auto">
              <a:xfrm rot="-1505697">
                <a:off x="1103" y="1587"/>
                <a:ext cx="627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PHITTI CREEK</a:t>
                </a:r>
              </a:p>
            </p:txBody>
          </p:sp>
          <p:sp>
            <p:nvSpPr>
              <p:cNvPr id="175122" name="Text Box 18"/>
              <p:cNvSpPr txBox="1">
                <a:spLocks noChangeArrowheads="1"/>
              </p:cNvSpPr>
              <p:nvPr/>
            </p:nvSpPr>
            <p:spPr bwMode="auto">
              <a:xfrm rot="-1393399">
                <a:off x="815" y="1230"/>
                <a:ext cx="590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GIZRI CREEK</a:t>
                </a:r>
              </a:p>
            </p:txBody>
          </p:sp>
          <p:sp>
            <p:nvSpPr>
              <p:cNvPr id="175123" name="Text Box 19"/>
              <p:cNvSpPr txBox="1">
                <a:spLocks noChangeArrowheads="1"/>
              </p:cNvSpPr>
              <p:nvPr/>
            </p:nvSpPr>
            <p:spPr bwMode="auto">
              <a:xfrm rot="-1850799">
                <a:off x="3057" y="3962"/>
                <a:ext cx="594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KHAR CREEK</a:t>
                </a:r>
              </a:p>
            </p:txBody>
          </p:sp>
          <p:sp>
            <p:nvSpPr>
              <p:cNvPr id="175124" name="Text Box 20"/>
              <p:cNvSpPr txBox="1">
                <a:spLocks noChangeArrowheads="1"/>
              </p:cNvSpPr>
              <p:nvPr/>
            </p:nvSpPr>
            <p:spPr bwMode="auto">
              <a:xfrm rot="-3177250">
                <a:off x="3966" y="3855"/>
                <a:ext cx="696" cy="149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KHARAK CREEK</a:t>
                </a:r>
              </a:p>
            </p:txBody>
          </p:sp>
          <p:sp>
            <p:nvSpPr>
              <p:cNvPr id="175125" name="Text Box 21"/>
              <p:cNvSpPr txBox="1">
                <a:spLocks noChangeArrowheads="1"/>
              </p:cNvSpPr>
              <p:nvPr/>
            </p:nvSpPr>
            <p:spPr bwMode="auto">
              <a:xfrm rot="-1993011">
                <a:off x="4507" y="4007"/>
                <a:ext cx="670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KAJHAR CREEK</a:t>
                </a:r>
              </a:p>
            </p:txBody>
          </p:sp>
          <p:sp>
            <p:nvSpPr>
              <p:cNvPr id="175126" name="Text Box 22"/>
              <p:cNvSpPr txBox="1">
                <a:spLocks noChangeArrowheads="1"/>
              </p:cNvSpPr>
              <p:nvPr/>
            </p:nvSpPr>
            <p:spPr bwMode="auto">
              <a:xfrm rot="-1860601">
                <a:off x="5084" y="4072"/>
                <a:ext cx="493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SIR CREEK</a:t>
                </a:r>
              </a:p>
            </p:txBody>
          </p:sp>
          <p:sp>
            <p:nvSpPr>
              <p:cNvPr id="175127" name="Text Box 23"/>
              <p:cNvSpPr txBox="1">
                <a:spLocks noChangeArrowheads="1"/>
              </p:cNvSpPr>
              <p:nvPr/>
            </p:nvSpPr>
            <p:spPr bwMode="auto">
              <a:xfrm rot="-1443327">
                <a:off x="1004" y="1469"/>
                <a:ext cx="676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BUDDU ISLAND</a:t>
                </a:r>
              </a:p>
            </p:txBody>
          </p:sp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 rot="-1361189">
                <a:off x="947" y="1339"/>
                <a:ext cx="657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BUDAL ISLAND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672" y="1145"/>
                <a:ext cx="446" cy="149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MANORA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216" y="1145"/>
                <a:ext cx="577" cy="149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MAKLI HILLS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 rot="-2729246">
                <a:off x="3535" y="1960"/>
                <a:ext cx="584" cy="149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RIVER INDUS</a:t>
                </a:r>
              </a:p>
            </p:txBody>
          </p:sp>
          <p:sp>
            <p:nvSpPr>
              <p:cNvPr id="175132" name="Text Box 28"/>
              <p:cNvSpPr txBox="1">
                <a:spLocks noChangeArrowheads="1"/>
              </p:cNvSpPr>
              <p:nvPr/>
            </p:nvSpPr>
            <p:spPr bwMode="auto">
              <a:xfrm>
                <a:off x="96" y="1097"/>
                <a:ext cx="555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CAP MONZE</a:t>
                </a:r>
              </a:p>
            </p:txBody>
          </p:sp>
          <p:sp>
            <p:nvSpPr>
              <p:cNvPr id="175133" name="Text Box 29"/>
              <p:cNvSpPr txBox="1">
                <a:spLocks noChangeArrowheads="1"/>
              </p:cNvSpPr>
              <p:nvPr/>
            </p:nvSpPr>
            <p:spPr bwMode="auto">
              <a:xfrm rot="3288914">
                <a:off x="1043" y="3399"/>
                <a:ext cx="1141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itchFamily="18" charset="0"/>
                  </a:rPr>
                  <a:t>ARABIAN    SEA</a:t>
                </a:r>
              </a:p>
            </p:txBody>
          </p:sp>
          <p:sp>
            <p:nvSpPr>
              <p:cNvPr id="175134" name="Text Box 30"/>
              <p:cNvSpPr txBox="1">
                <a:spLocks noChangeArrowheads="1"/>
              </p:cNvSpPr>
              <p:nvPr/>
            </p:nvSpPr>
            <p:spPr bwMode="auto">
              <a:xfrm>
                <a:off x="720" y="713"/>
                <a:ext cx="453" cy="148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KARACHI</a:t>
                </a:r>
              </a:p>
            </p:txBody>
          </p:sp>
          <p:sp>
            <p:nvSpPr>
              <p:cNvPr id="175135" name="Text Box 31"/>
              <p:cNvSpPr txBox="1">
                <a:spLocks noChangeArrowheads="1"/>
              </p:cNvSpPr>
              <p:nvPr/>
            </p:nvSpPr>
            <p:spPr bwMode="auto">
              <a:xfrm rot="-2873914">
                <a:off x="257" y="636"/>
                <a:ext cx="509" cy="149"/>
              </a:xfrm>
              <a:prstGeom prst="rect">
                <a:avLst/>
              </a:prstGeom>
              <a:solidFill>
                <a:srgbClr val="F7ECD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Garamond" pitchFamily="18" charset="0"/>
                  </a:rPr>
                  <a:t>HUB RIVER</a:t>
                </a:r>
              </a:p>
            </p:txBody>
          </p:sp>
          <p:sp>
            <p:nvSpPr>
              <p:cNvPr id="175136" name="Text Box 32"/>
              <p:cNvSpPr txBox="1">
                <a:spLocks noChangeArrowheads="1"/>
              </p:cNvSpPr>
              <p:nvPr/>
            </p:nvSpPr>
            <p:spPr bwMode="auto">
              <a:xfrm>
                <a:off x="3696" y="1584"/>
                <a:ext cx="136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Garamond" pitchFamily="18" charset="0"/>
                  </a:rPr>
                  <a:t>THATTA              DISTRICT</a:t>
                </a:r>
              </a:p>
            </p:txBody>
          </p:sp>
        </p:grpSp>
        <p:sp>
          <p:nvSpPr>
            <p:cNvPr id="175137" name="Rectangle 33"/>
            <p:cNvSpPr>
              <a:spLocks noChangeArrowheads="1"/>
            </p:cNvSpPr>
            <p:nvPr/>
          </p:nvSpPr>
          <p:spPr bwMode="auto">
            <a:xfrm>
              <a:off x="192" y="2960"/>
              <a:ext cx="1760" cy="13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38" name="Group 34"/>
            <p:cNvGrpSpPr>
              <a:grpSpLocks/>
            </p:cNvGrpSpPr>
            <p:nvPr/>
          </p:nvGrpSpPr>
          <p:grpSpPr bwMode="auto">
            <a:xfrm>
              <a:off x="216" y="3024"/>
              <a:ext cx="1464" cy="1145"/>
              <a:chOff x="24" y="1776"/>
              <a:chExt cx="1128" cy="870"/>
            </a:xfrm>
          </p:grpSpPr>
          <p:sp>
            <p:nvSpPr>
              <p:cNvPr id="175139" name="Text Box 35"/>
              <p:cNvSpPr txBox="1">
                <a:spLocks noChangeArrowheads="1"/>
              </p:cNvSpPr>
              <p:nvPr/>
            </p:nvSpPr>
            <p:spPr bwMode="auto">
              <a:xfrm>
                <a:off x="24" y="1776"/>
                <a:ext cx="391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1">
                    <a:latin typeface="Times New Roman" pitchFamily="18" charset="0"/>
                  </a:rPr>
                  <a:t>Legend:</a:t>
                </a:r>
              </a:p>
            </p:txBody>
          </p:sp>
          <p:grpSp>
            <p:nvGrpSpPr>
              <p:cNvPr id="175140" name="Group 36"/>
              <p:cNvGrpSpPr>
                <a:grpSpLocks/>
              </p:cNvGrpSpPr>
              <p:nvPr/>
            </p:nvGrpSpPr>
            <p:grpSpPr bwMode="auto">
              <a:xfrm>
                <a:off x="160" y="2011"/>
                <a:ext cx="519" cy="131"/>
                <a:chOff x="160" y="774"/>
                <a:chExt cx="519" cy="131"/>
              </a:xfrm>
            </p:grpSpPr>
            <p:sp>
              <p:nvSpPr>
                <p:cNvPr id="175141" name="Rectangle 37"/>
                <p:cNvSpPr>
                  <a:spLocks noChangeArrowheads="1"/>
                </p:cNvSpPr>
                <p:nvPr/>
              </p:nvSpPr>
              <p:spPr bwMode="auto">
                <a:xfrm>
                  <a:off x="160" y="797"/>
                  <a:ext cx="155" cy="89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" y="774"/>
                  <a:ext cx="38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Times New Roman" pitchFamily="18" charset="0"/>
                    </a:rPr>
                    <a:t>Wet Land</a:t>
                  </a:r>
                </a:p>
              </p:txBody>
            </p:sp>
          </p:grpSp>
          <p:grpSp>
            <p:nvGrpSpPr>
              <p:cNvPr id="175143" name="Group 39"/>
              <p:cNvGrpSpPr>
                <a:grpSpLocks/>
              </p:cNvGrpSpPr>
              <p:nvPr/>
            </p:nvGrpSpPr>
            <p:grpSpPr bwMode="auto">
              <a:xfrm>
                <a:off x="160" y="2139"/>
                <a:ext cx="609" cy="132"/>
                <a:chOff x="160" y="893"/>
                <a:chExt cx="609" cy="132"/>
              </a:xfrm>
            </p:grpSpPr>
            <p:sp>
              <p:nvSpPr>
                <p:cNvPr id="175144" name="Rectangle 40"/>
                <p:cNvSpPr>
                  <a:spLocks noChangeArrowheads="1"/>
                </p:cNvSpPr>
                <p:nvPr/>
              </p:nvSpPr>
              <p:spPr bwMode="auto">
                <a:xfrm>
                  <a:off x="160" y="916"/>
                  <a:ext cx="155" cy="8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4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" y="893"/>
                  <a:ext cx="475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Times New Roman" pitchFamily="18" charset="0"/>
                    </a:rPr>
                    <a:t>Eroded Land</a:t>
                  </a:r>
                </a:p>
              </p:txBody>
            </p:sp>
          </p:grpSp>
          <p:grpSp>
            <p:nvGrpSpPr>
              <p:cNvPr id="175146" name="Group 42"/>
              <p:cNvGrpSpPr>
                <a:grpSpLocks/>
              </p:cNvGrpSpPr>
              <p:nvPr/>
            </p:nvGrpSpPr>
            <p:grpSpPr bwMode="auto">
              <a:xfrm>
                <a:off x="160" y="2267"/>
                <a:ext cx="662" cy="131"/>
                <a:chOff x="160" y="1012"/>
                <a:chExt cx="662" cy="131"/>
              </a:xfrm>
            </p:grpSpPr>
            <p:sp>
              <p:nvSpPr>
                <p:cNvPr id="175147" name="Rectangle 43"/>
                <p:cNvSpPr>
                  <a:spLocks noChangeArrowheads="1"/>
                </p:cNvSpPr>
                <p:nvPr/>
              </p:nvSpPr>
              <p:spPr bwMode="auto">
                <a:xfrm>
                  <a:off x="160" y="1036"/>
                  <a:ext cx="154" cy="89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4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3" y="1012"/>
                  <a:ext cx="529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Times New Roman" pitchFamily="18" charset="0"/>
                    </a:rPr>
                    <a:t>Accreted Land</a:t>
                  </a:r>
                </a:p>
              </p:txBody>
            </p:sp>
          </p:grpSp>
          <p:grpSp>
            <p:nvGrpSpPr>
              <p:cNvPr id="175149" name="Group 45"/>
              <p:cNvGrpSpPr>
                <a:grpSpLocks/>
              </p:cNvGrpSpPr>
              <p:nvPr/>
            </p:nvGrpSpPr>
            <p:grpSpPr bwMode="auto">
              <a:xfrm>
                <a:off x="160" y="2400"/>
                <a:ext cx="896" cy="131"/>
                <a:chOff x="160" y="1136"/>
                <a:chExt cx="896" cy="131"/>
              </a:xfrm>
            </p:grpSpPr>
            <p:sp>
              <p:nvSpPr>
                <p:cNvPr id="175150" name="Rectangle 46"/>
                <p:cNvSpPr>
                  <a:spLocks noChangeArrowheads="1"/>
                </p:cNvSpPr>
                <p:nvPr/>
              </p:nvSpPr>
              <p:spPr bwMode="auto">
                <a:xfrm>
                  <a:off x="160" y="1157"/>
                  <a:ext cx="155" cy="8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5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3" y="1136"/>
                  <a:ext cx="763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Times New Roman" pitchFamily="18" charset="0"/>
                    </a:rPr>
                    <a:t>Sandy Area</a:t>
                  </a:r>
                </a:p>
              </p:txBody>
            </p:sp>
          </p:grpSp>
          <p:grpSp>
            <p:nvGrpSpPr>
              <p:cNvPr id="175152" name="Group 48"/>
              <p:cNvGrpSpPr>
                <a:grpSpLocks/>
              </p:cNvGrpSpPr>
              <p:nvPr/>
            </p:nvGrpSpPr>
            <p:grpSpPr bwMode="auto">
              <a:xfrm>
                <a:off x="155" y="2515"/>
                <a:ext cx="997" cy="131"/>
                <a:chOff x="171" y="2515"/>
                <a:chExt cx="1023" cy="131"/>
              </a:xfrm>
            </p:grpSpPr>
            <p:sp>
              <p:nvSpPr>
                <p:cNvPr id="1751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12" y="2515"/>
                  <a:ext cx="88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Times New Roman" pitchFamily="18" charset="0"/>
                    </a:rPr>
                    <a:t>Channel/Canal</a:t>
                  </a:r>
                </a:p>
              </p:txBody>
            </p:sp>
            <p:grpSp>
              <p:nvGrpSpPr>
                <p:cNvPr id="175154" name="Group 50"/>
                <p:cNvGrpSpPr>
                  <a:grpSpLocks/>
                </p:cNvGrpSpPr>
                <p:nvPr/>
              </p:nvGrpSpPr>
              <p:grpSpPr bwMode="auto">
                <a:xfrm>
                  <a:off x="171" y="2545"/>
                  <a:ext cx="155" cy="90"/>
                  <a:chOff x="1668" y="3373"/>
                  <a:chExt cx="167" cy="113"/>
                </a:xfrm>
              </p:grpSpPr>
              <p:sp>
                <p:nvSpPr>
                  <p:cNvPr id="17515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3373"/>
                    <a:ext cx="16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156" name="Freeform 52"/>
                  <p:cNvSpPr>
                    <a:spLocks/>
                  </p:cNvSpPr>
                  <p:nvPr/>
                </p:nvSpPr>
                <p:spPr bwMode="auto">
                  <a:xfrm>
                    <a:off x="1701" y="3405"/>
                    <a:ext cx="105" cy="5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6" y="39"/>
                      </a:cxn>
                      <a:cxn ang="0">
                        <a:pos x="24" y="27"/>
                      </a:cxn>
                      <a:cxn ang="0">
                        <a:pos x="84" y="27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05" h="57">
                        <a:moveTo>
                          <a:pt x="0" y="57"/>
                        </a:moveTo>
                        <a:cubicBezTo>
                          <a:pt x="2" y="51"/>
                          <a:pt x="1" y="43"/>
                          <a:pt x="6" y="39"/>
                        </a:cubicBezTo>
                        <a:cubicBezTo>
                          <a:pt x="12" y="35"/>
                          <a:pt x="24" y="27"/>
                          <a:pt x="24" y="27"/>
                        </a:cubicBezTo>
                        <a:cubicBezTo>
                          <a:pt x="39" y="28"/>
                          <a:pt x="67" y="33"/>
                          <a:pt x="84" y="27"/>
                        </a:cubicBezTo>
                        <a:cubicBezTo>
                          <a:pt x="95" y="23"/>
                          <a:pt x="105" y="0"/>
                          <a:pt x="10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F0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57" name="Freeform 53"/>
                  <p:cNvSpPr>
                    <a:spLocks/>
                  </p:cNvSpPr>
                  <p:nvPr/>
                </p:nvSpPr>
                <p:spPr bwMode="auto">
                  <a:xfrm>
                    <a:off x="1734" y="3384"/>
                    <a:ext cx="54" cy="48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15" y="12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54" h="48">
                        <a:moveTo>
                          <a:pt x="0" y="48"/>
                        </a:moveTo>
                        <a:cubicBezTo>
                          <a:pt x="8" y="37"/>
                          <a:pt x="11" y="25"/>
                          <a:pt x="15" y="12"/>
                        </a:cubicBezTo>
                        <a:cubicBezTo>
                          <a:pt x="16" y="10"/>
                          <a:pt x="45" y="9"/>
                          <a:pt x="54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F0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5158" name="Text Box 54"/>
            <p:cNvSpPr txBox="1">
              <a:spLocks noChangeArrowheads="1"/>
            </p:cNvSpPr>
            <p:nvPr/>
          </p:nvSpPr>
          <p:spPr bwMode="auto">
            <a:xfrm rot="3288676">
              <a:off x="1071" y="2463"/>
              <a:ext cx="73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Times New Roman" pitchFamily="18" charset="0"/>
                </a:rPr>
                <a:t>Arabian  Sea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5280025" y="5246688"/>
            <a:ext cx="3429000" cy="1011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530225" y="1009650"/>
            <a:ext cx="8164513" cy="5826125"/>
            <a:chOff x="334" y="576"/>
            <a:chExt cx="5143" cy="3670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9723" t="10185" r="16667" b="20370"/>
            <a:stretch>
              <a:fillRect/>
            </a:stretch>
          </p:blipFill>
          <p:spPr bwMode="auto">
            <a:xfrm>
              <a:off x="389" y="610"/>
              <a:ext cx="5088" cy="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73061" name="Text Box 5"/>
            <p:cNvSpPr txBox="1">
              <a:spLocks noChangeArrowheads="1"/>
            </p:cNvSpPr>
            <p:nvPr/>
          </p:nvSpPr>
          <p:spPr bwMode="auto">
            <a:xfrm>
              <a:off x="3319" y="3579"/>
              <a:ext cx="2153" cy="6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Legend:</a:t>
              </a:r>
            </a:p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               Tidal Boundary 1976 by Black</a:t>
              </a:r>
            </a:p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               Tidal Boundary 1989 by </a:t>
              </a:r>
              <a:r>
                <a:rPr lang="en-US" sz="1200" b="1">
                  <a:solidFill>
                    <a:srgbClr val="00FF00"/>
                  </a:solidFill>
                  <a:latin typeface="Times New Roman" pitchFamily="18" charset="0"/>
                </a:rPr>
                <a:t>Green</a:t>
              </a:r>
            </a:p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               Tidal Boundary 1998 by </a:t>
              </a:r>
              <a:r>
                <a:rPr lang="en-US" sz="1200" b="1">
                  <a:solidFill>
                    <a:srgbClr val="FF00FF"/>
                  </a:solidFill>
                  <a:latin typeface="Times New Roman" pitchFamily="18" charset="0"/>
                </a:rPr>
                <a:t>Magenta</a:t>
              </a:r>
            </a:p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               Tidal Boundary 2003 by </a:t>
              </a:r>
              <a:r>
                <a:rPr lang="en-US" sz="1200" b="1">
                  <a:solidFill>
                    <a:srgbClr val="00FFFF"/>
                  </a:solidFill>
                  <a:latin typeface="Times New Roman" pitchFamily="18" charset="0"/>
                </a:rPr>
                <a:t>Cyan</a:t>
              </a:r>
            </a:p>
          </p:txBody>
        </p:sp>
        <p:grpSp>
          <p:nvGrpSpPr>
            <p:cNvPr id="173062" name="Group 6"/>
            <p:cNvGrpSpPr>
              <a:grpSpLocks/>
            </p:cNvGrpSpPr>
            <p:nvPr/>
          </p:nvGrpSpPr>
          <p:grpSpPr bwMode="auto">
            <a:xfrm>
              <a:off x="334" y="576"/>
              <a:ext cx="4982" cy="3670"/>
              <a:chOff x="334" y="302"/>
              <a:chExt cx="4982" cy="3670"/>
            </a:xfrm>
          </p:grpSpPr>
          <p:sp>
            <p:nvSpPr>
              <p:cNvPr id="173063" name="Text Box 7"/>
              <p:cNvSpPr txBox="1">
                <a:spLocks noChangeArrowheads="1"/>
              </p:cNvSpPr>
              <p:nvPr/>
            </p:nvSpPr>
            <p:spPr bwMode="auto">
              <a:xfrm>
                <a:off x="2249" y="1342"/>
                <a:ext cx="82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Thatta     District</a:t>
                </a:r>
              </a:p>
            </p:txBody>
          </p:sp>
          <p:sp>
            <p:nvSpPr>
              <p:cNvPr id="173064" name="Text Box 8"/>
              <p:cNvSpPr txBox="1">
                <a:spLocks noChangeArrowheads="1"/>
              </p:cNvSpPr>
              <p:nvPr/>
            </p:nvSpPr>
            <p:spPr bwMode="auto">
              <a:xfrm>
                <a:off x="4561" y="451"/>
                <a:ext cx="7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Badin  District</a:t>
                </a:r>
              </a:p>
            </p:txBody>
          </p:sp>
          <p:sp>
            <p:nvSpPr>
              <p:cNvPr id="173065" name="Text Box 9"/>
              <p:cNvSpPr txBox="1">
                <a:spLocks noChangeArrowheads="1"/>
              </p:cNvSpPr>
              <p:nvPr/>
            </p:nvSpPr>
            <p:spPr bwMode="auto">
              <a:xfrm>
                <a:off x="4497" y="2855"/>
                <a:ext cx="8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Rann   of   Kutch</a:t>
                </a:r>
              </a:p>
            </p:txBody>
          </p:sp>
          <p:sp>
            <p:nvSpPr>
              <p:cNvPr id="173066" name="Text Box 10"/>
              <p:cNvSpPr txBox="1">
                <a:spLocks noChangeArrowheads="1"/>
              </p:cNvSpPr>
              <p:nvPr/>
            </p:nvSpPr>
            <p:spPr bwMode="auto">
              <a:xfrm rot="4651965">
                <a:off x="451" y="841"/>
                <a:ext cx="9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Mangrove Swamps</a:t>
                </a:r>
              </a:p>
            </p:txBody>
          </p:sp>
          <p:sp>
            <p:nvSpPr>
              <p:cNvPr id="173067" name="Text Box 11"/>
              <p:cNvSpPr txBox="1">
                <a:spLocks noChangeArrowheads="1"/>
              </p:cNvSpPr>
              <p:nvPr/>
            </p:nvSpPr>
            <p:spPr bwMode="auto">
              <a:xfrm rot="2855784">
                <a:off x="434" y="3453"/>
                <a:ext cx="73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1">
                    <a:solidFill>
                      <a:schemeClr val="bg1"/>
                    </a:solidFill>
                    <a:latin typeface="Times New Roman" pitchFamily="18" charset="0"/>
                  </a:rPr>
                  <a:t>Arabian</a:t>
                </a:r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   Sea</a:t>
                </a:r>
              </a:p>
            </p:txBody>
          </p:sp>
          <p:sp>
            <p:nvSpPr>
              <p:cNvPr id="173068" name="Text Box 12"/>
              <p:cNvSpPr txBox="1">
                <a:spLocks noChangeArrowheads="1"/>
              </p:cNvSpPr>
              <p:nvPr/>
            </p:nvSpPr>
            <p:spPr bwMode="auto">
              <a:xfrm rot="-3767271">
                <a:off x="1657" y="1921"/>
                <a:ext cx="6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Indus  River</a:t>
                </a:r>
              </a:p>
            </p:txBody>
          </p:sp>
          <p:sp>
            <p:nvSpPr>
              <p:cNvPr id="173069" name="Text Box 13"/>
              <p:cNvSpPr txBox="1">
                <a:spLocks noChangeArrowheads="1"/>
              </p:cNvSpPr>
              <p:nvPr/>
            </p:nvSpPr>
            <p:spPr bwMode="auto">
              <a:xfrm rot="3104095">
                <a:off x="941" y="2582"/>
                <a:ext cx="6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Indus    Delta</a:t>
                </a:r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 rot="-2067063">
                <a:off x="576" y="2995"/>
                <a:ext cx="6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Qalandri River</a:t>
                </a:r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 rot="-3410635">
                <a:off x="1567" y="3462"/>
                <a:ext cx="56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Khar Creek</a:t>
                </a:r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 rot="-4024413">
                <a:off x="2869" y="3698"/>
                <a:ext cx="3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Sir Cr.</a:t>
                </a:r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 rot="-3802707">
                <a:off x="1768" y="3370"/>
                <a:ext cx="7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Kharak Creek</a:t>
                </a:r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 rot="-3546312">
                <a:off x="2387" y="3624"/>
                <a:ext cx="5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Kajhar Cr.</a:t>
                </a:r>
              </a:p>
            </p:txBody>
          </p:sp>
          <p:sp>
            <p:nvSpPr>
              <p:cNvPr id="173075" name="Rectangle 19"/>
              <p:cNvSpPr>
                <a:spLocks noChangeArrowheads="1"/>
              </p:cNvSpPr>
              <p:nvPr/>
            </p:nvSpPr>
            <p:spPr bwMode="auto">
              <a:xfrm rot="-759876">
                <a:off x="370" y="2359"/>
                <a:ext cx="61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Hajamro Cr.</a:t>
                </a:r>
              </a:p>
            </p:txBody>
          </p:sp>
          <p:sp>
            <p:nvSpPr>
              <p:cNvPr id="173076" name="Rectangle 20"/>
              <p:cNvSpPr>
                <a:spLocks noChangeArrowheads="1"/>
              </p:cNvSpPr>
              <p:nvPr/>
            </p:nvSpPr>
            <p:spPr bwMode="auto">
              <a:xfrm rot="-670809">
                <a:off x="353" y="1666"/>
                <a:ext cx="6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Dabbo  Cr.</a:t>
                </a:r>
              </a:p>
            </p:txBody>
          </p:sp>
          <p:sp>
            <p:nvSpPr>
              <p:cNvPr id="173077" name="Rectangle 21"/>
              <p:cNvSpPr>
                <a:spLocks noChangeArrowheads="1"/>
              </p:cNvSpPr>
              <p:nvPr/>
            </p:nvSpPr>
            <p:spPr bwMode="auto">
              <a:xfrm rot="-563198">
                <a:off x="336" y="2016"/>
                <a:ext cx="5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Chhan Cr.</a:t>
                </a:r>
              </a:p>
            </p:txBody>
          </p:sp>
          <p:sp>
            <p:nvSpPr>
              <p:cNvPr id="173078" name="Rectangle 22"/>
              <p:cNvSpPr>
                <a:spLocks noChangeArrowheads="1"/>
              </p:cNvSpPr>
              <p:nvPr/>
            </p:nvSpPr>
            <p:spPr bwMode="auto">
              <a:xfrm rot="-1474032">
                <a:off x="384" y="2640"/>
                <a:ext cx="6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Turshian River</a:t>
                </a:r>
              </a:p>
            </p:txBody>
          </p:sp>
          <p:sp>
            <p:nvSpPr>
              <p:cNvPr id="173079" name="Rectangle 23"/>
              <p:cNvSpPr>
                <a:spLocks noChangeArrowheads="1"/>
              </p:cNvSpPr>
              <p:nvPr/>
            </p:nvSpPr>
            <p:spPr bwMode="auto">
              <a:xfrm rot="-1741866">
                <a:off x="1107" y="3242"/>
                <a:ext cx="5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Gahbar Cr.</a:t>
                </a:r>
              </a:p>
            </p:txBody>
          </p:sp>
          <p:sp>
            <p:nvSpPr>
              <p:cNvPr id="173080" name="Rectangle 24"/>
              <p:cNvSpPr>
                <a:spLocks noChangeArrowheads="1"/>
              </p:cNvSpPr>
              <p:nvPr/>
            </p:nvSpPr>
            <p:spPr bwMode="auto">
              <a:xfrm rot="-3696537">
                <a:off x="2058" y="3462"/>
                <a:ext cx="5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Pakhar Cr</a:t>
                </a:r>
              </a:p>
            </p:txBody>
          </p:sp>
          <p:sp>
            <p:nvSpPr>
              <p:cNvPr id="173081" name="Rectangle 25"/>
              <p:cNvSpPr>
                <a:spLocks noChangeArrowheads="1"/>
              </p:cNvSpPr>
              <p:nvPr/>
            </p:nvSpPr>
            <p:spPr bwMode="auto">
              <a:xfrm rot="-2007739">
                <a:off x="548" y="2817"/>
                <a:ext cx="5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Jangh River</a:t>
                </a:r>
              </a:p>
            </p:txBody>
          </p:sp>
          <p:sp>
            <p:nvSpPr>
              <p:cNvPr id="173082" name="Rectangle 26"/>
              <p:cNvSpPr>
                <a:spLocks noChangeArrowheads="1"/>
              </p:cNvSpPr>
              <p:nvPr/>
            </p:nvSpPr>
            <p:spPr bwMode="auto">
              <a:xfrm rot="-3143846">
                <a:off x="254" y="557"/>
                <a:ext cx="5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Phitti Cr.</a:t>
                </a:r>
              </a:p>
            </p:txBody>
          </p:sp>
          <p:sp>
            <p:nvSpPr>
              <p:cNvPr id="173083" name="Rectangle 27"/>
              <p:cNvSpPr>
                <a:spLocks noChangeArrowheads="1"/>
              </p:cNvSpPr>
              <p:nvPr/>
            </p:nvSpPr>
            <p:spPr bwMode="auto">
              <a:xfrm rot="-818288">
                <a:off x="336" y="888"/>
                <a:ext cx="49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Waddi  Khuddi Cr.</a:t>
                </a:r>
              </a:p>
            </p:txBody>
          </p:sp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 rot="-742626">
                <a:off x="334" y="1502"/>
                <a:ext cx="5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Paitiani Cr.</a:t>
                </a:r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 rot="-1286656">
                <a:off x="336" y="1235"/>
                <a:ext cx="4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Khai Cr.</a:t>
                </a:r>
              </a:p>
            </p:txBody>
          </p:sp>
          <p:sp>
            <p:nvSpPr>
              <p:cNvPr id="173086" name="Text Box 30"/>
              <p:cNvSpPr txBox="1">
                <a:spLocks noChangeArrowheads="1"/>
              </p:cNvSpPr>
              <p:nvPr/>
            </p:nvSpPr>
            <p:spPr bwMode="auto">
              <a:xfrm>
                <a:off x="1968" y="758"/>
                <a:ext cx="49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 b="1">
                    <a:latin typeface="Times New Roman" pitchFamily="18" charset="0"/>
                  </a:rPr>
                  <a:t>Makli Hills</a:t>
                </a:r>
              </a:p>
            </p:txBody>
          </p:sp>
          <p:sp>
            <p:nvSpPr>
              <p:cNvPr id="173087" name="Text Box 31"/>
              <p:cNvSpPr txBox="1">
                <a:spLocks noChangeArrowheads="1"/>
              </p:cNvSpPr>
              <p:nvPr/>
            </p:nvSpPr>
            <p:spPr bwMode="auto">
              <a:xfrm>
                <a:off x="340" y="302"/>
                <a:ext cx="5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KARACHI</a:t>
                </a:r>
              </a:p>
            </p:txBody>
          </p:sp>
          <p:sp>
            <p:nvSpPr>
              <p:cNvPr id="173088" name="Text Box 32"/>
              <p:cNvSpPr txBox="1">
                <a:spLocks noChangeArrowheads="1"/>
              </p:cNvSpPr>
              <p:nvPr/>
            </p:nvSpPr>
            <p:spPr bwMode="auto">
              <a:xfrm>
                <a:off x="2146" y="2446"/>
                <a:ext cx="6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latin typeface="Times New Roman" pitchFamily="18" charset="0"/>
                  </a:rPr>
                  <a:t>Shah Bandar</a:t>
                </a:r>
              </a:p>
            </p:txBody>
          </p:sp>
          <p:sp>
            <p:nvSpPr>
              <p:cNvPr id="173089" name="Text Box 33"/>
              <p:cNvSpPr txBox="1">
                <a:spLocks noChangeArrowheads="1"/>
              </p:cNvSpPr>
              <p:nvPr/>
            </p:nvSpPr>
            <p:spPr bwMode="auto">
              <a:xfrm>
                <a:off x="1132" y="2297"/>
                <a:ext cx="38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Keti</a:t>
                </a: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  Bandar</a:t>
                </a:r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 rot="-26924">
                <a:off x="1680" y="336"/>
                <a:ext cx="5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imes New Roman" pitchFamily="18" charset="0"/>
                  </a:rPr>
                  <a:t>Haleji Lake</a:t>
                </a:r>
              </a:p>
            </p:txBody>
          </p:sp>
          <p:sp>
            <p:nvSpPr>
              <p:cNvPr id="173091" name="Text Box 35"/>
              <p:cNvSpPr txBox="1">
                <a:spLocks noChangeArrowheads="1"/>
              </p:cNvSpPr>
              <p:nvPr/>
            </p:nvSpPr>
            <p:spPr bwMode="auto">
              <a:xfrm rot="-1661609">
                <a:off x="3811" y="2259"/>
                <a:ext cx="5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latin typeface="Times New Roman" pitchFamily="18" charset="0"/>
                  </a:rPr>
                  <a:t>Tidal Link</a:t>
                </a:r>
              </a:p>
            </p:txBody>
          </p:sp>
          <p:sp>
            <p:nvSpPr>
              <p:cNvPr id="173092" name="Text Box 36"/>
              <p:cNvSpPr txBox="1">
                <a:spLocks noChangeArrowheads="1"/>
              </p:cNvSpPr>
              <p:nvPr/>
            </p:nvSpPr>
            <p:spPr bwMode="auto">
              <a:xfrm rot="-1661609">
                <a:off x="4175" y="1907"/>
                <a:ext cx="42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latin typeface="Times New Roman" pitchFamily="18" charset="0"/>
                  </a:rPr>
                  <a:t>Dhands</a:t>
                </a:r>
              </a:p>
            </p:txBody>
          </p:sp>
          <p:sp>
            <p:nvSpPr>
              <p:cNvPr id="173093" name="Text Box 37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2512" y="561"/>
                <a:ext cx="39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latin typeface="Times New Roman" pitchFamily="18" charset="0"/>
                  </a:rPr>
                  <a:t>Thatta</a:t>
                </a:r>
              </a:p>
            </p:txBody>
          </p:sp>
          <p:sp>
            <p:nvSpPr>
              <p:cNvPr id="173094" name="Text Box 38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4673" y="886"/>
                <a:ext cx="36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Badin</a:t>
                </a:r>
              </a:p>
            </p:txBody>
          </p:sp>
          <p:sp>
            <p:nvSpPr>
              <p:cNvPr id="173095" name="Text Box 39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2784" y="1041"/>
                <a:ext cx="4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Sujawal</a:t>
                </a:r>
              </a:p>
            </p:txBody>
          </p:sp>
          <p:sp>
            <p:nvSpPr>
              <p:cNvPr id="173096" name="Text Box 40"/>
              <p:cNvSpPr txBox="1">
                <a:spLocks noChangeArrowheads="1"/>
              </p:cNvSpPr>
              <p:nvPr/>
            </p:nvSpPr>
            <p:spPr bwMode="auto">
              <a:xfrm>
                <a:off x="2717" y="2807"/>
                <a:ext cx="5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FFFF00"/>
                    </a:solidFill>
                    <a:latin typeface="Times New Roman" pitchFamily="18" charset="0"/>
                  </a:rPr>
                  <a:t>Mangroves</a:t>
                </a:r>
              </a:p>
            </p:txBody>
          </p:sp>
        </p:grpSp>
      </p:grpSp>
      <p:sp>
        <p:nvSpPr>
          <p:cNvPr id="173100" name="Rectangle 44"/>
          <p:cNvSpPr>
            <a:spLocks noChangeArrowheads="1"/>
          </p:cNvSpPr>
          <p:nvPr/>
        </p:nvSpPr>
        <p:spPr bwMode="auto">
          <a:xfrm>
            <a:off x="228600" y="304800"/>
            <a:ext cx="868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4" tIns="47883" rIns="95764" bIns="47883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en-US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of Tidal Boundaries</a:t>
            </a:r>
            <a:r>
              <a:rPr lang="en-US" b="1">
                <a:solidFill>
                  <a:srgbClr val="003300"/>
                </a:solidFill>
              </a:rPr>
              <a:t>  </a:t>
            </a:r>
            <a:r>
              <a:rPr lang="en-US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based on Multi-Temporal SRS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543800" cy="838200"/>
          </a:xfrm>
          <a:solidFill>
            <a:schemeClr val="folHlink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Sea Intrusion - Impacts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648200" cy="5715000"/>
          </a:xfrm>
          <a:solidFill>
            <a:srgbClr val="000080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FF66"/>
              </a:buClr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0.5 million hectares of fertile land in </a:t>
            </a:r>
            <a:r>
              <a:rPr lang="en-US" sz="3200" dirty="0" err="1">
                <a:solidFill>
                  <a:schemeClr val="bg1"/>
                </a:solidFill>
                <a:latin typeface="Arial Narrow" pitchFamily="34" charset="0"/>
              </a:rPr>
              <a:t>Thatta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 district alone (or 12% of the entire cultivated area of the province) is affected by sea intrusion</a:t>
            </a: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66"/>
              </a:buClr>
              <a:buNone/>
            </a:pPr>
            <a:endParaRPr lang="en-US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Salinity on Sindh coast increased from 35 </a:t>
            </a:r>
            <a:r>
              <a:rPr lang="en-US" sz="3200" dirty="0" err="1" smtClean="0">
                <a:solidFill>
                  <a:schemeClr val="bg1"/>
                </a:solidFill>
                <a:latin typeface="Arial Narrow" pitchFamily="34" charset="0"/>
              </a:rPr>
              <a:t>ppt</a:t>
            </a: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 to 45ppt in two decades. </a:t>
            </a:r>
          </a:p>
          <a:p>
            <a:pPr>
              <a:lnSpc>
                <a:spcPct val="90000"/>
              </a:lnSpc>
              <a:buClr>
                <a:srgbClr val="FFFF66"/>
              </a:buClr>
            </a:pP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rgbClr val="FFFF66"/>
              </a:buClr>
              <a:buFont typeface="Wingdings" pitchFamily="2" charset="2"/>
              <a:buNone/>
            </a:pPr>
            <a:endParaRPr lang="en-US" sz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316" name="Picture 4" descr="DSCN148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05000"/>
            <a:ext cx="3962400" cy="388620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4" name="Picture 8" descr="DSC03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495" y="3962400"/>
            <a:ext cx="3545305" cy="2590800"/>
          </a:xfrm>
          <a:prstGeom prst="rect">
            <a:avLst/>
          </a:prstGeom>
          <a:noFill/>
        </p:spPr>
      </p:pic>
      <p:pic>
        <p:nvPicPr>
          <p:cNvPr id="178185" name="Picture 9" descr="DSC03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657600" cy="27432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066800"/>
            <a:ext cx="4648200" cy="5715000"/>
          </a:xfrm>
          <a:prstGeom prst="rect">
            <a:avLst/>
          </a:prstGeom>
          <a:solidFill>
            <a:srgbClr val="000080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Lives of about 400,000 fishermen families are affected.</a:t>
            </a:r>
          </a:p>
          <a:p>
            <a:pPr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Range land depletion, shortage of fodder and food crops, reduction in potable water, losses to livestock is causing out-migration of communities</a:t>
            </a:r>
          </a:p>
          <a:p>
            <a:pPr marL="469900" marR="0" lvl="0" indent="-469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543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en-US" sz="3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Impacts of Sea </a:t>
            </a: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Intrusion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990600" y="1949450"/>
          <a:ext cx="7543800" cy="4040188"/>
        </p:xfrm>
        <a:graphic>
          <a:graphicData uri="http://schemas.openxmlformats.org/presentationml/2006/ole">
            <p:oleObj spid="_x0000_s257029" name="Chart" r:id="rId3" imgW="4676851" imgH="2695651" progId="Excel.Sheet.8">
              <p:embed/>
            </p:oleObj>
          </a:graphicData>
        </a:graphic>
      </p:graphicFrame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1447800" y="6096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Status </a:t>
            </a:r>
            <a:r>
              <a:rPr lang="en-US" sz="4000" dirty="0"/>
              <a:t>of Mangrove Forests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>
              <a:solidFill>
                <a:schemeClr val="folHlink"/>
              </a:solidFill>
            </a:endParaRP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0" y="6375400"/>
            <a:ext cx="728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latin typeface="Verdana" pitchFamily="34" charset="0"/>
              </a:rPr>
              <a:t>Source : Coastal Environmental Management Plan for Pakistan, UNESCAP, GOP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eti Bunder_Mangrove Change Analy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_Pi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31963"/>
            <a:ext cx="6705600" cy="4991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752600" y="3048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ko-KR" sz="4000" b="1" dirty="0" smtClean="0">
                <a:solidFill>
                  <a:srgbClr val="000066"/>
                </a:solidFill>
                <a:ea typeface="굴림" pitchFamily="34" charset="-127"/>
              </a:rPr>
              <a:t>River Network in Pakistan</a:t>
            </a:r>
            <a:endParaRPr lang="en-US" altLang="ko-KR" sz="4000" b="1" dirty="0">
              <a:solidFill>
                <a:srgbClr val="000066"/>
              </a:solidFill>
              <a:ea typeface="굴림" pitchFamily="34" charset="-127"/>
            </a:endParaRPr>
          </a:p>
          <a:p>
            <a:pPr algn="ctr" eaLnBrk="1" hangingPunct="1"/>
            <a:endParaRPr lang="en-US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Impact of loss of mangroves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90800"/>
            <a:ext cx="84582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cs typeface="Times New Roman" pitchFamily="18" charset="0"/>
              </a:rPr>
              <a:t>Only 15% of the existing forest is in healthy state.</a:t>
            </a:r>
          </a:p>
          <a:p>
            <a:pPr>
              <a:lnSpc>
                <a:spcPct val="80000"/>
              </a:lnSpc>
              <a:defRPr/>
            </a:pPr>
            <a:endParaRPr lang="en-US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12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cs typeface="Times New Roman" pitchFamily="18" charset="0"/>
              </a:rPr>
              <a:t>Till 1950s there were 8 mangrove species in Indus delta, 4 of them are vanished now.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Impact of loss of mangroves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90800"/>
            <a:ext cx="8458200" cy="3657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Times New Roman" pitchFamily="18" charset="0"/>
              </a:rPr>
              <a:t>According to some estimates about 70% of Pakistan’s shrimp fishery is dependent on mangroves.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Times New Roman" pitchFamily="18" charset="0"/>
              </a:rPr>
              <a:t>It nurtures some 23 species of shrimp and about 155 species of fish.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Times New Roman" pitchFamily="18" charset="0"/>
              </a:rPr>
              <a:t>It provides fodder for 6,000 camels and 3,200 buffaloes.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57200" y="4572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200" b="1" dirty="0">
                <a:solidFill>
                  <a:schemeClr val="folHlink"/>
                </a:solidFill>
              </a:rPr>
              <a:t>Declining </a:t>
            </a:r>
            <a:r>
              <a:rPr lang="en-US" sz="3200" b="1" dirty="0" smtClean="0">
                <a:solidFill>
                  <a:schemeClr val="folHlink"/>
                </a:solidFill>
              </a:rPr>
              <a:t>Marine Fish </a:t>
            </a:r>
            <a:r>
              <a:rPr lang="en-US" sz="3200" b="1" dirty="0">
                <a:solidFill>
                  <a:schemeClr val="folHlink"/>
                </a:solidFill>
              </a:rPr>
              <a:t>Catch</a:t>
            </a:r>
            <a: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</a:br>
            <a:endParaRPr lang="en-US" sz="12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pic>
        <p:nvPicPr>
          <p:cNvPr id="8" name="Picture 7" descr="Picture 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657600" cy="228600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371600"/>
          <a:ext cx="4648200" cy="533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5767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Fish Production (000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tonnes</a:t>
                      </a:r>
                      <a:endParaRPr lang="en-US" sz="14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333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218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278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286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270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275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276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285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339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340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876800" y="6248400"/>
            <a:ext cx="2871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Sindh Economic Survey 2009-10</a:t>
            </a:r>
            <a:endParaRPr lang="en-US" sz="1600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46456"/>
            <a:ext cx="5257800" cy="4297143"/>
          </a:xfrm>
          <a:prstGeom prst="rect">
            <a:avLst/>
          </a:prstGeom>
          <a:gradFill rotWithShape="1">
            <a:gsLst>
              <a:gs pos="0">
                <a:srgbClr val="A4FAE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57200" y="4572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200" b="1" dirty="0">
                <a:solidFill>
                  <a:schemeClr val="folHlink"/>
                </a:solidFill>
              </a:rPr>
              <a:t>Declining </a:t>
            </a:r>
            <a:r>
              <a:rPr lang="en-US" sz="3200" b="1" dirty="0" err="1" smtClean="0">
                <a:solidFill>
                  <a:schemeClr val="folHlink"/>
                </a:solidFill>
              </a:rPr>
              <a:t>Palla</a:t>
            </a:r>
            <a:r>
              <a:rPr lang="en-US" sz="3200" b="1" dirty="0" smtClean="0">
                <a:solidFill>
                  <a:schemeClr val="folHlink"/>
                </a:solidFill>
              </a:rPr>
              <a:t> Fish </a:t>
            </a:r>
            <a:r>
              <a:rPr lang="en-US" sz="3200" b="1" dirty="0">
                <a:solidFill>
                  <a:schemeClr val="folHlink"/>
                </a:solidFill>
              </a:rPr>
              <a:t>Catch</a:t>
            </a:r>
            <a: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</a:br>
            <a:endParaRPr lang="en-US" sz="12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pic>
        <p:nvPicPr>
          <p:cNvPr id="45068" name="Picture 12" descr="DSC00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581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57200" y="381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200" b="1" dirty="0">
                <a:solidFill>
                  <a:schemeClr val="folHlink"/>
                </a:solidFill>
              </a:rPr>
              <a:t>Declining </a:t>
            </a:r>
            <a:r>
              <a:rPr lang="en-US" sz="3200" b="1" dirty="0" smtClean="0">
                <a:solidFill>
                  <a:schemeClr val="folHlink"/>
                </a:solidFill>
              </a:rPr>
              <a:t>number of fishing crafts</a:t>
            </a:r>
            <a: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</a:br>
            <a:endParaRPr lang="en-US" sz="12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371600"/>
          <a:ext cx="4648200" cy="51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5767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of fishing crafts</a:t>
                      </a:r>
                      <a:endParaRPr lang="en-US" sz="14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14,982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6,360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6,704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6,813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6,813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6,813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10,640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10,680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10,792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10,918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10,933</a:t>
                      </a:r>
                      <a:endParaRPr lang="en-US" sz="1600" dirty="0"/>
                    </a:p>
                  </a:txBody>
                  <a:tcPr/>
                </a:tc>
              </a:tr>
              <a:tr h="3837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10,964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Picture Meher 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2743200"/>
            <a:ext cx="3822481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6324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Sindh Economic Survey 2009-10</a:t>
            </a:r>
            <a:endParaRPr lang="en-US" sz="1600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458200" cy="3581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Some shrimp and fish species require low salinity water (</a:t>
            </a:r>
            <a:r>
              <a:rPr lang="en-US" sz="2400" b="1" dirty="0" err="1" smtClean="0">
                <a:cs typeface="Times New Roman" pitchFamily="18" charset="0"/>
              </a:rPr>
              <a:t>maxm</a:t>
            </a:r>
            <a:r>
              <a:rPr lang="en-US" sz="2400" b="1" dirty="0" smtClean="0">
                <a:cs typeface="Times New Roman" pitchFamily="18" charset="0"/>
              </a:rPr>
              <a:t>. 15 </a:t>
            </a:r>
            <a:r>
              <a:rPr lang="en-US" sz="2400" b="1" dirty="0" err="1" smtClean="0">
                <a:cs typeface="Times New Roman" pitchFamily="18" charset="0"/>
              </a:rPr>
              <a:t>ppt</a:t>
            </a:r>
            <a:r>
              <a:rPr lang="en-US" sz="2400" b="1" dirty="0" smtClean="0">
                <a:cs typeface="Times New Roman" pitchFamily="18" charset="0"/>
              </a:rPr>
              <a:t>) at early stage of life. But salinity in creeks has increased to 50 ppt.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The </a:t>
            </a:r>
            <a:r>
              <a:rPr lang="en-US" sz="2400" b="1" i="1" dirty="0" err="1" smtClean="0">
                <a:cs typeface="Times New Roman" pitchFamily="18" charset="0"/>
              </a:rPr>
              <a:t>Palla</a:t>
            </a:r>
            <a:r>
              <a:rPr lang="en-US" sz="2400" b="1" dirty="0" smtClean="0">
                <a:cs typeface="Times New Roman" pitchFamily="18" charset="0"/>
              </a:rPr>
              <a:t> fish </a:t>
            </a:r>
            <a:r>
              <a:rPr lang="en-US" sz="2400" b="1" i="1" dirty="0" smtClean="0">
                <a:cs typeface="Times New Roman" pitchFamily="18" charset="0"/>
              </a:rPr>
              <a:t>(</a:t>
            </a:r>
            <a:r>
              <a:rPr lang="en-US" sz="2400" b="1" i="1" dirty="0" err="1" smtClean="0">
                <a:cs typeface="Times New Roman" pitchFamily="18" charset="0"/>
              </a:rPr>
              <a:t>Tenualosa</a:t>
            </a:r>
            <a:r>
              <a:rPr lang="en-US" sz="2400" b="1" i="1" dirty="0" smtClean="0">
                <a:cs typeface="Times New Roman" pitchFamily="18" charset="0"/>
              </a:rPr>
              <a:t> </a:t>
            </a:r>
            <a:r>
              <a:rPr lang="en-US" sz="2400" b="1" i="1" dirty="0" err="1" smtClean="0">
                <a:cs typeface="Times New Roman" pitchFamily="18" charset="0"/>
              </a:rPr>
              <a:t>ilisha</a:t>
            </a:r>
            <a:r>
              <a:rPr lang="en-US" sz="2400" b="1" i="1" dirty="0" smtClean="0">
                <a:cs typeface="Times New Roman" pitchFamily="18" charset="0"/>
              </a:rPr>
              <a:t>), </a:t>
            </a:r>
            <a:r>
              <a:rPr lang="en-US" sz="2400" b="1" dirty="0" smtClean="0">
                <a:cs typeface="Times New Roman" pitchFamily="18" charset="0"/>
              </a:rPr>
              <a:t>has significantly declined from 10,000 MT/annum in 1970s to 400-600 MT/annum in late 90s. 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An alarming decline in </a:t>
            </a:r>
            <a:r>
              <a:rPr lang="en-US" sz="2400" b="1" i="1" dirty="0" err="1" smtClean="0">
                <a:cs typeface="Times New Roman" pitchFamily="18" charset="0"/>
              </a:rPr>
              <a:t>Jaira</a:t>
            </a:r>
            <a:r>
              <a:rPr lang="en-US" sz="2400" b="1" dirty="0" smtClean="0">
                <a:cs typeface="Times New Roman" pitchFamily="18" charset="0"/>
              </a:rPr>
              <a:t> shrimp has been recorded. This specie registered a fall from 10,000 MT in 1971 to 5,311 MT in 1998.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57200" y="4572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200" b="1" dirty="0" smtClean="0">
                <a:solidFill>
                  <a:schemeClr val="folHlink"/>
                </a:solidFill>
              </a:rPr>
              <a:t>Impact on Fisheries</a:t>
            </a:r>
            <a: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en-US" sz="3200" b="1" dirty="0">
                <a:solidFill>
                  <a:schemeClr val="folHlink"/>
                </a:solidFill>
                <a:latin typeface="Verdana" pitchFamily="34" charset="0"/>
              </a:rPr>
            </a:br>
            <a:endParaRPr lang="en-US" sz="12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821621" y="1447800"/>
            <a:ext cx="4322379" cy="2667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66258" name="Text Box 18"/>
          <p:cNvSpPr txBox="1">
            <a:spLocks noChangeArrowheads="1"/>
          </p:cNvSpPr>
          <p:nvPr/>
        </p:nvSpPr>
        <p:spPr bwMode="auto">
          <a:xfrm>
            <a:off x="228600" y="3048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Intensity, Frequency &amp; Devastation of </a:t>
            </a:r>
            <a:r>
              <a:rPr lang="en-US" sz="2800" b="1" dirty="0" smtClean="0"/>
              <a:t>Cyclones</a:t>
            </a:r>
            <a:endParaRPr lang="en-US" sz="2800" b="1" dirty="0"/>
          </a:p>
        </p:txBody>
      </p:sp>
      <p:pic>
        <p:nvPicPr>
          <p:cNvPr id="266259" name="Picture 19" descr="Picture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812458" cy="2514600"/>
          </a:xfrm>
          <a:prstGeom prst="rect">
            <a:avLst/>
          </a:prstGeom>
          <a:noFill/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5410200" y="1752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Satellite image of the powerful Cyclone  TC 02A, hitting the </a:t>
            </a:r>
            <a:r>
              <a:rPr lang="en-US" sz="1200" dirty="0" err="1">
                <a:solidFill>
                  <a:schemeClr val="bg1"/>
                </a:solidFill>
              </a:rPr>
              <a:t>Thatta</a:t>
            </a:r>
            <a:r>
              <a:rPr lang="en-US" sz="1200" dirty="0">
                <a:solidFill>
                  <a:schemeClr val="bg1"/>
                </a:solidFill>
              </a:rPr>
              <a:t> District at 3:30 pm (PST) on May 20th, 1999 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60325" y="1752600"/>
            <a:ext cx="4740275" cy="393338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Sindh coast is vulnerable to cyclones.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On an average four cyclones hit Sindh coast in a century.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period of 1971-2010 records 17 cyclones on the Sindh coast.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Changing climate can make cyclones more frequent and violent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458200" cy="3581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Indus Delta faces variety of challenges in the wake of climate change.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 Some of the consequences may be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smtClean="0">
                <a:cs typeface="Times New Roman" pitchFamily="18" charset="0"/>
              </a:rPr>
              <a:t>alarming sea level rise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smtClean="0">
                <a:cs typeface="Times New Roman" pitchFamily="18" charset="0"/>
              </a:rPr>
              <a:t>Sea intrusion and submergence of islands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smtClean="0">
                <a:cs typeface="Times New Roman" pitchFamily="18" charset="0"/>
              </a:rPr>
              <a:t>more frequent and violent cyclones 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smtClean="0">
                <a:cs typeface="Times New Roman" pitchFamily="18" charset="0"/>
              </a:rPr>
              <a:t>loss of mangroves and associated biodiversity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smtClean="0">
                <a:cs typeface="Times New Roman" pitchFamily="18" charset="0"/>
              </a:rPr>
              <a:t>loss of livelihood means and drinking water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r>
              <a:rPr lang="en-US" sz="2200" b="1" dirty="0" smtClean="0">
                <a:cs typeface="Times New Roman" pitchFamily="18" charset="0"/>
              </a:rPr>
              <a:t>marginalization and outmigration of coastal communities</a:t>
            </a:r>
          </a:p>
          <a:p>
            <a:pPr lvl="1">
              <a:lnSpc>
                <a:spcPct val="80000"/>
              </a:lnSpc>
              <a:buFontTx/>
              <a:buChar char="•"/>
              <a:defRPr/>
            </a:pPr>
            <a:endParaRPr lang="en-US" sz="2200" b="1" dirty="0" smtClean="0"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514600" y="4572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200" b="1" dirty="0" smtClean="0">
                <a:solidFill>
                  <a:schemeClr val="folHlink"/>
                </a:solidFill>
              </a:rPr>
              <a:t>Future Challenges</a:t>
            </a:r>
            <a:endParaRPr lang="en-US" sz="12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981200" y="3276600"/>
            <a:ext cx="3478837" cy="76944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Verdana" pitchFamily="34" charset="0"/>
              </a:rPr>
              <a:t>Thank you</a:t>
            </a:r>
            <a:endParaRPr lang="en-US" sz="4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1736724"/>
            <a:ext cx="8229600" cy="49688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Various studies place Pakistan among the highly vulnerable countries due to climate change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During last three years country has witnessed rapid weather shift in various provinces. 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Monsoon has become highly unpredictable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Country witnessing floods in one province and drought in other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Indus River—lifeline of Pakistani economy-is becoming highly erratic </a:t>
            </a:r>
            <a:endParaRPr lang="en-US" sz="3200" dirty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 sz="1800" b="1" dirty="0">
              <a:latin typeface="Verdana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0066"/>
                </a:solidFill>
                <a:latin typeface="Verdana" pitchFamily="34" charset="0"/>
              </a:rPr>
              <a:t>Climate Change and Pakistan</a:t>
            </a:r>
            <a:endParaRPr lang="en-US" sz="36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52400" y="1676400"/>
            <a:ext cx="4267200" cy="5181600"/>
          </a:xfrm>
          <a:prstGeom prst="rect">
            <a:avLst/>
          </a:prstGeom>
          <a:solidFill>
            <a:srgbClr val="9995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endParaRPr lang="en-GB" sz="3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b="1" baseline="30000" dirty="0" smtClean="0">
                <a:latin typeface="Times New Roman" pitchFamily="18" charset="0"/>
                <a:cs typeface="Times New Roman" pitchFamily="18" charset="0"/>
              </a:rPr>
              <a:t>ranked as the 7th largest Delta in the world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b="1" baseline="30000" dirty="0" smtClean="0">
                <a:latin typeface="Times New Roman" pitchFamily="18" charset="0"/>
                <a:cs typeface="Times New Roman" pitchFamily="18" charset="0"/>
              </a:rPr>
              <a:t>spreads over 600, 000 ha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b="1" baseline="30000" dirty="0" smtClean="0">
                <a:latin typeface="Times New Roman" pitchFamily="18" charset="0"/>
                <a:cs typeface="Times New Roman" pitchFamily="18" charset="0"/>
              </a:rPr>
              <a:t>Comprises 17 major and numerous small Creeks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b="1" baseline="30000" dirty="0" smtClean="0">
                <a:latin typeface="Times New Roman" pitchFamily="18" charset="0"/>
                <a:cs typeface="Times New Roman" pitchFamily="18" charset="0"/>
              </a:rPr>
              <a:t>Length 240 Km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b="1" baseline="30000" dirty="0" smtClean="0">
                <a:latin typeface="Times New Roman" pitchFamily="18" charset="0"/>
                <a:cs typeface="Times New Roman" pitchFamily="18" charset="0"/>
              </a:rPr>
              <a:t>It holds 97% of the total mangrove forests of Pakistan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Indus Delta is home to over one million people of which135,000 depend on mangroves for their livelihood (IUCN 2003)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o"/>
            </a:pPr>
            <a:endParaRPr lang="en-GB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0" y="228600"/>
            <a:ext cx="5105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1800" b="1" dirty="0"/>
          </a:p>
          <a:p>
            <a:pPr eaLnBrk="1" hangingPunct="1"/>
            <a:r>
              <a:rPr lang="en-US" sz="4000" b="1" dirty="0" smtClean="0"/>
              <a:t> Indus </a:t>
            </a:r>
            <a:r>
              <a:rPr lang="en-US" sz="4000" b="1" dirty="0"/>
              <a:t>Delta </a:t>
            </a:r>
            <a:r>
              <a:rPr lang="en-US" sz="4000" b="1" dirty="0" smtClean="0"/>
              <a:t>at a glance</a:t>
            </a:r>
            <a:endParaRPr lang="en-US" sz="4000" b="1" dirty="0"/>
          </a:p>
          <a:p>
            <a:pPr algn="ctr" eaLnBrk="1" hangingPunct="1"/>
            <a:endParaRPr lang="en-US" sz="2800" b="1" dirty="0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495800" cy="359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 sz="1800" b="1" dirty="0">
              <a:latin typeface="Verdana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0066"/>
                </a:solidFill>
                <a:latin typeface="Verdana" pitchFamily="34" charset="0"/>
              </a:rPr>
              <a:t>Area Map</a:t>
            </a:r>
            <a:endParaRPr lang="en-US" sz="36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83875" y="-14554199"/>
            <a:ext cx="6664053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naseer\AppData\Local\Microsoft\Windows\Temporary Internet Files\Content.Word\Base 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1752600"/>
            <a:ext cx="8382000" cy="5047536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FFFF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Population in 1998 = 2.2 million</a:t>
            </a:r>
          </a:p>
          <a:p>
            <a:pPr eaLnBrk="1" hangingPunct="1">
              <a:buClr>
                <a:srgbClr val="FFFF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Population in 2010 = 3.0 million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More than 80% male and more than 90% female are illiterate 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Approx. 75% people live in mud-houses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Fishing and Agriculture are sources of income for 30% and 26% people respectively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More than 75% people live below poverty line i.e. 1 US$/capita</a:t>
            </a:r>
          </a:p>
          <a:p>
            <a:pPr eaLnBrk="1" hangingPunct="1">
              <a:buClr>
                <a:srgbClr val="FFFF00"/>
              </a:buClr>
            </a:pP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</a:pPr>
            <a:r>
              <a:rPr lang="en-US" sz="1800" i="1" dirty="0" smtClean="0">
                <a:solidFill>
                  <a:schemeClr val="bg1"/>
                </a:solidFill>
              </a:rPr>
              <a:t>Source:  Baseline survey of coastal areas, Sindh Coastal Area Development Project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 sz="1800" b="1" dirty="0">
              <a:latin typeface="Verdana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0066"/>
                </a:solidFill>
                <a:latin typeface="Verdana" pitchFamily="34" charset="0"/>
              </a:rPr>
              <a:t>Community Profile</a:t>
            </a:r>
            <a:endParaRPr lang="en-US" sz="36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0" y="6548438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Source: Minister of Water &amp; Power, GoP, 2003, Nasa Earth Observatory</a:t>
            </a: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20224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41547"/>
            <a:ext cx="4800600" cy="6494085"/>
          </a:xfrm>
          <a:prstGeom prst="rect">
            <a:avLst/>
          </a:prstGeom>
          <a:solidFill>
            <a:srgbClr val="0033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buClr>
                <a:srgbClr val="FFFF00"/>
              </a:buClr>
            </a:pPr>
            <a:endParaRPr lang="en-US" altLang="ko-KR" sz="18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Indus is lifeline for the economy of Pakistan </a:t>
            </a:r>
          </a:p>
          <a:p>
            <a:pPr eaLnBrk="1" hangingPunct="1">
              <a:buClr>
                <a:srgbClr val="FFFF00"/>
              </a:buClr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altLang="ko-KR" sz="20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Indus river basin stretches from the Himalayan </a:t>
            </a:r>
            <a:r>
              <a:rPr lang="en-US" altLang="ko-KR" sz="20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Mountains </a:t>
            </a:r>
            <a:r>
              <a:rPr lang="en-US" altLang="ko-KR" sz="20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 the north to the dry alluvial plains of </a:t>
            </a:r>
            <a:r>
              <a:rPr lang="en-US" altLang="ko-KR" sz="20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Sindh </a:t>
            </a:r>
            <a:r>
              <a:rPr lang="en-US" altLang="ko-KR" sz="20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 the south. The area of Indus basin </a:t>
            </a:r>
            <a:r>
              <a:rPr lang="en-US" altLang="ko-KR" sz="20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is </a:t>
            </a:r>
            <a:r>
              <a:rPr lang="en-US" altLang="ko-KR" sz="20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944, 574 </a:t>
            </a:r>
            <a:r>
              <a:rPr lang="en-US" altLang="ko-KR" sz="20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Km</a:t>
            </a:r>
            <a:r>
              <a:rPr lang="en-US" altLang="ko-KR" sz="2000" b="1" baseline="300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endParaRPr lang="en-US" altLang="ko-KR" sz="2000" b="1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ea typeface="굴림" pitchFamily="34" charset="-127"/>
              </a:rPr>
              <a:t>Pakistan depends on irrigation and water  resources for 90 percent of its food and crop 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chemeClr val="bg1"/>
                </a:solidFill>
                <a:ea typeface="굴림" pitchFamily="34" charset="-127"/>
              </a:rPr>
              <a:t>    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chemeClr val="bg1"/>
                </a:solidFill>
                <a:ea typeface="굴림" pitchFamily="34" charset="-127"/>
              </a:rPr>
              <a:t> Indus Basin Irrigation System (IBIS) is the largest contiguous irrigation system in the world developed over the last 140 years.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None/>
            </a:pPr>
            <a:endParaRPr lang="en-US" altLang="ko-KR" sz="2000" b="1" dirty="0" smtClean="0">
              <a:solidFill>
                <a:schemeClr val="bg1"/>
              </a:solidFill>
              <a:ea typeface="굴림" pitchFamily="34" charset="-127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chemeClr val="bg1"/>
                </a:solidFill>
                <a:ea typeface="굴림" pitchFamily="34" charset="-127"/>
              </a:rPr>
              <a:t> The system is comprised of three major storage reservoirs, 19 barrages or head works, and 43 main canals with a conveyance length of 57,000 km, and 89,000 water courses with a running length of more than 1.65 million Km.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endParaRPr lang="en-US" altLang="ko-KR" sz="18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351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0066"/>
                </a:solidFill>
                <a:ea typeface="굴림" pitchFamily="34" charset="-127"/>
              </a:rPr>
              <a:t>Indus River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76200" y="1423419"/>
            <a:ext cx="4495800" cy="513986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buClr>
                <a:srgbClr val="FFFF66"/>
              </a:buClr>
              <a:buFont typeface="Wingdings" pitchFamily="2" charset="2"/>
              <a:buNone/>
            </a:pPr>
            <a:endParaRPr lang="en-US" sz="1400" dirty="0"/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Dams and barrages have </a:t>
            </a:r>
            <a:r>
              <a:rPr lang="en-US" sz="2800" dirty="0">
                <a:solidFill>
                  <a:schemeClr val="bg1"/>
                </a:solidFill>
              </a:rPr>
              <a:t>resulted in the siphoning off 74 </a:t>
            </a:r>
            <a:r>
              <a:rPr lang="en-US" sz="2800" dirty="0" smtClean="0">
                <a:solidFill>
                  <a:schemeClr val="bg1"/>
                </a:solidFill>
              </a:rPr>
              <a:t>percent of </a:t>
            </a:r>
            <a:r>
              <a:rPr lang="en-US" sz="2800" dirty="0">
                <a:solidFill>
                  <a:schemeClr val="bg1"/>
                </a:solidFill>
              </a:rPr>
              <a:t>Indus waters before it reaches </a:t>
            </a:r>
            <a:r>
              <a:rPr lang="en-US" sz="2800" dirty="0" err="1">
                <a:solidFill>
                  <a:schemeClr val="bg1"/>
                </a:solidFill>
              </a:rPr>
              <a:t>Kotri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Barrage</a:t>
            </a:r>
            <a:r>
              <a:rPr lang="en-US" sz="2800" dirty="0">
                <a:solidFill>
                  <a:schemeClr val="bg1"/>
                </a:solidFill>
              </a:rPr>
              <a:t>, the last barrage point on the </a:t>
            </a:r>
            <a:r>
              <a:rPr lang="en-US" sz="2800" dirty="0" smtClean="0">
                <a:solidFill>
                  <a:schemeClr val="bg1"/>
                </a:solidFill>
              </a:rPr>
              <a:t>Indus </a:t>
            </a:r>
            <a:r>
              <a:rPr lang="en-US" sz="2800" dirty="0">
                <a:solidFill>
                  <a:schemeClr val="bg1"/>
                </a:solidFill>
              </a:rPr>
              <a:t>in the southern Sindh province. 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66"/>
              </a:buClr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Available data from 1960 shows a steady drop in fresh water inflow to Indus Delta.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09600" y="228600"/>
            <a:ext cx="8001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000" b="1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sz="2800" b="1" dirty="0">
                <a:solidFill>
                  <a:srgbClr val="000066"/>
                </a:solidFill>
              </a:rPr>
              <a:t>Impacts of Pakistan’s Irrigation System on Indus Delta</a:t>
            </a:r>
          </a:p>
          <a:p>
            <a:pPr algn="ctr" eaLnBrk="1" hangingPunct="1"/>
            <a:endParaRPr lang="en-US" sz="2000" b="1" dirty="0">
              <a:solidFill>
                <a:srgbClr val="000066"/>
              </a:solidFill>
            </a:endParaRPr>
          </a:p>
        </p:txBody>
      </p:sp>
      <p:pic>
        <p:nvPicPr>
          <p:cNvPr id="5" name="Picture 694" descr="River Indus at Kot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070" y="2209800"/>
            <a:ext cx="445273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4" name="Picture 8" descr="Picture 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28875"/>
            <a:ext cx="4343400" cy="3362325"/>
          </a:xfrm>
          <a:prstGeom prst="rect">
            <a:avLst/>
          </a:prstGeom>
          <a:noFill/>
        </p:spPr>
      </p:pic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533400" y="139005"/>
            <a:ext cx="7620000" cy="138499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800" dirty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Impact on Mangrove Ecosystem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endParaRPr lang="en-US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3352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FF00"/>
                </a:solidFill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4495800" cy="49530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Inflow from Indus has been reduced from 150 MAF in 1890s to merely 10 MAF in 1990s.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According to IUCN studies 27-35 MAF fresh water is required to maintain deltaic ecology.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9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Silt deposition reduced from 400 to 100 million tons during past century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buClr>
                <a:srgbClr val="FFFF66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The deltaic area has been estimated to have reduced from 3,000 km2 to 250 Km2 </a:t>
            </a:r>
            <a:r>
              <a:rPr lang="en-US" sz="1600" i="1" dirty="0" smtClean="0">
                <a:solidFill>
                  <a:schemeClr val="bg1"/>
                </a:solidFill>
              </a:rPr>
              <a:t>(Hassan, 1992)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9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2569</TotalTime>
  <Words>1363</Words>
  <Application>Microsoft Office PowerPoint</Application>
  <PresentationFormat>On-screen Show (4:3)</PresentationFormat>
  <Paragraphs>271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Profile</vt:lpstr>
      <vt:lpstr>Chart</vt:lpstr>
      <vt:lpstr>Climate Change and Environmental Concerns in Indus Delta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Flow data below Kotri Barrage</vt:lpstr>
      <vt:lpstr>Slide 11</vt:lpstr>
      <vt:lpstr>Slide 12</vt:lpstr>
      <vt:lpstr>Slide 13</vt:lpstr>
      <vt:lpstr>Slide 14</vt:lpstr>
      <vt:lpstr>Slide 15</vt:lpstr>
      <vt:lpstr>Sea Intrusion - Impacts</vt:lpstr>
      <vt:lpstr>Slide 17</vt:lpstr>
      <vt:lpstr>Slide 18</vt:lpstr>
      <vt:lpstr>Slide 19</vt:lpstr>
      <vt:lpstr> Impact of loss of mangroves</vt:lpstr>
      <vt:lpstr> Impact of loss of mangroves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WWF-P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Impact is Indus Delta</dc:title>
  <dc:creator>Dr. Ghulam Akbar</dc:creator>
  <cp:lastModifiedBy>Naomi</cp:lastModifiedBy>
  <cp:revision>145</cp:revision>
  <dcterms:created xsi:type="dcterms:W3CDTF">2009-02-23T09:57:19Z</dcterms:created>
  <dcterms:modified xsi:type="dcterms:W3CDTF">2012-10-16T01:50:42Z</dcterms:modified>
</cp:coreProperties>
</file>