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9" r:id="rId3"/>
    <p:sldId id="258" r:id="rId4"/>
    <p:sldId id="424" r:id="rId5"/>
    <p:sldId id="423" r:id="rId6"/>
    <p:sldId id="439" r:id="rId7"/>
    <p:sldId id="425" r:id="rId8"/>
    <p:sldId id="428" r:id="rId9"/>
    <p:sldId id="429" r:id="rId10"/>
    <p:sldId id="430" r:id="rId11"/>
    <p:sldId id="431" r:id="rId12"/>
    <p:sldId id="432" r:id="rId13"/>
    <p:sldId id="433" r:id="rId14"/>
    <p:sldId id="434" r:id="rId15"/>
    <p:sldId id="435" r:id="rId16"/>
    <p:sldId id="436" r:id="rId17"/>
    <p:sldId id="318" r:id="rId18"/>
    <p:sldId id="319" r:id="rId19"/>
    <p:sldId id="359" r:id="rId20"/>
    <p:sldId id="364" r:id="rId21"/>
    <p:sldId id="365" r:id="rId22"/>
    <p:sldId id="440" r:id="rId23"/>
    <p:sldId id="367" r:id="rId24"/>
    <p:sldId id="368" r:id="rId25"/>
    <p:sldId id="372" r:id="rId26"/>
    <p:sldId id="373" r:id="rId27"/>
    <p:sldId id="374" r:id="rId28"/>
    <p:sldId id="375" r:id="rId29"/>
    <p:sldId id="377" r:id="rId30"/>
    <p:sldId id="376" r:id="rId31"/>
    <p:sldId id="380" r:id="rId32"/>
    <p:sldId id="381" r:id="rId33"/>
    <p:sldId id="384" r:id="rId34"/>
    <p:sldId id="390" r:id="rId35"/>
    <p:sldId id="388" r:id="rId36"/>
    <p:sldId id="391" r:id="rId37"/>
    <p:sldId id="399" r:id="rId38"/>
    <p:sldId id="441" r:id="rId39"/>
    <p:sldId id="414" r:id="rId40"/>
    <p:sldId id="442" r:id="rId41"/>
    <p:sldId id="420" r:id="rId42"/>
    <p:sldId id="421" r:id="rId43"/>
    <p:sldId id="443" r:id="rId44"/>
    <p:sldId id="444" r:id="rId45"/>
    <p:sldId id="445" r:id="rId46"/>
    <p:sldId id="449" r:id="rId47"/>
    <p:sldId id="446" r:id="rId48"/>
    <p:sldId id="448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FDFE7"/>
    <a:srgbClr val="E5E5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4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24E7-1FF4-47EE-9C3B-60D045EE0D53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0F71E-8585-4DDF-89D6-242E6A2C7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BB367-A8B3-4FEB-823A-AF91F9ED92F0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BAAFE-75DC-45FD-B0F5-1B3F5D314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87838-262C-4B95-B888-2F45D860403F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E233B-AC9B-46FA-BF71-BD4CB8298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5FF94-DCB9-42D7-B1AB-6947B955EF99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7ADF4-296A-427F-8AEF-4769D3CB6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F7821-358F-4A75-9F10-248D2FFD4C1C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759B-5D05-405B-A06B-B89959E7A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9C4F-EB35-42D0-B1C0-D7E50BC02B3F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F0B06-20A9-4535-9BF5-63F55AE77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618A2-7F86-45AA-A338-1DD665A38F33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86BDD-2D80-47EF-AE82-66C03FA13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8EA2F-18D5-417D-A4CC-ECC5EDE81081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91232-4B97-4DBA-AA25-57BF6AAFF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3B337-562D-49D1-8455-58C293AA15A9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483D2-0913-4EC0-8077-A245D5245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A4B3E-3EAC-461D-BFC1-F3049BFC2D6B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DD98E-896B-4230-8A9B-D96EC25EC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8E34B-2522-45BB-93D7-C68D645003C1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40F1B-994E-41F0-A4EC-E6A5792A8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62836-2F8A-42FF-B179-926C25203D25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17B6A-AAFC-4232-A781-08377A611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B060F-4334-4B69-88E9-9DF7051C5D2D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48D86-25CC-4760-8081-9ABE77C0C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F797B-2CB2-4CF5-8B2D-6D57E27C4218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7B055-F698-4A86-A788-C2D9DDB97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C70F1-1912-4BF5-AC24-EFA5C9F00FC2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0CF69-8887-4D61-A024-9E71A0E56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F18B1-CBCD-40DD-B998-78E86C3DFE4E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41764-165D-4E16-8F77-EB1393C8B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5CE20-B0DD-41FC-AFD0-7D93C7E66DE6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96C1A-8473-48A8-9A9D-92BFEF829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3D20-515E-4154-BDAE-6C8F365FA087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FDD1-4D43-4BF2-B4D8-2F1A5CE22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B6BC0-42FC-4B9B-BC2F-777261DFE120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863E-8817-4DD7-BDB4-DC14D74D9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3A38-714D-4F26-B55D-29D4D8B6B78A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3927F-EADB-42E2-ACEF-82D79D7C2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5F6CE-CB92-4CFA-81D2-8C4850706FD3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05213-C488-432E-BC2F-C7F8B9B60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353A-BB8B-44D3-9375-D24500F56F18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A1C2-617D-4142-B663-A8394241B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D76CB-3031-431D-BB26-02334A65A781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23B8A-8C54-4C10-9CE2-3CAD4B168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005EE-9A2F-44DA-958D-B845585B7201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F4538-9B48-4F18-AAB2-C75DBBF2D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A34DCE-5A28-451F-83DA-063F9DADDBF5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60C5EB-43B4-48D9-B6C4-A648E9C42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88AD57-2260-4E9F-9406-DB23A5BA0B33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02FFDA-E3AA-4112-8258-EC4D17FE7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/>
          </p:cNvSpPr>
          <p:nvPr>
            <p:ph type="ctrTitle" idx="4294967295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Extreme Event, Livelihood Loss and  Adaptation Strategies: </a:t>
            </a:r>
            <a:r>
              <a:rPr lang="en-US" sz="3200" b="1" dirty="0" smtClean="0">
                <a:latin typeface="Batang" pitchFamily="18" charset="-127"/>
              </a:rPr>
              <a:t/>
            </a:r>
            <a:br>
              <a:rPr lang="en-US" sz="3200" b="1" dirty="0" smtClean="0">
                <a:latin typeface="Batang" pitchFamily="18" charset="-127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Evidence from Indian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Sundarban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delta</a:t>
            </a:r>
          </a:p>
        </p:txBody>
      </p:sp>
      <p:sp>
        <p:nvSpPr>
          <p:cNvPr id="3075" name="Rectangle 5"/>
          <p:cNvSpPr>
            <a:spLocks noGrp="1"/>
          </p:cNvSpPr>
          <p:nvPr>
            <p:ph type="subTitle" idx="4294967295"/>
          </p:nvPr>
        </p:nvSpPr>
        <p:spPr>
          <a:xfrm>
            <a:off x="685800" y="3581400"/>
            <a:ext cx="7696200" cy="28956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i="1" dirty="0" smtClean="0">
              <a:latin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r>
              <a:rPr lang="en-US" i="1" dirty="0" err="1" smtClean="0">
                <a:latin typeface="Times New Roman" pitchFamily="18" charset="0"/>
              </a:rPr>
              <a:t>Santadas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</a:rPr>
              <a:t>Ghosh</a:t>
            </a:r>
            <a:endParaRPr lang="en-US" i="1" dirty="0" smtClean="0">
              <a:latin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r>
              <a:rPr lang="en-US" sz="2000" dirty="0" smtClean="0">
                <a:latin typeface="Times New Roman" pitchFamily="18" charset="0"/>
              </a:rPr>
              <a:t>Associate Professor, </a:t>
            </a:r>
            <a:r>
              <a:rPr lang="en-US" sz="2000" dirty="0" err="1" smtClean="0">
                <a:latin typeface="Times New Roman" pitchFamily="18" charset="0"/>
              </a:rPr>
              <a:t>Visva-Bharati</a:t>
            </a:r>
            <a:r>
              <a:rPr lang="en-US" sz="2000" dirty="0" smtClean="0">
                <a:latin typeface="Times New Roman" pitchFamily="18" charset="0"/>
              </a:rPr>
              <a:t> University, India</a:t>
            </a:r>
          </a:p>
          <a:p>
            <a:pPr marL="0" indent="0" algn="ctr">
              <a:buFont typeface="Arial" charset="0"/>
              <a:buNone/>
            </a:pPr>
            <a:endParaRPr lang="en-US" sz="2000" dirty="0" smtClean="0">
              <a:latin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endParaRPr lang="en-US" sz="2000" dirty="0" smtClean="0">
              <a:latin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r>
              <a:rPr lang="en-US" sz="2000" dirty="0" smtClean="0">
                <a:latin typeface="Times New Roman" pitchFamily="18" charset="0"/>
              </a:rPr>
              <a:t>[Partial outcome of a research project sponsored by SANDEE]</a:t>
            </a:r>
          </a:p>
          <a:p>
            <a:pPr marL="0" indent="0" algn="ctr">
              <a:buFont typeface="Arial" charset="0"/>
              <a:buNone/>
            </a:pPr>
            <a:endParaRPr lang="en-US" b="1" i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DSC0663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DSC0663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DSC0086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Honey/Bee-wax Collection</a:t>
            </a:r>
          </a:p>
        </p:txBody>
      </p:sp>
      <p:pic>
        <p:nvPicPr>
          <p:cNvPr id="68611" name="Picture 6" descr="honey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2971800"/>
            <a:ext cx="2743200" cy="2063750"/>
          </a:xfrm>
        </p:spPr>
      </p:pic>
      <p:pic>
        <p:nvPicPr>
          <p:cNvPr id="68612" name="Picture 7" descr="honey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3027363"/>
            <a:ext cx="3157538" cy="2019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 descr="DSC0924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0" y="6096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Main Livelihood: Agriculture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IMG_167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DSC0940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DSC0974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DSC0957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447800" y="6096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Islands in times of Low Tide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DSC0930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447800" y="6096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Islands in times of High Tide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304800"/>
            <a:ext cx="3810000" cy="1371600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Sundarban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India: Location </a:t>
            </a:r>
          </a:p>
        </p:txBody>
      </p:sp>
      <p:pic>
        <p:nvPicPr>
          <p:cNvPr id="4099" name="Picture 3" descr="Sundarbans_sat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2667000"/>
            <a:ext cx="4953000" cy="3886200"/>
          </a:xfrm>
          <a:noFill/>
        </p:spPr>
      </p:pic>
      <p:pic>
        <p:nvPicPr>
          <p:cNvPr id="4100" name="Picture 4" descr="GI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0"/>
            <a:ext cx="381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DSC0930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296400" cy="6970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rsonal\Desktop\HH name lists\Three Rounds all\MISSISSIP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3048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FFC000"/>
                </a:solidFill>
              </a:rPr>
              <a:t>Courtesy: Unusual facts &lt; </a:t>
            </a:r>
            <a:r>
              <a:rPr lang="en-IN" u="sng" dirty="0" smtClean="0">
                <a:solidFill>
                  <a:srgbClr val="FFC000"/>
                </a:solidFill>
              </a:rPr>
              <a:t>https://www.facebook.com/#!/unufacts&gt;</a:t>
            </a:r>
            <a:endParaRPr lang="en-IN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 descr="D:\Dell Desktop matters Aug 2012 backup\NASA Aila picture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304800" y="58674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Cyclone </a:t>
            </a:r>
            <a:r>
              <a:rPr lang="en-US" dirty="0" err="1" smtClean="0">
                <a:solidFill>
                  <a:srgbClr val="FFC000"/>
                </a:solidFill>
              </a:rPr>
              <a:t>Aila</a:t>
            </a:r>
            <a:r>
              <a:rPr lang="en-US" dirty="0" smtClean="0">
                <a:solidFill>
                  <a:srgbClr val="FFC000"/>
                </a:solidFill>
              </a:rPr>
              <a:t>: 100-120 </a:t>
            </a:r>
            <a:r>
              <a:rPr lang="en-US" dirty="0" err="1" smtClean="0">
                <a:solidFill>
                  <a:srgbClr val="FFC000"/>
                </a:solidFill>
              </a:rPr>
              <a:t>Kmph</a:t>
            </a:r>
            <a:r>
              <a:rPr lang="en-US" dirty="0" smtClean="0">
                <a:solidFill>
                  <a:srgbClr val="FFC000"/>
                </a:solidFill>
              </a:rPr>
              <a:t>: 25</a:t>
            </a:r>
            <a:r>
              <a:rPr lang="en-US" baseline="30000" dirty="0" smtClean="0">
                <a:solidFill>
                  <a:srgbClr val="FFC000"/>
                </a:solidFill>
              </a:rPr>
              <a:t>th</a:t>
            </a:r>
            <a:r>
              <a:rPr lang="en-US" dirty="0" smtClean="0">
                <a:solidFill>
                  <a:srgbClr val="FFC000"/>
                </a:solidFill>
              </a:rPr>
              <a:t> May, 2009  (photograph courtesy: NASA)</a:t>
            </a:r>
            <a:endParaRPr lang="en-IN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DSC0086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DSC0082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7" descr="DSC0047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DSC0089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5" descr="DSC0133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DSC0062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DSC0128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DSC0980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7086600"/>
          </a:xfrm>
        </p:spPr>
      </p:pic>
      <p:sp>
        <p:nvSpPr>
          <p:cNvPr id="3" name="TextBox 2"/>
          <p:cNvSpPr txBox="1"/>
          <p:nvPr/>
        </p:nvSpPr>
        <p:spPr>
          <a:xfrm>
            <a:off x="1600200" y="5334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54 islands with population settlements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48 islands constitute the Reserve Forest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DSC0044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DSC0046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5" descr="DSC0047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 descr="DSC0476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6" descr="DSC0126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5" descr="DSC0094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5" descr="DSC0084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219"/>
            <a:ext cx="9096637" cy="68642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5" descr="DSC0321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5" descr="DSC0324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DSC0316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5" descr="DSC019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533400" y="381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Background</a:t>
            </a: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381000" y="1066800"/>
            <a:ext cx="8458200" cy="5334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Densely populated  remote islands in a corner of India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Predominance of agricultural – single annual crop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Cyclone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 May 2009 – salt deposits on agricultural field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Near complete loss of annual crop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How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the households coped with it?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/>
          </p:nvPr>
        </p:nvGraphicFramePr>
        <p:xfrm>
          <a:off x="112545" y="1399736"/>
          <a:ext cx="8915400" cy="5334001"/>
        </p:xfrm>
        <a:graphic>
          <a:graphicData uri="http://schemas.openxmlformats.org/drawingml/2006/table">
            <a:tbl>
              <a:tblPr/>
              <a:tblGrid>
                <a:gridCol w="925419"/>
                <a:gridCol w="857661"/>
                <a:gridCol w="891540"/>
                <a:gridCol w="1022009"/>
                <a:gridCol w="1087244"/>
                <a:gridCol w="1011138"/>
                <a:gridCol w="1054626"/>
                <a:gridCol w="978520"/>
                <a:gridCol w="1087243"/>
              </a:tblGrid>
              <a:tr h="71837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Damage Category</a:t>
                      </a:r>
                      <a:endParaRPr lang="en-IN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4699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Duration of water </a:t>
                      </a:r>
                      <a:r>
                        <a:rPr lang="en-US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stay </a:t>
                      </a:r>
                      <a:endParaRPr lang="en-IN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land-holding HH</a:t>
                      </a:r>
                      <a:endParaRPr lang="en-IN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First Round</a:t>
                      </a:r>
                      <a:endParaRPr lang="en-IN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(Mar-Jun, 2010)</a:t>
                      </a:r>
                      <a:endParaRPr lang="en-IN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Second Round</a:t>
                      </a:r>
                      <a:endParaRPr lang="en-IN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(Jan-Mar, 2011)</a:t>
                      </a:r>
                      <a:endParaRPr lang="en-IN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Third Round</a:t>
                      </a:r>
                      <a:endParaRPr lang="en-IN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(Jan-Mar, 2012) </a:t>
                      </a:r>
                      <a:endParaRPr lang="en-IN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81037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of HH taking up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cultivation</a:t>
                      </a:r>
                      <a:endParaRPr lang="en-IN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ctivity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Qtl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Bigha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IN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of HH taking up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cultivation</a:t>
                      </a:r>
                      <a:endParaRPr lang="en-IN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Avg Produ ctivity (Qtl/ Bigha)</a:t>
                      </a:r>
                      <a:endParaRPr lang="en-IN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of HH taking up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cultivation</a:t>
                      </a:r>
                      <a:endParaRPr lang="en-IN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Avg Produ ctivity (Qtl/ Bigha)</a:t>
                      </a:r>
                      <a:endParaRPr lang="en-IN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153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3.3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3.6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1-2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2.9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3-6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2.6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7-13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14-30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2.4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4.1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0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&gt;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days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3.8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45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526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2286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Effect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Aila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Agricultural Loss and Nature’s Resilience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Coping with Natural Resources: River &amp; Forest 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397" y="1287192"/>
          <a:ext cx="8805206" cy="5486400"/>
        </p:xfrm>
        <a:graphic>
          <a:graphicData uri="http://schemas.openxmlformats.org/drawingml/2006/table">
            <a:tbl>
              <a:tblPr/>
              <a:tblGrid>
                <a:gridCol w="1462998"/>
                <a:gridCol w="930914"/>
                <a:gridCol w="1596255"/>
                <a:gridCol w="1596255"/>
                <a:gridCol w="1609392"/>
                <a:gridCol w="1609392"/>
              </a:tblGrid>
              <a:tr h="67949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Damage Category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survey HHs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Percentage  of survey households that depended on river/forest for their livelihood (fully or partially)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04555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Before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Aila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(May, 2009)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1st round  survey    (Mar-Jun, 2010)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2nd round survey    (Jan-Mar, 2011)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3rd round survey    (Jan-Mar, 2012)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8.5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11.8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12.4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7.3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4.9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9.8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26.5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5.9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8.8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15.3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23.5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23.5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21.2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24.2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26.5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25.0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16.2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19.1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29.4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25.0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Aggregate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526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18.4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21.1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18.3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Coping with Outside Jobs: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Labour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migration 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8260" y="1089078"/>
          <a:ext cx="8915401" cy="5638797"/>
        </p:xfrm>
        <a:graphic>
          <a:graphicData uri="http://schemas.openxmlformats.org/drawingml/2006/table">
            <a:tbl>
              <a:tblPr/>
              <a:tblGrid>
                <a:gridCol w="1481307"/>
                <a:gridCol w="942564"/>
                <a:gridCol w="1616232"/>
                <a:gridCol w="1616232"/>
                <a:gridCol w="1629533"/>
                <a:gridCol w="1629533"/>
              </a:tblGrid>
              <a:tr h="90725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Damage Category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survey HHs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Percentage  of survey households that depended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on earning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from outside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Sundarban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as migrant workers (fully or partially)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02915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Before Aila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(May, 2009)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1st round  survey    (Mar-Jun, 2010)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2nd round survey    (Jan-Mar, 2011)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3rd round survey    (Jan-Mar, 2012)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27.5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58.2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55.6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26.8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29.3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58.5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61.0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61.8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52.9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18.4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24.5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55.1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51.0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13.6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16.7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68.9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59.1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20.6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25.0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63.2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58.8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Aggregate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526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20.5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24.1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61.2</a:t>
                      </a:r>
                      <a:endParaRPr lang="en-IN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56.3</a:t>
                      </a:r>
                      <a:endParaRPr lang="en-IN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228600" y="1416152"/>
            <a:ext cx="86868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Productivity loss is reversible, land regains fertility in two years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Adapting for new livelihood needs some gestation period, but are often irreversible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Asset poor and lowly educated depended on river and forest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Lowly educated and bigger families opted for outside jobs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Coping with migration is more than that with river and forest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58200" cy="488950"/>
          </a:xfrm>
        </p:spPr>
        <p:txBody>
          <a:bodyPr/>
          <a:lstStyle/>
          <a:p>
            <a:pPr algn="ctr"/>
            <a:r>
              <a:rPr lang="en-US" sz="2800" b="0" u="sng" dirty="0" smtClean="0">
                <a:latin typeface="Times New Roman" pitchFamily="18" charset="0"/>
                <a:cs typeface="Times New Roman" pitchFamily="18" charset="0"/>
              </a:rPr>
              <a:t>Findings from Statistical Analysis</a:t>
            </a:r>
            <a:endParaRPr lang="en-IN" sz="2800" b="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228600" y="990600"/>
            <a:ext cx="8686800" cy="54864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Aim: In-situ protection of local livelihood 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Building of concrete shelters for disaster victims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Wider and taller embankments 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Buffer zone between embankment and river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Mangrove belt in the buffer zone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Need for land acquisition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Huge investment: first phase estimate Rs. 10 billion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[ Little progress  for more than three years after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9" name="Content Placeholder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58200" cy="488950"/>
          </a:xfrm>
        </p:spPr>
        <p:txBody>
          <a:bodyPr/>
          <a:lstStyle/>
          <a:p>
            <a:pPr algn="ctr"/>
            <a:r>
              <a:rPr lang="en-US" sz="2800" b="0" u="sng" dirty="0" smtClean="0">
                <a:latin typeface="Times New Roman" pitchFamily="18" charset="0"/>
                <a:cs typeface="Times New Roman" pitchFamily="18" charset="0"/>
              </a:rPr>
              <a:t>Post </a:t>
            </a:r>
            <a:r>
              <a:rPr lang="en-US" sz="2800" b="0" u="sng" dirty="0" err="1" smtClean="0">
                <a:latin typeface="Times New Roman" pitchFamily="18" charset="0"/>
                <a:cs typeface="Times New Roman" pitchFamily="18" charset="0"/>
              </a:rPr>
              <a:t>Aila</a:t>
            </a:r>
            <a:r>
              <a:rPr lang="en-US" sz="2800" b="0" u="sng" dirty="0" smtClean="0">
                <a:latin typeface="Times New Roman" pitchFamily="18" charset="0"/>
                <a:cs typeface="Times New Roman" pitchFamily="18" charset="0"/>
              </a:rPr>
              <a:t>: Government Initiative for livelihood protection</a:t>
            </a:r>
            <a:endParaRPr lang="en-IN" sz="2800" b="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228600" y="990600"/>
            <a:ext cx="8686800" cy="5486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Mangroves withstood the cyclone without any visible damage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No loss in wildlife recorded 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Out migration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labourer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from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Sundarban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showed an increasing trend even before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Fish/crab catching and other livelihood activity based on natural resources put significant anthropogenic stress on the ecosystem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Sundarban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is a World Heritage Site and the most important Tiger Reserve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The delta is very much active and inhabited islands didn’t gain matured heights </a:t>
            </a: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9" name="Content Placeholder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58200" cy="488950"/>
          </a:xfrm>
        </p:spPr>
        <p:txBody>
          <a:bodyPr/>
          <a:lstStyle/>
          <a:p>
            <a:pPr algn="ctr"/>
            <a:r>
              <a:rPr lang="en-US" sz="2800" b="0" u="sng" dirty="0" smtClean="0">
                <a:latin typeface="Times New Roman" pitchFamily="18" charset="0"/>
                <a:cs typeface="Times New Roman" pitchFamily="18" charset="0"/>
              </a:rPr>
              <a:t>Some other Observations</a:t>
            </a:r>
            <a:endParaRPr lang="en-IN" sz="2800" b="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228600" y="1219200"/>
            <a:ext cx="8686800" cy="5486400"/>
          </a:xfrm>
        </p:spPr>
        <p:txBody>
          <a:bodyPr/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Evidence from Literature : investment on protective infrastructure might provide pervert incentive for migration decision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Climate Change threats: more extreme events in Bay of Bengal coast 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Out migration trend provide evidence of unsustainable population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Long term policy should be directed towards helping people to relocate themselves, rather than  protecting them locally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58200" cy="488950"/>
          </a:xfrm>
        </p:spPr>
        <p:txBody>
          <a:bodyPr/>
          <a:lstStyle/>
          <a:p>
            <a:pPr algn="ctr"/>
            <a:r>
              <a:rPr lang="en-US" sz="2800" b="0" u="sng" dirty="0" smtClean="0">
                <a:latin typeface="Times New Roman" pitchFamily="18" charset="0"/>
                <a:cs typeface="Times New Roman" pitchFamily="18" charset="0"/>
              </a:rPr>
              <a:t>Policy Implications</a:t>
            </a:r>
            <a:endParaRPr lang="en-IN" sz="2800" b="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DSC0812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144000" cy="6856412"/>
          </a:xfrm>
        </p:spPr>
      </p:pic>
      <p:sp>
        <p:nvSpPr>
          <p:cNvPr id="3" name="TextBox 2"/>
          <p:cNvSpPr txBox="1"/>
          <p:nvPr/>
        </p:nvSpPr>
        <p:spPr>
          <a:xfrm>
            <a:off x="2895600" y="56388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Harlow Solid Italic" pitchFamily="82" charset="0"/>
              </a:rPr>
              <a:t>Thank you!</a:t>
            </a:r>
            <a:endParaRPr lang="en-IN" sz="4000" dirty="0">
              <a:solidFill>
                <a:srgbClr val="FFC000"/>
              </a:solidFill>
              <a:latin typeface="Harlow Solid Itali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DSC0818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57200" y="4572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Livelihoods based on surrounding natural resources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DSC0195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DSC0945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DSC0832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DSC0194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766</Words>
  <Application>Microsoft Office PowerPoint</Application>
  <PresentationFormat>On-screen Show (4:3)</PresentationFormat>
  <Paragraphs>259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1_Office Theme</vt:lpstr>
      <vt:lpstr>Extreme Event, Livelihood Loss and  Adaptation Strategies:  Evidence from Indian Sundarban delta</vt:lpstr>
      <vt:lpstr>Sundarban in India: Location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Honey/Bee-wax Collection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Coping with Natural Resources: River &amp; Forest </vt:lpstr>
      <vt:lpstr>Coping with Outside Jobs: Labour migration </vt:lpstr>
      <vt:lpstr>Findings from Statistical Analysis</vt:lpstr>
      <vt:lpstr>Post Aila: Government Initiative for livelihood protection</vt:lpstr>
      <vt:lpstr>Some other Observations</vt:lpstr>
      <vt:lpstr>Policy Implications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Personal</cp:lastModifiedBy>
  <cp:revision>81</cp:revision>
  <dcterms:created xsi:type="dcterms:W3CDTF">2006-08-16T00:00:00Z</dcterms:created>
  <dcterms:modified xsi:type="dcterms:W3CDTF">2012-10-16T02:56:01Z</dcterms:modified>
</cp:coreProperties>
</file>