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5" r:id="rId5"/>
    <p:sldId id="260" r:id="rId6"/>
    <p:sldId id="274" r:id="rId7"/>
    <p:sldId id="261" r:id="rId8"/>
    <p:sldId id="263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BB3"/>
    <a:srgbClr val="CC3300"/>
    <a:srgbClr val="0320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8B2ED6-8FEF-44CC-BB0B-F398F02BA3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E3DF6-122F-4E8F-958A-DC74F0969ECB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Building resilience is a bit better than coping.  It is often referred to as </a:t>
            </a:r>
            <a:r>
              <a:rPr lang="en-US" altLang="en-US" smtClean="0">
                <a:latin typeface="Arial" pitchFamily="34" charset="0"/>
              </a:rPr>
              <a:t>“</a:t>
            </a:r>
            <a:r>
              <a:rPr lang="en-US" smtClean="0">
                <a:latin typeface="Arial" pitchFamily="34" charset="0"/>
              </a:rPr>
              <a:t>buying time.</a:t>
            </a:r>
            <a:r>
              <a:rPr lang="en-US" altLang="en-US" smtClean="0">
                <a:latin typeface="Arial" pitchFamily="34" charset="0"/>
              </a:rPr>
              <a:t>”</a:t>
            </a:r>
            <a:r>
              <a:rPr lang="en-US" smtClean="0">
                <a:latin typeface="Arial" pitchFamily="34" charset="0"/>
              </a:rPr>
              <a:t> We are building resilience through business-as-usual conservation measures. When a community or an ecosystem is resilient, well-being may decline during an extreme event, like a drought, but after sometime it is able to recover to its previous state.</a:t>
            </a:r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361648-88C4-4D1A-B5B2-31752EAD78C9}" type="slidenum">
              <a:rPr lang="en-US" sz="1200">
                <a:latin typeface="Calibri" pitchFamily="34" charset="0"/>
                <a:ea typeface="MS PGothic" pitchFamily="34" charset="-128"/>
              </a:rPr>
              <a:pPr algn="r"/>
              <a:t>2</a:t>
            </a:fld>
            <a:endParaRPr lang="en-US" sz="120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D0B44-EB7C-4734-BEA5-3EBEFDA51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0F342-A935-4D48-B554-DCFEDEAD3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640EF-815A-4C2D-9E98-FBE0E13F5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56B35-84A6-45A6-9272-0AF057D1E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B3C48-5395-4BAE-B9D9-718F55E3E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49FE9-F192-40E3-9A3A-9F7C0E0E6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BD2EF-8FED-4D6E-A2AE-AB3C4D22A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46197-D914-43AD-A82B-2DB1F2EA2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255E5-68D2-4530-AD9B-791A1CF2B9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691B9-3BC8-465E-B5BC-F036E022E9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B58FC-5190-4100-A704-1DBF2666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738A22-808F-451D-9950-1EF5314083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findia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6850" y="1628775"/>
            <a:ext cx="878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Implications for Resilience Management and Livelihoods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703888" y="4602163"/>
            <a:ext cx="1389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Georgia" pitchFamily="18" charset="0"/>
              </a:rPr>
              <a:t>Soma Saha</a:t>
            </a:r>
          </a:p>
          <a:p>
            <a:r>
              <a:rPr lang="en-US">
                <a:latin typeface="Georgia" pitchFamily="18" charset="0"/>
              </a:rPr>
              <a:t>WWF-India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938" y="26988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3" name="Picture 13" descr="master pand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98425"/>
            <a:ext cx="5270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7812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/>
              <a:t>Step-1 contd.: Vulnerability Assessment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1476375" y="765175"/>
            <a:ext cx="7488238" cy="0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611188" y="6302375"/>
            <a:ext cx="837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Embankment vulnerability and Coastal Erosion maps of Baliara mouza, Mousuni </a:t>
            </a:r>
          </a:p>
        </p:txBody>
      </p:sp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3635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838200"/>
            <a:ext cx="392906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272" name="Picture 13" descr="master pand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90763" y="6086475"/>
            <a:ext cx="586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Erosion and Land use maps of Baliara mouza, Mousuni</a:t>
            </a:r>
            <a:r>
              <a:rPr lang="en-US"/>
              <a:t> 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377507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92150"/>
            <a:ext cx="3798887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294" name="Picture 13" descr="master pand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04813"/>
            <a:ext cx="402748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38227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481138" y="6230938"/>
            <a:ext cx="702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Elevation map and Composite vulnerability map of Baliara, Mousuni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318" name="Picture 13" descr="master pand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9750" y="2243138"/>
            <a:ext cx="54006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600">
                <a:cs typeface="Arial" pitchFamily="34" charset="0"/>
              </a:rPr>
              <a:t> Establishment of </a:t>
            </a:r>
            <a:r>
              <a:rPr lang="en-US" sz="1600" i="1">
                <a:cs typeface="Arial" pitchFamily="34" charset="0"/>
              </a:rPr>
              <a:t>Climate Adaptation Centre </a:t>
            </a:r>
            <a:r>
              <a:rPr lang="en-US" sz="1600">
                <a:cs typeface="Arial" pitchFamily="34" charset="0"/>
              </a:rPr>
              <a:t>for a vulnerable island.</a:t>
            </a: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q"/>
            </a:pPr>
            <a:endParaRPr lang="en-US" sz="16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600">
                <a:cs typeface="Arial" pitchFamily="34" charset="0"/>
                <a:hlinkClick r:id="rId2" action="ppaction://hlinksldjump"/>
              </a:rPr>
              <a:t> Institutional mechanism for Community based disaster preparedness</a:t>
            </a:r>
            <a:endParaRPr lang="en-US" sz="16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q"/>
            </a:pPr>
            <a:endParaRPr lang="en-US" sz="16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1600">
                <a:cs typeface="Arial" pitchFamily="34" charset="0"/>
              </a:rPr>
              <a:t> </a:t>
            </a:r>
            <a:r>
              <a:rPr lang="en-US" sz="1600">
                <a:cs typeface="Arial" pitchFamily="34" charset="0"/>
                <a:hlinkClick r:id="rId3" action="ppaction://hlinksldjump"/>
              </a:rPr>
              <a:t>Demonstration and promotion of climate resilient agriculture and pisciculture practices</a:t>
            </a:r>
            <a:r>
              <a:rPr lang="en-US" sz="1600">
                <a:cs typeface="Arial" pitchFamily="34" charset="0"/>
              </a:rPr>
              <a:t>.</a:t>
            </a:r>
          </a:p>
          <a:p>
            <a:pPr eaLnBrk="0" hangingPunct="0">
              <a:buClr>
                <a:srgbClr val="FF0000"/>
              </a:buClr>
              <a:buFont typeface="Wingdings" pitchFamily="2" charset="2"/>
              <a:buNone/>
            </a:pPr>
            <a:endParaRPr lang="en-US" sz="1600">
              <a:cs typeface="Arial" pitchFamily="34" charset="0"/>
            </a:endParaRPr>
          </a:p>
          <a:p>
            <a:pPr eaLnBrk="0" hangingPunct="0">
              <a:buClr>
                <a:srgbClr val="FF0000"/>
              </a:buClr>
              <a:buFont typeface="Wingdings" pitchFamily="2" charset="2"/>
              <a:buNone/>
            </a:pPr>
            <a:endParaRPr lang="en-US" sz="1600">
              <a:cs typeface="Arial" pitchFamily="34" charset="0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24300" y="0"/>
            <a:ext cx="4873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4000"/>
              <a:t>Step-2: Interventions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3851275" y="765175"/>
            <a:ext cx="5113338" cy="0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4341" name="Picture 18" descr="Knowledge cent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52513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IMG_20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644900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992813" y="6113463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Climate Adaptation Centre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4345" name="Picture 13" descr="master pand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IMG_0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787775"/>
            <a:ext cx="3744913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IMG_0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692150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987675" y="188913"/>
            <a:ext cx="395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Training on Disaster preparedness</a:t>
            </a:r>
          </a:p>
        </p:txBody>
      </p:sp>
      <p:pic>
        <p:nvPicPr>
          <p:cNvPr id="15365" name="Picture 7" descr="IMG_04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789363"/>
            <a:ext cx="374491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367" name="Picture 13" descr="master pan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042988" y="2276475"/>
            <a:ext cx="433387" cy="288925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meetin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88" y="3716338"/>
            <a:ext cx="3167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me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88" y="1196975"/>
            <a:ext cx="31686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Baliara Seed distrib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19697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IMG_36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716338"/>
            <a:ext cx="32400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476375" y="6237288"/>
            <a:ext cx="196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Farmers’ meeting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5580063" y="6237288"/>
            <a:ext cx="255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Paddy seed distribution</a:t>
            </a: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2051050" y="333375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Climate resilient agriculture: farmers’ participation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6394" name="Picture 13" descr="master panda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8313" y="6092825"/>
            <a:ext cx="503237" cy="360363"/>
          </a:xfrm>
          <a:prstGeom prst="rightArrow">
            <a:avLst>
              <a:gd name="adj1" fmla="val 50000"/>
              <a:gd name="adj2" fmla="val 34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Mostafa Khan_Lal ge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49275"/>
            <a:ext cx="367347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IMG_22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7346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Photo-Nov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13360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292725" y="765175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Salt tolerant paddy cultivation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7415" name="Picture 13" descr="master pan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508625" y="6237288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FISH 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697288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643438" y="476250"/>
            <a:ext cx="312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Georgia" pitchFamily="18" charset="0"/>
              </a:rPr>
              <a:t>Climate resilient pisciculture</a:t>
            </a:r>
          </a:p>
        </p:txBody>
      </p:sp>
      <p:pic>
        <p:nvPicPr>
          <p:cNvPr id="18437" name="Picture 8" descr="IMG_3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9138"/>
            <a:ext cx="40322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439" name="Picture 13" descr="master pand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6"/>
          <p:cNvSpPr>
            <a:spLocks/>
          </p:cNvSpPr>
          <p:nvPr/>
        </p:nvSpPr>
        <p:spPr bwMode="auto">
          <a:xfrm>
            <a:off x="304800" y="-635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800"/>
              <a:t>Implications of resilience management and livelihood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755650" y="765175"/>
            <a:ext cx="8280400" cy="0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9461" name="Picture 13" descr="master pand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Talmugu (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8608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IMG_22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125538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4932363" y="1792288"/>
            <a:ext cx="41878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Sensitivity reduction</a:t>
            </a:r>
          </a:p>
          <a:p>
            <a:pPr>
              <a:buFontTx/>
              <a:buChar char="•"/>
            </a:pPr>
            <a:r>
              <a:rPr lang="en-US"/>
              <a:t> Importance of capacity building</a:t>
            </a:r>
          </a:p>
          <a:p>
            <a:pPr>
              <a:buFontTx/>
              <a:buChar char="•"/>
            </a:pPr>
            <a:r>
              <a:rPr lang="en-US"/>
              <a:t> Importance of livelihood diversification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483" name="Picture 13" descr="master pand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671638" y="294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5" name="WordArt 9"/>
          <p:cNvSpPr>
            <a:spLocks noChangeArrowheads="1" noChangeShapeType="1" noTextEdit="1"/>
          </p:cNvSpPr>
          <p:nvPr/>
        </p:nvSpPr>
        <p:spPr bwMode="auto">
          <a:xfrm>
            <a:off x="3619500" y="2924175"/>
            <a:ext cx="2608263" cy="8620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4192588" y="3808413"/>
            <a:ext cx="201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www.wwfindia.org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05200" y="3357563"/>
            <a:ext cx="685800" cy="2438400"/>
          </a:xfrm>
          <a:prstGeom prst="rect">
            <a:avLst/>
          </a:prstGeom>
          <a:solidFill>
            <a:srgbClr val="FF0000">
              <a:alpha val="34117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baseline="-2500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076" name="Title 16"/>
          <p:cNvSpPr>
            <a:spLocks noGrp="1"/>
          </p:cNvSpPr>
          <p:nvPr>
            <p:ph type="title" idx="4294967295"/>
          </p:nvPr>
        </p:nvSpPr>
        <p:spPr>
          <a:xfrm>
            <a:off x="304800" y="-6350"/>
            <a:ext cx="8458200" cy="914400"/>
          </a:xfrm>
        </p:spPr>
        <p:txBody>
          <a:bodyPr/>
          <a:lstStyle/>
          <a:p>
            <a:pPr algn="r" eaLnBrk="1" hangingPunct="1"/>
            <a:r>
              <a:rPr lang="en-US" sz="4000" smtClean="0">
                <a:solidFill>
                  <a:schemeClr val="tx1"/>
                </a:solidFill>
              </a:rPr>
              <a:t>What is resilience?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4067175" y="765175"/>
            <a:ext cx="4619625" cy="9525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5638800" y="6553200"/>
            <a:ext cx="3505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Calibri" pitchFamily="34" charset="0"/>
                <a:ea typeface="MS PGothic" pitchFamily="34" charset="-128"/>
              </a:rPr>
              <a:t>World Resources Institute, Enabling Adaptation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914400" y="1066800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en-US"/>
              <a:t>The ability of a social or ecological system to absorb disturbances while retaining the same basic structure and ways of functioning, the capacity of self-organization, and the capacity to adapt to stress and change (IPCC-WG2)</a:t>
            </a:r>
            <a:endParaRPr lang="en-US" b="1">
              <a:solidFill>
                <a:srgbClr val="FF99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81" name="Picture 13" descr="master pand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6"/>
          <p:cNvSpPr>
            <a:spLocks/>
          </p:cNvSpPr>
          <p:nvPr/>
        </p:nvSpPr>
        <p:spPr bwMode="auto">
          <a:xfrm>
            <a:off x="304800" y="-762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/>
              <a:t>How to manage resilience?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2484438" y="685800"/>
            <a:ext cx="6202362" cy="6350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35013" y="2297113"/>
            <a:ext cx="826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Resilience = 1/ Vulnerability i.e. Increase in resilience= Decrease in vulnerability</a:t>
            </a: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808038" y="2944813"/>
            <a:ext cx="513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Vulnerability = (Exposure X Sensitivity)/ Capacity</a:t>
            </a:r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>
            <a:off x="827088" y="3716338"/>
            <a:ext cx="0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539750" y="3716338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Vulnerability =   (Exposure X </a:t>
            </a:r>
            <a:r>
              <a:rPr lang="en-US">
                <a:hlinkClick r:id="rId2" action="ppaction://hlinksldjump"/>
              </a:rPr>
              <a:t>Sensitivity</a:t>
            </a:r>
            <a:r>
              <a:rPr lang="en-US"/>
              <a:t>)/ Capacity   = Resilience </a:t>
            </a:r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2484438" y="3716338"/>
            <a:ext cx="0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 flipV="1">
            <a:off x="6084888" y="3716338"/>
            <a:ext cx="0" cy="36036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107" name="Picture 13" descr="master pand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Line 19"/>
          <p:cNvSpPr>
            <a:spLocks noChangeShapeType="1"/>
          </p:cNvSpPr>
          <p:nvPr/>
        </p:nvSpPr>
        <p:spPr bwMode="auto">
          <a:xfrm flipV="1">
            <a:off x="7596188" y="3716338"/>
            <a:ext cx="0" cy="36036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AutoShap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71550" y="5229225"/>
            <a:ext cx="863600" cy="576263"/>
          </a:xfrm>
          <a:prstGeom prst="rightArrow">
            <a:avLst>
              <a:gd name="adj1" fmla="val 50000"/>
              <a:gd name="adj2" fmla="val 37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33845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124" name="Picture 13" descr="master pand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IMG_24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1663"/>
            <a:ext cx="40338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4787900" y="1412875"/>
            <a:ext cx="504825" cy="215900"/>
          </a:xfrm>
          <a:prstGeom prst="lef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5416550" y="1289050"/>
            <a:ext cx="311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Paddy harvested at Tipligheri, Gosaba</a:t>
            </a:r>
          </a:p>
        </p:txBody>
      </p:sp>
      <p:sp>
        <p:nvSpPr>
          <p:cNvPr id="5128" name="AutoShape 10"/>
          <p:cNvSpPr>
            <a:spLocks noChangeArrowheads="1"/>
          </p:cNvSpPr>
          <p:nvPr/>
        </p:nvSpPr>
        <p:spPr bwMode="auto">
          <a:xfrm>
            <a:off x="3708400" y="4292600"/>
            <a:ext cx="503238" cy="215900"/>
          </a:xfrm>
          <a:prstGeom prst="right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971550" y="4221163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Paddy harvested at Mousuni, Namkhana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84213" y="0"/>
            <a:ext cx="8301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/>
              <a:t>Steps of resilience management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63575" y="1576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1258888" y="1700213"/>
            <a:ext cx="7632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Step-1:</a:t>
            </a:r>
            <a:r>
              <a:rPr lang="en-US"/>
              <a:t> Climate data analysis and Vulnerability assessment </a:t>
            </a:r>
          </a:p>
          <a:p>
            <a:endParaRPr lang="en-US"/>
          </a:p>
          <a:p>
            <a:r>
              <a:rPr lang="en-US" b="1" i="1"/>
              <a:t>Step-2:</a:t>
            </a:r>
            <a:r>
              <a:rPr lang="en-US"/>
              <a:t> Interventions to increase capacity of the community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1681163" y="692150"/>
            <a:ext cx="7138987" cy="0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51" name="Picture 13" descr="master pand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ap_Sundarbans loc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20713"/>
            <a:ext cx="50085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Moushuni_bk_cli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05038"/>
            <a:ext cx="2967038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173" name="Picture 13" descr="master pand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411413" y="333375"/>
            <a:ext cx="583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Mousuni Island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5003800" y="765175"/>
            <a:ext cx="3168650" cy="0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195" name="Picture 13" descr="master pand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IMG_2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39608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DSC_03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789363"/>
            <a:ext cx="3960813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Panchanan Gayn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268413"/>
            <a:ext cx="35290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IMG_19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3716338"/>
            <a:ext cx="3529013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14"/>
          <p:cNvSpPr txBox="1">
            <a:spLocks noChangeArrowheads="1"/>
          </p:cNvSpPr>
          <p:nvPr/>
        </p:nvSpPr>
        <p:spPr bwMode="auto">
          <a:xfrm>
            <a:off x="1258888" y="260350"/>
            <a:ext cx="7634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/>
              <a:t>Mousuni Island, Sundarbans, India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3059113" y="765175"/>
            <a:ext cx="5905500" cy="0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50913" y="152400"/>
            <a:ext cx="779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4000"/>
              <a:t>Step-1: Climate Data Analysis</a:t>
            </a:r>
          </a:p>
        </p:txBody>
      </p:sp>
      <p:cxnSp>
        <p:nvCxnSpPr>
          <p:cNvPr id="40965" name="Straight Connector 7"/>
          <p:cNvCxnSpPr>
            <a:cxnSpLocks noChangeShapeType="1"/>
          </p:cNvCxnSpPr>
          <p:nvPr/>
        </p:nvCxnSpPr>
        <p:spPr bwMode="auto">
          <a:xfrm>
            <a:off x="1835150" y="765175"/>
            <a:ext cx="7129463" cy="0"/>
          </a:xfrm>
          <a:prstGeom prst="line">
            <a:avLst/>
          </a:prstGeom>
          <a:noFill/>
          <a:ln w="25400">
            <a:solidFill>
              <a:srgbClr val="7C7C7C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9220" name="Chart 14"/>
          <p:cNvPicPr>
            <a:picLocks noChangeArrowheads="1"/>
          </p:cNvPicPr>
          <p:nvPr/>
        </p:nvPicPr>
        <p:blipFill>
          <a:blip r:embed="rId2" cstate="print"/>
          <a:srcRect b="-143"/>
          <a:stretch>
            <a:fillRect/>
          </a:stretch>
        </p:blipFill>
        <p:spPr bwMode="auto">
          <a:xfrm>
            <a:off x="1187450" y="981075"/>
            <a:ext cx="53276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6659563" y="1557338"/>
            <a:ext cx="22320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0.6</a:t>
            </a:r>
            <a:r>
              <a:rPr lang="en-US" baseline="30000"/>
              <a:t>0</a:t>
            </a:r>
            <a:r>
              <a:rPr lang="en-US"/>
              <a:t>C increase in average daily min. </a:t>
            </a:r>
            <a:r>
              <a:rPr lang="en-US" b="1"/>
              <a:t>temperature</a:t>
            </a:r>
            <a:r>
              <a:rPr lang="en-US"/>
              <a:t> over a period of 80 years (1891-1970)</a:t>
            </a:r>
          </a:p>
        </p:txBody>
      </p:sp>
      <p:pic>
        <p:nvPicPr>
          <p:cNvPr id="9222" name="Chart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89363"/>
            <a:ext cx="53292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2"/>
          <p:cNvSpPr>
            <a:spLocks noChangeArrowheads="1"/>
          </p:cNvSpPr>
          <p:nvPr/>
        </p:nvSpPr>
        <p:spPr bwMode="auto">
          <a:xfrm>
            <a:off x="6659563" y="4365625"/>
            <a:ext cx="22320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0.1</a:t>
            </a:r>
            <a:r>
              <a:rPr lang="en-US" baseline="30000"/>
              <a:t>0</a:t>
            </a:r>
            <a:r>
              <a:rPr lang="en-US"/>
              <a:t>C increase in average daily </a:t>
            </a:r>
            <a:r>
              <a:rPr lang="en-US" b="1"/>
              <a:t>temperature</a:t>
            </a:r>
            <a:r>
              <a:rPr lang="en-US"/>
              <a:t> over a period of 80 years (1891-1970)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225" name="Picture 13" descr="master pand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0" name="Group 44"/>
          <p:cNvGraphicFramePr>
            <a:graphicFrameLocks noGrp="1"/>
          </p:cNvGraphicFramePr>
          <p:nvPr/>
        </p:nvGraphicFramePr>
        <p:xfrm>
          <a:off x="1835150" y="1557338"/>
          <a:ext cx="6408738" cy="1965960"/>
        </p:xfrm>
        <a:graphic>
          <a:graphicData uri="http://schemas.openxmlformats.org/drawingml/2006/table">
            <a:tbl>
              <a:tblPr/>
              <a:tblGrid>
                <a:gridCol w="1217613"/>
                <a:gridCol w="1254125"/>
                <a:gridCol w="1323975"/>
                <a:gridCol w="1255712"/>
                <a:gridCol w="1357313"/>
              </a:tblGrid>
              <a:tr h="847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Period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Depression (D)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Cyclonic Storms (CS)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Severe Cyclonic Storms (SCS)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All disturbances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1891-1930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5.40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3.33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1.6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10.33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1931-1970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8.83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2.5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1.98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13.31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1971-2010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5.35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1.35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2.05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8.75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4" name="Chart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16338"/>
            <a:ext cx="63357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5" name="Rectangle 37"/>
          <p:cNvSpPr>
            <a:spLocks noChangeArrowheads="1"/>
          </p:cNvSpPr>
          <p:nvPr/>
        </p:nvSpPr>
        <p:spPr bwMode="auto">
          <a:xfrm>
            <a:off x="1547813" y="476250"/>
            <a:ext cx="6584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Increase in frequency and severity of </a:t>
            </a:r>
            <a:r>
              <a:rPr lang="en-US" b="1"/>
              <a:t>cyclonic storms</a:t>
            </a:r>
            <a:r>
              <a:rPr lang="en-US"/>
              <a:t> and </a:t>
            </a:r>
            <a:br>
              <a:rPr lang="en-US"/>
            </a:br>
            <a:r>
              <a:rPr lang="en-US"/>
              <a:t>depressions in Bay of Bengal over a period of 120 years (1891-</a:t>
            </a:r>
            <a:br>
              <a:rPr lang="en-US"/>
            </a:br>
            <a:r>
              <a:rPr lang="en-US"/>
              <a:t>2010)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938" y="0"/>
            <a:ext cx="107951" cy="6858000"/>
          </a:xfrm>
          <a:prstGeom prst="rect">
            <a:avLst/>
          </a:prstGeom>
          <a:solidFill>
            <a:srgbClr val="8ABE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77" name="Picture 13" descr="master pand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E7"/>
              </a:clrFrom>
              <a:clrTo>
                <a:srgbClr val="F1F1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1438"/>
            <a:ext cx="527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AutoShape 4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4213" y="5734050"/>
            <a:ext cx="719137" cy="358775"/>
          </a:xfrm>
          <a:prstGeom prst="leftArrow">
            <a:avLst>
              <a:gd name="adj1" fmla="val 50000"/>
              <a:gd name="adj2" fmla="val 50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400</Words>
  <Application>Microsoft Office PowerPoint</Application>
  <PresentationFormat>On-screen Show (4:3)</PresentationFormat>
  <Paragraphs>68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Verdana</vt:lpstr>
      <vt:lpstr>Georgia</vt:lpstr>
      <vt:lpstr>Calibri</vt:lpstr>
      <vt:lpstr>MS PGothic</vt:lpstr>
      <vt:lpstr>Wingdings</vt:lpstr>
      <vt:lpstr>Default Design</vt:lpstr>
      <vt:lpstr>Slide 1</vt:lpstr>
      <vt:lpstr>What is resilience?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WWF-India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Naomi</cp:lastModifiedBy>
  <cp:revision>35</cp:revision>
  <dcterms:created xsi:type="dcterms:W3CDTF">2012-10-10T06:21:46Z</dcterms:created>
  <dcterms:modified xsi:type="dcterms:W3CDTF">2012-10-16T01:51:53Z</dcterms:modified>
</cp:coreProperties>
</file>