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11"/>
  </p:notesMasterIdLst>
  <p:sldIdLst>
    <p:sldId id="260" r:id="rId2"/>
    <p:sldId id="261" r:id="rId3"/>
    <p:sldId id="262" r:id="rId4"/>
    <p:sldId id="263" r:id="rId5"/>
    <p:sldId id="258" r:id="rId6"/>
    <p:sldId id="264" r:id="rId7"/>
    <p:sldId id="265" r:id="rId8"/>
    <p:sldId id="257" r:id="rId9"/>
    <p:sldId id="266"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93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B21AC9-43F3-481C-8443-BD63378B0DFE}" type="datetimeFigureOut">
              <a:rPr lang="en-US" smtClean="0"/>
              <a:pPr/>
              <a:t>10/16/2012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47D843-F842-439D-B27B-1FE907468F2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Summary</a:t>
            </a:r>
            <a:r>
              <a:rPr lang="en-US" baseline="0" dirty="0" smtClean="0"/>
              <a:t> of previous natural disastrous</a:t>
            </a:r>
            <a:endParaRPr lang="en-US" dirty="0"/>
          </a:p>
        </p:txBody>
      </p:sp>
      <p:sp>
        <p:nvSpPr>
          <p:cNvPr id="4" name="Slide Number Placeholder 3"/>
          <p:cNvSpPr>
            <a:spLocks noGrp="1"/>
          </p:cNvSpPr>
          <p:nvPr>
            <p:ph type="sldNum" sz="quarter" idx="10"/>
          </p:nvPr>
        </p:nvSpPr>
        <p:spPr/>
        <p:txBody>
          <a:bodyPr/>
          <a:lstStyle/>
          <a:p>
            <a:fld id="{7D47D843-F842-439D-B27B-1FE907468F2A}"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Animation of the expand of flood water</a:t>
            </a:r>
            <a:r>
              <a:rPr lang="en-US" baseline="0" dirty="0" smtClean="0"/>
              <a:t> - 2010</a:t>
            </a:r>
            <a:endParaRPr lang="en-US" dirty="0"/>
          </a:p>
        </p:txBody>
      </p:sp>
      <p:sp>
        <p:nvSpPr>
          <p:cNvPr id="4" name="Slide Number Placeholder 3"/>
          <p:cNvSpPr>
            <a:spLocks noGrp="1"/>
          </p:cNvSpPr>
          <p:nvPr>
            <p:ph type="sldNum" sz="quarter" idx="10"/>
          </p:nvPr>
        </p:nvSpPr>
        <p:spPr/>
        <p:txBody>
          <a:bodyPr/>
          <a:lstStyle/>
          <a:p>
            <a:fld id="{7D47D843-F842-439D-B27B-1FE907468F2A}"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 print</a:t>
            </a:r>
            <a:r>
              <a:rPr lang="en-US" baseline="0" dirty="0" smtClean="0"/>
              <a:t> screen shot describes the change in land extent i.e. land erosion due to flood water that washed away the agriculture fields. The upper two images highlight the mechanism of freshwater availability of floods which destroyed invasive (mesquite) vegetation hence leading the natural vegetation of the area to flourish. </a:t>
            </a:r>
            <a:endParaRPr lang="en-US" dirty="0"/>
          </a:p>
        </p:txBody>
      </p:sp>
      <p:sp>
        <p:nvSpPr>
          <p:cNvPr id="4" name="Slide Number Placeholder 3"/>
          <p:cNvSpPr>
            <a:spLocks noGrp="1"/>
          </p:cNvSpPr>
          <p:nvPr>
            <p:ph type="sldNum" sz="quarter" idx="10"/>
          </p:nvPr>
        </p:nvSpPr>
        <p:spPr/>
        <p:txBody>
          <a:bodyPr/>
          <a:lstStyle/>
          <a:p>
            <a:fld id="{7D47D843-F842-439D-B27B-1FE907468F2A}"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797B7-B2B3-446B-ABF2-CA9AD34D415E}" type="datetimeFigureOut">
              <a:rPr lang="en-US" smtClean="0"/>
              <a:pPr/>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4EFC3-B754-4E8E-9F90-BEF34D2FAF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797B7-B2B3-446B-ABF2-CA9AD34D415E}" type="datetimeFigureOut">
              <a:rPr lang="en-US" smtClean="0"/>
              <a:pPr/>
              <a:t>10/16/2012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4EFC3-B754-4E8E-9F90-BEF34D2FAFF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15.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2" cstate="print"/>
          <a:srcRect l="31625" t="17708" r="32065" b="34148"/>
          <a:stretch>
            <a:fillRect/>
          </a:stretch>
        </p:blipFill>
        <p:spPr bwMode="auto">
          <a:xfrm>
            <a:off x="0" y="0"/>
            <a:ext cx="9199563" cy="6858000"/>
          </a:xfrm>
          <a:prstGeom prst="rect">
            <a:avLst/>
          </a:prstGeom>
          <a:noFill/>
          <a:ln w="9525">
            <a:noFill/>
            <a:miter lim="800000"/>
            <a:headEnd/>
            <a:tailEnd/>
          </a:ln>
        </p:spPr>
      </p:pic>
      <p:sp>
        <p:nvSpPr>
          <p:cNvPr id="4" name="TextBox 3"/>
          <p:cNvSpPr txBox="1"/>
          <p:nvPr/>
        </p:nvSpPr>
        <p:spPr>
          <a:xfrm>
            <a:off x="685800" y="2668250"/>
            <a:ext cx="7696200" cy="1446550"/>
          </a:xfrm>
          <a:prstGeom prst="rect">
            <a:avLst/>
          </a:prstGeom>
          <a:noFill/>
        </p:spPr>
        <p:txBody>
          <a:bodyPr>
            <a:spAutoFit/>
          </a:bodyPr>
          <a:lstStyle/>
          <a:p>
            <a:pPr algn="ctr">
              <a:defRPr/>
            </a:pPr>
            <a:r>
              <a:rPr lang="en-US" sz="4400" b="1" dirty="0">
                <a:ln w="19050">
                  <a:solidFill>
                    <a:schemeClr val="tx1"/>
                  </a:solidFill>
                </a:ln>
                <a:solidFill>
                  <a:srgbClr val="FFC000"/>
                </a:solidFill>
                <a:latin typeface="Arial" charset="0"/>
                <a:cs typeface="Arial" charset="0"/>
              </a:rPr>
              <a:t>Use of Satellite Images for Disaster Assessments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52" descr="graph"/>
          <p:cNvPicPr>
            <a:picLocks noChangeAspect="1" noChangeArrowheads="1"/>
          </p:cNvPicPr>
          <p:nvPr/>
        </p:nvPicPr>
        <p:blipFill>
          <a:blip r:embed="rId3" cstate="print"/>
          <a:srcRect r="2725" b="6551"/>
          <a:stretch>
            <a:fillRect/>
          </a:stretch>
        </p:blipFill>
        <p:spPr bwMode="auto">
          <a:xfrm>
            <a:off x="381000" y="169863"/>
            <a:ext cx="8534400" cy="5468937"/>
          </a:xfrm>
          <a:prstGeom prst="rect">
            <a:avLst/>
          </a:prstGeom>
          <a:noFill/>
          <a:ln w="19050">
            <a:solidFill>
              <a:srgbClr val="365F91"/>
            </a:solidFill>
            <a:miter lim="800000"/>
            <a:headEnd/>
            <a:tailEnd/>
          </a:ln>
        </p:spPr>
      </p:pic>
      <p:pic>
        <p:nvPicPr>
          <p:cNvPr id="3" name="Picture 2" descr="Flood Affected Districts"/>
          <p:cNvPicPr preferRelativeResize="0">
            <a:picLocks noChangeArrowheads="1"/>
          </p:cNvPicPr>
          <p:nvPr/>
        </p:nvPicPr>
        <p:blipFill>
          <a:blip r:embed="rId4" cstate="print"/>
          <a:srcRect/>
          <a:stretch>
            <a:fillRect/>
          </a:stretch>
        </p:blipFill>
        <p:spPr bwMode="auto">
          <a:xfrm>
            <a:off x="1600200" y="685800"/>
            <a:ext cx="3886200" cy="2895600"/>
          </a:xfrm>
          <a:prstGeom prst="rect">
            <a:avLst/>
          </a:prstGeom>
          <a:noFill/>
          <a:ln w="19050">
            <a:solidFill>
              <a:schemeClr val="tx2">
                <a:lumMod val="75000"/>
              </a:schemeClr>
            </a:solidFill>
            <a:miter lim="800000"/>
            <a:headEnd/>
            <a:tailEnd/>
          </a:ln>
          <a:effectLst>
            <a:outerShdw blurRad="76200" dir="13500000" sy="23000" kx="1200000" algn="br" rotWithShape="0">
              <a:prstClr val="black">
                <a:alpha val="20000"/>
              </a:prstClr>
            </a:outerShdw>
          </a:effectLst>
        </p:spPr>
      </p:pic>
      <p:pic>
        <p:nvPicPr>
          <p:cNvPr id="3076" name="Picture 4" descr="sindh_flood"/>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8337097">
            <a:off x="422275" y="1406525"/>
            <a:ext cx="8186738" cy="9801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layer_Layer 1"/>
          <p:cNvPicPr>
            <a:picLocks noChangeAspect="1" noChangeArrowheads="1"/>
          </p:cNvPicPr>
          <p:nvPr/>
        </p:nvPicPr>
        <p:blipFill>
          <a:blip r:embed="rId3" cstate="print"/>
          <a:srcRect/>
          <a:stretch>
            <a:fillRect/>
          </a:stretch>
        </p:blipFill>
        <p:spPr bwMode="auto">
          <a:xfrm>
            <a:off x="1949450" y="1588"/>
            <a:ext cx="4714875" cy="6858000"/>
          </a:xfrm>
          <a:prstGeom prst="rect">
            <a:avLst/>
          </a:prstGeom>
          <a:noFill/>
          <a:ln w="9525">
            <a:noFill/>
            <a:miter lim="800000"/>
            <a:headEnd/>
            <a:tailEnd/>
          </a:ln>
        </p:spPr>
      </p:pic>
      <p:pic>
        <p:nvPicPr>
          <p:cNvPr id="4101" name="Picture 5" descr="layer_Layer 2"/>
          <p:cNvPicPr>
            <a:picLocks noChangeAspect="1" noChangeArrowheads="1"/>
          </p:cNvPicPr>
          <p:nvPr/>
        </p:nvPicPr>
        <p:blipFill>
          <a:blip r:embed="rId4" cstate="print"/>
          <a:srcRect/>
          <a:stretch>
            <a:fillRect/>
          </a:stretch>
        </p:blipFill>
        <p:spPr bwMode="auto">
          <a:xfrm>
            <a:off x="1947863" y="0"/>
            <a:ext cx="4714875" cy="6858000"/>
          </a:xfrm>
          <a:prstGeom prst="rect">
            <a:avLst/>
          </a:prstGeom>
          <a:noFill/>
          <a:ln w="9525">
            <a:noFill/>
            <a:miter lim="800000"/>
            <a:headEnd/>
            <a:tailEnd/>
          </a:ln>
        </p:spPr>
      </p:pic>
      <p:sp>
        <p:nvSpPr>
          <p:cNvPr id="4102" name="Picture 6" descr="layer_Layer 3"/>
          <p:cNvSpPr>
            <a:spLocks noChangeAspect="1" noChangeArrowheads="1"/>
          </p:cNvSpPr>
          <p:nvPr/>
        </p:nvSpPr>
        <p:spPr bwMode="auto">
          <a:xfrm>
            <a:off x="1947863" y="0"/>
            <a:ext cx="4714875" cy="6858000"/>
          </a:xfrm>
          <a:prstGeom prst="rect">
            <a:avLst/>
          </a:prstGeom>
          <a:noFill/>
          <a:ln w="9525">
            <a:noFill/>
            <a:miter lim="800000"/>
            <a:headEnd/>
            <a:tailEnd/>
          </a:ln>
        </p:spPr>
        <p:txBody>
          <a:bodyPr/>
          <a:lstStyle/>
          <a:p>
            <a:endParaRPr lang="en-US"/>
          </a:p>
        </p:txBody>
      </p:sp>
      <p:sp>
        <p:nvSpPr>
          <p:cNvPr id="4103" name="Picture 7" descr="layer_Layer 4"/>
          <p:cNvSpPr>
            <a:spLocks noChangeAspect="1" noChangeArrowheads="1"/>
          </p:cNvSpPr>
          <p:nvPr/>
        </p:nvSpPr>
        <p:spPr bwMode="auto">
          <a:xfrm>
            <a:off x="1949450" y="0"/>
            <a:ext cx="4714875" cy="6858000"/>
          </a:xfrm>
          <a:prstGeom prst="rect">
            <a:avLst/>
          </a:prstGeom>
          <a:noFill/>
          <a:ln w="9525">
            <a:noFill/>
            <a:miter lim="800000"/>
            <a:headEnd/>
            <a:tailEnd/>
          </a:ln>
        </p:spPr>
        <p:txBody>
          <a:bodyPr/>
          <a:lstStyle/>
          <a:p>
            <a:endParaRPr lang="en-US"/>
          </a:p>
        </p:txBody>
      </p:sp>
      <p:sp>
        <p:nvSpPr>
          <p:cNvPr id="4104" name="Picture 8" descr="layer_Layer 5"/>
          <p:cNvSpPr>
            <a:spLocks noChangeAspect="1" noChangeArrowheads="1"/>
          </p:cNvSpPr>
          <p:nvPr/>
        </p:nvSpPr>
        <p:spPr bwMode="auto">
          <a:xfrm>
            <a:off x="1947863" y="0"/>
            <a:ext cx="4714875" cy="6858000"/>
          </a:xfrm>
          <a:prstGeom prst="rect">
            <a:avLst/>
          </a:prstGeom>
          <a:noFill/>
          <a:ln w="9525">
            <a:noFill/>
            <a:miter lim="800000"/>
            <a:headEnd/>
            <a:tailEnd/>
          </a:ln>
        </p:spPr>
        <p:txBody>
          <a:bodyPr/>
          <a:lstStyle/>
          <a:p>
            <a:endParaRPr lang="en-US"/>
          </a:p>
        </p:txBody>
      </p:sp>
      <p:pic>
        <p:nvPicPr>
          <p:cNvPr id="4105" name="Picture 9" descr="layer_Layer 6"/>
          <p:cNvPicPr>
            <a:picLocks noChangeAspect="1" noChangeArrowheads="1"/>
          </p:cNvPicPr>
          <p:nvPr/>
        </p:nvPicPr>
        <p:blipFill>
          <a:blip r:embed="rId5" cstate="print"/>
          <a:srcRect/>
          <a:stretch>
            <a:fillRect/>
          </a:stretch>
        </p:blipFill>
        <p:spPr bwMode="auto">
          <a:xfrm>
            <a:off x="1947863" y="0"/>
            <a:ext cx="4714875" cy="6858000"/>
          </a:xfrm>
          <a:prstGeom prst="rect">
            <a:avLst/>
          </a:prstGeom>
          <a:noFill/>
          <a:ln w="9525">
            <a:noFill/>
            <a:miter lim="800000"/>
            <a:headEnd/>
            <a:tailEnd/>
          </a:ln>
        </p:spPr>
      </p:pic>
      <p:sp>
        <p:nvSpPr>
          <p:cNvPr id="4106" name="Picture 10" descr="layer_Layer 7"/>
          <p:cNvSpPr>
            <a:spLocks noChangeAspect="1" noChangeArrowheads="1"/>
          </p:cNvSpPr>
          <p:nvPr/>
        </p:nvSpPr>
        <p:spPr bwMode="auto">
          <a:xfrm>
            <a:off x="1947863" y="0"/>
            <a:ext cx="4714875" cy="6858000"/>
          </a:xfrm>
          <a:prstGeom prst="rect">
            <a:avLst/>
          </a:prstGeom>
          <a:noFill/>
          <a:ln w="9525">
            <a:noFill/>
            <a:miter lim="800000"/>
            <a:headEnd/>
            <a:tailEnd/>
          </a:ln>
        </p:spPr>
        <p:txBody>
          <a:bodyPr/>
          <a:lstStyle/>
          <a:p>
            <a:endParaRPr lang="en-US"/>
          </a:p>
        </p:txBody>
      </p:sp>
      <p:sp>
        <p:nvSpPr>
          <p:cNvPr id="4107" name="Picture 11" descr="layer_Layer 8"/>
          <p:cNvSpPr>
            <a:spLocks noChangeAspect="1" noChangeArrowheads="1"/>
          </p:cNvSpPr>
          <p:nvPr/>
        </p:nvSpPr>
        <p:spPr bwMode="auto">
          <a:xfrm>
            <a:off x="1949450" y="0"/>
            <a:ext cx="4714875" cy="6858000"/>
          </a:xfrm>
          <a:prstGeom prst="rect">
            <a:avLst/>
          </a:prstGeom>
          <a:noFill/>
          <a:ln w="9525">
            <a:noFill/>
            <a:miter lim="800000"/>
            <a:headEnd/>
            <a:tailEnd/>
          </a:ln>
        </p:spPr>
        <p:txBody>
          <a:bodyPr/>
          <a:lstStyle/>
          <a:p>
            <a:endParaRPr lang="en-US"/>
          </a:p>
        </p:txBody>
      </p:sp>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2000"/>
                                        <p:tgtEl>
                                          <p:spTgt spid="4101"/>
                                        </p:tgtEl>
                                      </p:cBhvr>
                                    </p:animEffect>
                                  </p:childTnLst>
                                </p:cTn>
                              </p:par>
                            </p:childTnLst>
                          </p:cTn>
                        </p:par>
                        <p:par>
                          <p:cTn id="8" fill="hold">
                            <p:stCondLst>
                              <p:cond delay="2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par>
                          <p:cTn id="12" fill="hold">
                            <p:stCondLst>
                              <p:cond delay="4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4103"/>
                                        </p:tgtEl>
                                        <p:attrNameLst>
                                          <p:attrName>style.visibility</p:attrName>
                                        </p:attrNameLst>
                                      </p:cBhvr>
                                      <p:to>
                                        <p:strVal val="visible"/>
                                      </p:to>
                                    </p:set>
                                    <p:animEffect transition="in" filter="fade">
                                      <p:cBhvr>
                                        <p:cTn id="15" dur="2000"/>
                                        <p:tgtEl>
                                          <p:spTgt spid="4103"/>
                                        </p:tgtEl>
                                      </p:cBhvr>
                                    </p:animEffect>
                                  </p:childTnLst>
                                </p:cTn>
                              </p:par>
                            </p:childTnLst>
                          </p:cTn>
                        </p:par>
                        <p:par>
                          <p:cTn id="16" fill="hold">
                            <p:stCondLst>
                              <p:cond delay="60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2000"/>
                                        <p:tgtEl>
                                          <p:spTgt spid="4104"/>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05"/>
                                        </p:tgtEl>
                                        <p:attrNameLst>
                                          <p:attrName>style.visibility</p:attrName>
                                        </p:attrNameLst>
                                      </p:cBhvr>
                                      <p:to>
                                        <p:strVal val="visible"/>
                                      </p:to>
                                    </p:set>
                                    <p:animEffect transition="in" filter="fade">
                                      <p:cBhvr>
                                        <p:cTn id="23" dur="2000"/>
                                        <p:tgtEl>
                                          <p:spTgt spid="4105"/>
                                        </p:tgtEl>
                                      </p:cBhvr>
                                    </p:animEffect>
                                  </p:childTnLst>
                                </p:cTn>
                              </p:par>
                            </p:childTnLst>
                          </p:cTn>
                        </p:par>
                        <p:par>
                          <p:cTn id="24" fill="hold">
                            <p:stCondLst>
                              <p:cond delay="10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4106"/>
                                        </p:tgtEl>
                                        <p:attrNameLst>
                                          <p:attrName>style.visibility</p:attrName>
                                        </p:attrNameLst>
                                      </p:cBhvr>
                                      <p:to>
                                        <p:strVal val="visible"/>
                                      </p:to>
                                    </p:set>
                                    <p:animEffect transition="in" filter="fade">
                                      <p:cBhvr>
                                        <p:cTn id="27" dur="2000"/>
                                        <p:tgtEl>
                                          <p:spTgt spid="4106"/>
                                        </p:tgtEl>
                                      </p:cBhvr>
                                    </p:animEffect>
                                  </p:childTnLst>
                                </p:cTn>
                              </p:par>
                            </p:childTnLst>
                          </p:cTn>
                        </p:par>
                        <p:par>
                          <p:cTn id="28" fill="hold">
                            <p:stCondLst>
                              <p:cond delay="12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4107"/>
                                        </p:tgtEl>
                                        <p:attrNameLst>
                                          <p:attrName>style.visibility</p:attrName>
                                        </p:attrNameLst>
                                      </p:cBhvr>
                                      <p:to>
                                        <p:strVal val="visible"/>
                                      </p:to>
                                    </p:set>
                                    <p:animEffect transition="in" filter="fade">
                                      <p:cBhvr>
                                        <p:cTn id="31" dur="20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3" grpId="0" animBg="1"/>
      <p:bldP spid="4104" grpId="0" animBg="1"/>
      <p:bldP spid="4106" grpId="0" animBg="1"/>
      <p:bldP spid="410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04800" y="457200"/>
            <a:ext cx="5060950" cy="5975350"/>
            <a:chOff x="304800" y="457200"/>
            <a:chExt cx="5060950" cy="5975350"/>
          </a:xfrm>
        </p:grpSpPr>
        <p:grpSp>
          <p:nvGrpSpPr>
            <p:cNvPr id="15" name="Group 14"/>
            <p:cNvGrpSpPr/>
            <p:nvPr/>
          </p:nvGrpSpPr>
          <p:grpSpPr>
            <a:xfrm>
              <a:off x="304800" y="457200"/>
              <a:ext cx="5060950" cy="5975350"/>
              <a:chOff x="304800" y="457200"/>
              <a:chExt cx="5060950" cy="5975350"/>
            </a:xfrm>
          </p:grpSpPr>
          <p:pic>
            <p:nvPicPr>
              <p:cNvPr id="5130" name="Picture 5" descr="abc"/>
              <p:cNvPicPr>
                <a:picLocks noChangeAspect="1" noChangeArrowheads="1"/>
              </p:cNvPicPr>
              <p:nvPr/>
            </p:nvPicPr>
            <p:blipFill>
              <a:blip r:embed="rId3" cstate="print"/>
              <a:srcRect l="4219" t="2031" r="4102" b="1875"/>
              <a:stretch>
                <a:fillRect/>
              </a:stretch>
            </p:blipFill>
            <p:spPr bwMode="auto">
              <a:xfrm>
                <a:off x="304800" y="2464456"/>
                <a:ext cx="5060950" cy="3968094"/>
              </a:xfrm>
              <a:prstGeom prst="rect">
                <a:avLst/>
              </a:prstGeom>
              <a:noFill/>
              <a:ln w="19050">
                <a:solidFill>
                  <a:srgbClr val="365F91"/>
                </a:solidFill>
                <a:miter lim="800000"/>
                <a:headEnd/>
                <a:tailEnd/>
              </a:ln>
            </p:spPr>
          </p:pic>
          <p:pic>
            <p:nvPicPr>
              <p:cNvPr id="5131" name="Picture 6" descr="C"/>
              <p:cNvPicPr preferRelativeResize="0">
                <a:picLocks noChangeAspect="1" noChangeArrowheads="1"/>
              </p:cNvPicPr>
              <p:nvPr/>
            </p:nvPicPr>
            <p:blipFill>
              <a:blip r:embed="rId4" cstate="print"/>
              <a:srcRect l="18300" r="20599" b="34267"/>
              <a:stretch>
                <a:fillRect/>
              </a:stretch>
            </p:blipFill>
            <p:spPr bwMode="auto">
              <a:xfrm>
                <a:off x="2881037" y="457200"/>
                <a:ext cx="2484713" cy="1922752"/>
              </a:xfrm>
              <a:prstGeom prst="rect">
                <a:avLst/>
              </a:prstGeom>
              <a:noFill/>
              <a:ln w="19050">
                <a:solidFill>
                  <a:srgbClr val="365F91"/>
                </a:solidFill>
                <a:miter lim="800000"/>
                <a:headEnd/>
                <a:tailEnd/>
              </a:ln>
            </p:spPr>
          </p:pic>
          <p:pic>
            <p:nvPicPr>
              <p:cNvPr id="5132" name="Picture 7" descr="C"/>
              <p:cNvPicPr preferRelativeResize="0">
                <a:picLocks noChangeAspect="1" noChangeArrowheads="1"/>
              </p:cNvPicPr>
              <p:nvPr/>
            </p:nvPicPr>
            <p:blipFill>
              <a:blip r:embed="rId5" cstate="print"/>
              <a:srcRect l="23253" r="19099" b="38800"/>
              <a:stretch>
                <a:fillRect/>
              </a:stretch>
            </p:blipFill>
            <p:spPr bwMode="auto">
              <a:xfrm>
                <a:off x="311886" y="457200"/>
                <a:ext cx="2480580" cy="1923347"/>
              </a:xfrm>
              <a:prstGeom prst="rect">
                <a:avLst/>
              </a:prstGeom>
              <a:noFill/>
              <a:ln w="19050">
                <a:solidFill>
                  <a:srgbClr val="365F91"/>
                </a:solidFill>
                <a:miter lim="800000"/>
                <a:headEnd/>
                <a:tailEnd/>
              </a:ln>
            </p:spPr>
          </p:pic>
          <p:sp>
            <p:nvSpPr>
              <p:cNvPr id="5133" name="Text Box 8"/>
              <p:cNvSpPr txBox="1">
                <a:spLocks noChangeAspect="1" noChangeArrowheads="1"/>
              </p:cNvSpPr>
              <p:nvPr/>
            </p:nvSpPr>
            <p:spPr bwMode="auto">
              <a:xfrm>
                <a:off x="328419" y="473863"/>
                <a:ext cx="369637" cy="136872"/>
              </a:xfrm>
              <a:prstGeom prst="rect">
                <a:avLst/>
              </a:prstGeom>
              <a:noFill/>
              <a:ln w="9525">
                <a:noFill/>
                <a:miter lim="800000"/>
                <a:headEnd/>
                <a:tailEnd/>
              </a:ln>
            </p:spPr>
            <p:txBody>
              <a:bodyPr lIns="0" tIns="0" rIns="0" bIns="0"/>
              <a:lstStyle/>
              <a:p>
                <a:pPr>
                  <a:spcAft>
                    <a:spcPts val="1000"/>
                  </a:spcAft>
                </a:pPr>
                <a:r>
                  <a:rPr lang="en-US" sz="1000">
                    <a:solidFill>
                      <a:srgbClr val="808080"/>
                    </a:solidFill>
                  </a:rPr>
                  <a:t>(a)</a:t>
                </a:r>
                <a:endParaRPr lang="en-US"/>
              </a:p>
            </p:txBody>
          </p:sp>
          <p:sp>
            <p:nvSpPr>
              <p:cNvPr id="5134" name="Text Box 9"/>
              <p:cNvSpPr txBox="1">
                <a:spLocks noChangeAspect="1" noChangeArrowheads="1"/>
              </p:cNvSpPr>
              <p:nvPr/>
            </p:nvSpPr>
            <p:spPr bwMode="auto">
              <a:xfrm>
                <a:off x="2897570" y="473863"/>
                <a:ext cx="369637" cy="136872"/>
              </a:xfrm>
              <a:prstGeom prst="rect">
                <a:avLst/>
              </a:prstGeom>
              <a:noFill/>
              <a:ln w="9525">
                <a:noFill/>
                <a:miter lim="800000"/>
                <a:headEnd/>
                <a:tailEnd/>
              </a:ln>
            </p:spPr>
            <p:txBody>
              <a:bodyPr lIns="0" tIns="0" rIns="0" bIns="0"/>
              <a:lstStyle/>
              <a:p>
                <a:pPr>
                  <a:spcAft>
                    <a:spcPts val="1000"/>
                  </a:spcAft>
                </a:pPr>
                <a:r>
                  <a:rPr lang="en-US" sz="1000">
                    <a:solidFill>
                      <a:srgbClr val="808080"/>
                    </a:solidFill>
                  </a:rPr>
                  <a:t>(b)</a:t>
                </a:r>
                <a:endParaRPr lang="en-US"/>
              </a:p>
            </p:txBody>
          </p:sp>
        </p:grpSp>
        <p:grpSp>
          <p:nvGrpSpPr>
            <p:cNvPr id="4" name="Group 11"/>
            <p:cNvGrpSpPr>
              <a:grpSpLocks noChangeAspect="1"/>
            </p:cNvGrpSpPr>
            <p:nvPr/>
          </p:nvGrpSpPr>
          <p:grpSpPr bwMode="auto">
            <a:xfrm>
              <a:off x="1714261" y="1916968"/>
              <a:ext cx="3182063" cy="335634"/>
              <a:chOff x="4527" y="3889"/>
              <a:chExt cx="5389" cy="564"/>
            </a:xfrm>
          </p:grpSpPr>
          <p:sp>
            <p:nvSpPr>
              <p:cNvPr id="5128" name="Rectangle 12"/>
              <p:cNvSpPr>
                <a:spLocks noChangeAspect="1" noChangeArrowheads="1"/>
              </p:cNvSpPr>
              <p:nvPr/>
            </p:nvSpPr>
            <p:spPr bwMode="auto">
              <a:xfrm>
                <a:off x="4527" y="3889"/>
                <a:ext cx="1018" cy="564"/>
              </a:xfrm>
              <a:prstGeom prst="rect">
                <a:avLst/>
              </a:prstGeom>
              <a:noFill/>
              <a:ln w="19050">
                <a:solidFill>
                  <a:srgbClr val="FFFFFF"/>
                </a:solidFill>
                <a:miter lim="800000"/>
                <a:headEnd/>
                <a:tailEnd/>
              </a:ln>
            </p:spPr>
            <p:txBody>
              <a:bodyPr/>
              <a:lstStyle/>
              <a:p>
                <a:endParaRPr lang="en-US"/>
              </a:p>
            </p:txBody>
          </p:sp>
          <p:sp>
            <p:nvSpPr>
              <p:cNvPr id="5129" name="Rectangle 13"/>
              <p:cNvSpPr>
                <a:spLocks noChangeAspect="1" noChangeArrowheads="1"/>
              </p:cNvSpPr>
              <p:nvPr/>
            </p:nvSpPr>
            <p:spPr bwMode="auto">
              <a:xfrm>
                <a:off x="8898" y="3889"/>
                <a:ext cx="1018" cy="564"/>
              </a:xfrm>
              <a:prstGeom prst="rect">
                <a:avLst/>
              </a:prstGeom>
              <a:noFill/>
              <a:ln w="19050">
                <a:solidFill>
                  <a:srgbClr val="FFFFFF"/>
                </a:solidFill>
                <a:miter lim="800000"/>
                <a:headEnd/>
                <a:tailEnd/>
              </a:ln>
            </p:spPr>
            <p:txBody>
              <a:bodyPr/>
              <a:lstStyle/>
              <a:p>
                <a:endParaRPr lang="en-US"/>
              </a:p>
            </p:txBody>
          </p:sp>
        </p:grpSp>
      </p:grpSp>
      <p:pic>
        <p:nvPicPr>
          <p:cNvPr id="5123" name="Picture 17" descr="LC Map_Kharo Chann"/>
          <p:cNvPicPr>
            <a:picLocks noChangeAspect="1" noChangeArrowheads="1"/>
          </p:cNvPicPr>
          <p:nvPr/>
        </p:nvPicPr>
        <p:blipFill>
          <a:blip r:embed="rId6" cstate="print"/>
          <a:srcRect l="76572" t="2370" r="1115" b="64450"/>
          <a:stretch>
            <a:fillRect/>
          </a:stretch>
        </p:blipFill>
        <p:spPr bwMode="auto">
          <a:xfrm>
            <a:off x="5562600" y="3352800"/>
            <a:ext cx="3048000" cy="3200400"/>
          </a:xfrm>
          <a:prstGeom prst="rect">
            <a:avLst/>
          </a:prstGeom>
          <a:noFill/>
          <a:ln w="19050">
            <a:noFill/>
            <a:miter lim="800000"/>
            <a:headEnd/>
            <a:tailEnd/>
          </a:ln>
        </p:spPr>
      </p:pic>
      <p:sp>
        <p:nvSpPr>
          <p:cNvPr id="20" name="Title 1"/>
          <p:cNvSpPr>
            <a:spLocks noGrp="1"/>
          </p:cNvSpPr>
          <p:nvPr>
            <p:ph type="title"/>
          </p:nvPr>
        </p:nvSpPr>
        <p:spPr>
          <a:xfrm>
            <a:off x="5486400" y="685800"/>
            <a:ext cx="3505200" cy="2057400"/>
          </a:xfrm>
        </p:spPr>
        <p:txBody>
          <a:bodyPr/>
          <a:lstStyle/>
          <a:p>
            <a:pPr eaLnBrk="1" hangingPunct="1">
              <a:defRPr/>
            </a:pPr>
            <a:r>
              <a:rPr lang="en-US" sz="2800" b="1" dirty="0" smtClean="0">
                <a:solidFill>
                  <a:schemeClr val="accent1">
                    <a:lumMod val="75000"/>
                  </a:schemeClr>
                </a:solidFill>
                <a:latin typeface="Cambria" pitchFamily="18" charset="0"/>
              </a:rPr>
              <a:t>Pre and Post Flood Ecological Assessment, Kharo Chann, Pakistan</a:t>
            </a:r>
          </a:p>
        </p:txBody>
      </p:sp>
      <p:sp>
        <p:nvSpPr>
          <p:cNvPr id="21" name="Rectangle 20"/>
          <p:cNvSpPr/>
          <p:nvPr/>
        </p:nvSpPr>
        <p:spPr>
          <a:xfrm>
            <a:off x="76200" y="152400"/>
            <a:ext cx="89154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6" name="Group 15"/>
          <p:cNvGrpSpPr/>
          <p:nvPr/>
        </p:nvGrpSpPr>
        <p:grpSpPr>
          <a:xfrm>
            <a:off x="164256" y="1982684"/>
            <a:ext cx="4331544" cy="2806504"/>
            <a:chOff x="164256" y="1982684"/>
            <a:chExt cx="4331544" cy="2806504"/>
          </a:xfrm>
        </p:grpSpPr>
        <p:pic>
          <p:nvPicPr>
            <p:cNvPr id="6151" name="Picture 7" descr="B_Preflood"/>
            <p:cNvPicPr preferRelativeResize="0">
              <a:picLocks noChangeAspect="1" noChangeArrowheads="1"/>
            </p:cNvPicPr>
            <p:nvPr/>
          </p:nvPicPr>
          <p:blipFill>
            <a:blip r:embed="rId2" cstate="print"/>
            <a:srcRect b="16267"/>
            <a:stretch>
              <a:fillRect/>
            </a:stretch>
          </p:blipFill>
          <p:spPr bwMode="auto">
            <a:xfrm>
              <a:off x="164256" y="1982684"/>
              <a:ext cx="4331544" cy="2803536"/>
            </a:xfrm>
            <a:prstGeom prst="rect">
              <a:avLst/>
            </a:prstGeom>
            <a:noFill/>
            <a:ln w="19050">
              <a:solidFill>
                <a:srgbClr val="365F91"/>
              </a:solidFill>
              <a:miter lim="800000"/>
              <a:headEnd/>
              <a:tailEnd/>
            </a:ln>
          </p:spPr>
        </p:pic>
        <p:pic>
          <p:nvPicPr>
            <p:cNvPr id="6149" name="Picture 5"/>
            <p:cNvPicPr>
              <a:picLocks noChangeAspect="1" noChangeArrowheads="1"/>
            </p:cNvPicPr>
            <p:nvPr/>
          </p:nvPicPr>
          <p:blipFill>
            <a:blip r:embed="rId3" cstate="print">
              <a:duotone>
                <a:prstClr val="black"/>
                <a:srgbClr val="D9C3A5">
                  <a:tint val="50000"/>
                  <a:satMod val="180000"/>
                </a:srgbClr>
              </a:duotone>
            </a:blip>
            <a:srcRect l="38387" t="58453" r="14032" b="29378"/>
            <a:stretch>
              <a:fillRect/>
            </a:stretch>
          </p:blipFill>
          <p:spPr bwMode="auto">
            <a:xfrm>
              <a:off x="171198" y="4489445"/>
              <a:ext cx="2077717" cy="299743"/>
            </a:xfrm>
            <a:prstGeom prst="rect">
              <a:avLst/>
            </a:prstGeom>
            <a:noFill/>
          </p:spPr>
        </p:pic>
      </p:grpSp>
      <p:pic>
        <p:nvPicPr>
          <p:cNvPr id="6150" name="Picture 6" descr="B_postflood"/>
          <p:cNvPicPr preferRelativeResize="0">
            <a:picLocks noChangeAspect="1" noChangeArrowheads="1"/>
          </p:cNvPicPr>
          <p:nvPr/>
        </p:nvPicPr>
        <p:blipFill>
          <a:blip r:embed="rId4" cstate="print"/>
          <a:srcRect b="16267"/>
          <a:stretch>
            <a:fillRect/>
          </a:stretch>
        </p:blipFill>
        <p:spPr bwMode="auto">
          <a:xfrm>
            <a:off x="4660056" y="1981200"/>
            <a:ext cx="4331544" cy="2803536"/>
          </a:xfrm>
          <a:prstGeom prst="rect">
            <a:avLst/>
          </a:prstGeom>
          <a:noFill/>
          <a:ln w="19050">
            <a:solidFill>
              <a:srgbClr val="365F91"/>
            </a:solidFill>
            <a:miter lim="800000"/>
            <a:headEnd/>
            <a:tailEnd/>
          </a:ln>
        </p:spPr>
      </p:pic>
      <p:pic>
        <p:nvPicPr>
          <p:cNvPr id="6148" name="Picture 4"/>
          <p:cNvPicPr>
            <a:picLocks noChangeAspect="1" noChangeArrowheads="1"/>
          </p:cNvPicPr>
          <p:nvPr/>
        </p:nvPicPr>
        <p:blipFill>
          <a:blip r:embed="rId5" cstate="print">
            <a:duotone>
              <a:prstClr val="black"/>
              <a:srgbClr val="D9C3A5">
                <a:tint val="50000"/>
                <a:satMod val="180000"/>
              </a:srgbClr>
            </a:duotone>
          </a:blip>
          <a:srcRect l="40694" t="70335" r="14032" b="19350"/>
          <a:stretch>
            <a:fillRect/>
          </a:stretch>
        </p:blipFill>
        <p:spPr bwMode="auto">
          <a:xfrm>
            <a:off x="4664013" y="4524564"/>
            <a:ext cx="2077717" cy="266108"/>
          </a:xfrm>
          <a:prstGeom prst="rect">
            <a:avLst/>
          </a:prstGeom>
          <a:noFill/>
        </p:spPr>
      </p:pic>
      <p:sp>
        <p:nvSpPr>
          <p:cNvPr id="12" name="Rectangle 11"/>
          <p:cNvSpPr/>
          <p:nvPr/>
        </p:nvSpPr>
        <p:spPr>
          <a:xfrm>
            <a:off x="0" y="152400"/>
            <a:ext cx="9144000" cy="523220"/>
          </a:xfrm>
          <a:prstGeom prst="rect">
            <a:avLst/>
          </a:prstGeom>
        </p:spPr>
        <p:txBody>
          <a:bodyPr wrap="square">
            <a:spAutoFit/>
          </a:bodyPr>
          <a:lstStyle/>
          <a:p>
            <a:pPr lvl="0" algn="ctr" fontAlgn="base">
              <a:spcBef>
                <a:spcPct val="0"/>
              </a:spcBef>
              <a:spcAft>
                <a:spcPct val="0"/>
              </a:spcAft>
            </a:pPr>
            <a:r>
              <a:rPr lang="en-US" sz="2800" b="1" dirty="0">
                <a:solidFill>
                  <a:schemeClr val="accent1">
                    <a:lumMod val="75000"/>
                  </a:schemeClr>
                </a:solidFill>
                <a:latin typeface="Cambria" pitchFamily="18" charset="0"/>
              </a:rPr>
              <a:t>Land erosion and clearing of vegetation</a:t>
            </a:r>
          </a:p>
        </p:txBody>
      </p:sp>
      <p:sp>
        <p:nvSpPr>
          <p:cNvPr id="13" name="Rectangle 12"/>
          <p:cNvSpPr/>
          <p:nvPr/>
        </p:nvSpPr>
        <p:spPr>
          <a:xfrm>
            <a:off x="114300" y="152400"/>
            <a:ext cx="89154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95400" y="1371600"/>
            <a:ext cx="6400800" cy="4572000"/>
            <a:chOff x="0" y="2286000"/>
            <a:chExt cx="6400800" cy="4572000"/>
          </a:xfrm>
        </p:grpSpPr>
        <p:pic>
          <p:nvPicPr>
            <p:cNvPr id="8194" name="Picture 2" descr="C:\Documents and Settings\Wasif2\Desktop\1972.jpg"/>
            <p:cNvPicPr>
              <a:picLocks noChangeAspect="1" noChangeArrowheads="1"/>
            </p:cNvPicPr>
            <p:nvPr/>
          </p:nvPicPr>
          <p:blipFill>
            <a:blip r:embed="rId2" cstate="print"/>
            <a:srcRect/>
            <a:stretch>
              <a:fillRect/>
            </a:stretch>
          </p:blipFill>
          <p:spPr bwMode="auto">
            <a:xfrm>
              <a:off x="0" y="2286000"/>
              <a:ext cx="6400800" cy="4572000"/>
            </a:xfrm>
            <a:prstGeom prst="rect">
              <a:avLst/>
            </a:prstGeom>
            <a:noFill/>
          </p:spPr>
        </p:pic>
        <p:sp>
          <p:nvSpPr>
            <p:cNvPr id="4" name="TextBox 3"/>
            <p:cNvSpPr txBox="1"/>
            <p:nvPr/>
          </p:nvSpPr>
          <p:spPr>
            <a:xfrm>
              <a:off x="0" y="6488668"/>
              <a:ext cx="652743" cy="369332"/>
            </a:xfrm>
            <a:prstGeom prst="rect">
              <a:avLst/>
            </a:prstGeom>
            <a:solidFill>
              <a:schemeClr val="bg1">
                <a:lumMod val="50000"/>
              </a:schemeClr>
            </a:solidFill>
            <a:ln>
              <a:solidFill>
                <a:schemeClr val="tx1">
                  <a:lumMod val="85000"/>
                  <a:lumOff val="15000"/>
                </a:schemeClr>
              </a:solidFill>
            </a:ln>
          </p:spPr>
          <p:txBody>
            <a:bodyPr wrap="none" rtlCol="0">
              <a:spAutoFit/>
            </a:bodyPr>
            <a:lstStyle/>
            <a:p>
              <a:r>
                <a:rPr lang="en-US" dirty="0" smtClean="0"/>
                <a:t>1972</a:t>
              </a:r>
              <a:endParaRPr lang="en-US" dirty="0"/>
            </a:p>
          </p:txBody>
        </p:sp>
      </p:grpSp>
      <p:grpSp>
        <p:nvGrpSpPr>
          <p:cNvPr id="10" name="Group 9"/>
          <p:cNvGrpSpPr/>
          <p:nvPr/>
        </p:nvGrpSpPr>
        <p:grpSpPr>
          <a:xfrm>
            <a:off x="1295400" y="1371600"/>
            <a:ext cx="6400800" cy="4572000"/>
            <a:chOff x="0" y="0"/>
            <a:chExt cx="6400800" cy="4572000"/>
          </a:xfrm>
        </p:grpSpPr>
        <p:pic>
          <p:nvPicPr>
            <p:cNvPr id="8195" name="Picture 3" descr="C:\Documents and Settings\Wasif2\Desktop\1989.jpg"/>
            <p:cNvPicPr>
              <a:picLocks noChangeAspect="1" noChangeArrowheads="1"/>
            </p:cNvPicPr>
            <p:nvPr/>
          </p:nvPicPr>
          <p:blipFill>
            <a:blip r:embed="rId3" cstate="print"/>
            <a:srcRect/>
            <a:stretch>
              <a:fillRect/>
            </a:stretch>
          </p:blipFill>
          <p:spPr bwMode="auto">
            <a:xfrm>
              <a:off x="0" y="0"/>
              <a:ext cx="6400800" cy="4572000"/>
            </a:xfrm>
            <a:prstGeom prst="rect">
              <a:avLst/>
            </a:prstGeom>
            <a:noFill/>
          </p:spPr>
        </p:pic>
        <p:sp>
          <p:nvSpPr>
            <p:cNvPr id="5" name="TextBox 4"/>
            <p:cNvSpPr txBox="1"/>
            <p:nvPr/>
          </p:nvSpPr>
          <p:spPr>
            <a:xfrm>
              <a:off x="0" y="4191000"/>
              <a:ext cx="652743" cy="369332"/>
            </a:xfrm>
            <a:prstGeom prst="rect">
              <a:avLst/>
            </a:prstGeom>
            <a:solidFill>
              <a:schemeClr val="bg1">
                <a:lumMod val="50000"/>
              </a:schemeClr>
            </a:solidFill>
            <a:ln>
              <a:solidFill>
                <a:schemeClr val="tx1">
                  <a:lumMod val="85000"/>
                  <a:lumOff val="15000"/>
                </a:schemeClr>
              </a:solidFill>
            </a:ln>
          </p:spPr>
          <p:txBody>
            <a:bodyPr wrap="none" rtlCol="0">
              <a:spAutoFit/>
            </a:bodyPr>
            <a:lstStyle/>
            <a:p>
              <a:r>
                <a:rPr lang="en-US" dirty="0" smtClean="0"/>
                <a:t>1989</a:t>
              </a:r>
            </a:p>
          </p:txBody>
        </p:sp>
      </p:grpSp>
      <p:grpSp>
        <p:nvGrpSpPr>
          <p:cNvPr id="12" name="Group 11"/>
          <p:cNvGrpSpPr/>
          <p:nvPr/>
        </p:nvGrpSpPr>
        <p:grpSpPr>
          <a:xfrm>
            <a:off x="1295400" y="1371600"/>
            <a:ext cx="6400800" cy="4572000"/>
            <a:chOff x="1371600" y="1143000"/>
            <a:chExt cx="6400800" cy="4572000"/>
          </a:xfrm>
        </p:grpSpPr>
        <p:pic>
          <p:nvPicPr>
            <p:cNvPr id="8196" name="Picture 4" descr="C:\Documents and Settings\Wasif2\Desktop\2011.jpg"/>
            <p:cNvPicPr>
              <a:picLocks noChangeAspect="1" noChangeArrowheads="1"/>
            </p:cNvPicPr>
            <p:nvPr/>
          </p:nvPicPr>
          <p:blipFill>
            <a:blip r:embed="rId4" cstate="print"/>
            <a:srcRect/>
            <a:stretch>
              <a:fillRect/>
            </a:stretch>
          </p:blipFill>
          <p:spPr bwMode="auto">
            <a:xfrm>
              <a:off x="1371600" y="1143000"/>
              <a:ext cx="6400800" cy="4572000"/>
            </a:xfrm>
            <a:prstGeom prst="rect">
              <a:avLst/>
            </a:prstGeom>
            <a:noFill/>
          </p:spPr>
        </p:pic>
        <p:sp>
          <p:nvSpPr>
            <p:cNvPr id="6" name="TextBox 5"/>
            <p:cNvSpPr txBox="1"/>
            <p:nvPr/>
          </p:nvSpPr>
          <p:spPr>
            <a:xfrm>
              <a:off x="1371600" y="5334000"/>
              <a:ext cx="652743" cy="369332"/>
            </a:xfrm>
            <a:prstGeom prst="rect">
              <a:avLst/>
            </a:prstGeom>
            <a:solidFill>
              <a:schemeClr val="bg1">
                <a:lumMod val="50000"/>
              </a:schemeClr>
            </a:solidFill>
            <a:ln>
              <a:solidFill>
                <a:schemeClr val="tx1">
                  <a:lumMod val="85000"/>
                  <a:lumOff val="15000"/>
                </a:schemeClr>
              </a:solidFill>
            </a:ln>
          </p:spPr>
          <p:txBody>
            <a:bodyPr wrap="none" rtlCol="0">
              <a:spAutoFit/>
            </a:bodyPr>
            <a:lstStyle/>
            <a:p>
              <a:r>
                <a:rPr lang="en-US" dirty="0" smtClean="0"/>
                <a:t>2011</a:t>
              </a:r>
              <a:endParaRPr lang="en-US" dirty="0"/>
            </a:p>
          </p:txBody>
        </p:sp>
      </p:grpSp>
      <p:sp>
        <p:nvSpPr>
          <p:cNvPr id="13" name="Rectangle 12"/>
          <p:cNvSpPr/>
          <p:nvPr/>
        </p:nvSpPr>
        <p:spPr>
          <a:xfrm>
            <a:off x="0" y="152400"/>
            <a:ext cx="9144000" cy="523220"/>
          </a:xfrm>
          <a:prstGeom prst="rect">
            <a:avLst/>
          </a:prstGeom>
        </p:spPr>
        <p:txBody>
          <a:bodyPr wrap="square">
            <a:spAutoFit/>
          </a:bodyPr>
          <a:lstStyle/>
          <a:p>
            <a:pPr lvl="0" algn="ctr" fontAlgn="base">
              <a:spcBef>
                <a:spcPct val="0"/>
              </a:spcBef>
              <a:spcAft>
                <a:spcPct val="0"/>
              </a:spcAft>
            </a:pPr>
            <a:r>
              <a:rPr lang="en-US" sz="2800" b="1" dirty="0" smtClean="0">
                <a:solidFill>
                  <a:schemeClr val="accent1">
                    <a:lumMod val="75000"/>
                  </a:schemeClr>
                </a:solidFill>
                <a:latin typeface="Cambria" pitchFamily="18" charset="0"/>
              </a:rPr>
              <a:t>Change in Indus River Course</a:t>
            </a:r>
            <a:endParaRPr lang="en-US" sz="2800" b="1" dirty="0">
              <a:solidFill>
                <a:schemeClr val="accent1">
                  <a:lumMod val="75000"/>
                </a:schemeClr>
              </a:solidFill>
              <a:latin typeface="Cambria" pitchFamily="18" charset="0"/>
            </a:endParaRPr>
          </a:p>
        </p:txBody>
      </p:sp>
      <p:sp>
        <p:nvSpPr>
          <p:cNvPr id="14" name="Rectangle 13"/>
          <p:cNvSpPr/>
          <p:nvPr/>
        </p:nvSpPr>
        <p:spPr>
          <a:xfrm>
            <a:off x="114300" y="152400"/>
            <a:ext cx="89154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400"/>
            <a:ext cx="9144000" cy="523220"/>
          </a:xfrm>
          <a:prstGeom prst="rect">
            <a:avLst/>
          </a:prstGeom>
        </p:spPr>
        <p:txBody>
          <a:bodyPr wrap="square">
            <a:spAutoFit/>
          </a:bodyPr>
          <a:lstStyle/>
          <a:p>
            <a:pPr lvl="0" algn="ctr" fontAlgn="base">
              <a:spcBef>
                <a:spcPct val="0"/>
              </a:spcBef>
              <a:spcAft>
                <a:spcPct val="0"/>
              </a:spcAft>
            </a:pPr>
            <a:r>
              <a:rPr lang="en-US" sz="2800" b="1" dirty="0" smtClean="0">
                <a:solidFill>
                  <a:schemeClr val="accent1">
                    <a:lumMod val="75000"/>
                  </a:schemeClr>
                </a:solidFill>
                <a:latin typeface="Cambria" pitchFamily="18" charset="0"/>
              </a:rPr>
              <a:t>Change Status Along Indus Delta – </a:t>
            </a:r>
            <a:r>
              <a:rPr lang="en-US" sz="2800" b="1" dirty="0" err="1" smtClean="0">
                <a:solidFill>
                  <a:schemeClr val="accent1">
                    <a:lumMod val="75000"/>
                  </a:schemeClr>
                </a:solidFill>
                <a:latin typeface="Cambria" pitchFamily="18" charset="0"/>
              </a:rPr>
              <a:t>Kajhar</a:t>
            </a:r>
            <a:r>
              <a:rPr lang="en-US" sz="2800" b="1" dirty="0" smtClean="0">
                <a:solidFill>
                  <a:schemeClr val="accent1">
                    <a:lumMod val="75000"/>
                  </a:schemeClr>
                </a:solidFill>
                <a:latin typeface="Cambria" pitchFamily="18" charset="0"/>
              </a:rPr>
              <a:t> Creek</a:t>
            </a:r>
            <a:endParaRPr lang="en-US" sz="2800" b="1" dirty="0">
              <a:solidFill>
                <a:schemeClr val="accent1">
                  <a:lumMod val="75000"/>
                </a:schemeClr>
              </a:solidFill>
              <a:latin typeface="Cambria" pitchFamily="18" charset="0"/>
            </a:endParaRPr>
          </a:p>
        </p:txBody>
      </p:sp>
      <p:pic>
        <p:nvPicPr>
          <p:cNvPr id="1027" name="Picture 3" descr="C:\Documents and Settings\Wasif2\Desktop\Change_analysis_F_final2.jpg"/>
          <p:cNvPicPr>
            <a:picLocks noChangeAspect="1" noChangeArrowheads="1"/>
          </p:cNvPicPr>
          <p:nvPr/>
        </p:nvPicPr>
        <p:blipFill>
          <a:blip r:embed="rId2" cstate="print"/>
          <a:srcRect t="9242"/>
          <a:stretch>
            <a:fillRect/>
          </a:stretch>
        </p:blipFill>
        <p:spPr bwMode="auto">
          <a:xfrm>
            <a:off x="533400" y="990600"/>
            <a:ext cx="8077200" cy="5181600"/>
          </a:xfrm>
          <a:prstGeom prst="rect">
            <a:avLst/>
          </a:prstGeom>
          <a:noFill/>
          <a:ln w="3175">
            <a:solidFill>
              <a:schemeClr val="tx1"/>
            </a:solidFill>
          </a:ln>
        </p:spPr>
      </p:pic>
      <p:sp>
        <p:nvSpPr>
          <p:cNvPr id="4" name="Rectangle 3"/>
          <p:cNvSpPr/>
          <p:nvPr/>
        </p:nvSpPr>
        <p:spPr>
          <a:xfrm>
            <a:off x="114300" y="152400"/>
            <a:ext cx="89154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p:cNvSpPr/>
          <p:nvPr/>
        </p:nvSpPr>
        <p:spPr>
          <a:xfrm>
            <a:off x="0" y="164068"/>
            <a:ext cx="9144000" cy="523220"/>
          </a:xfrm>
          <a:prstGeom prst="rect">
            <a:avLst/>
          </a:prstGeom>
        </p:spPr>
        <p:txBody>
          <a:bodyPr wrap="square">
            <a:spAutoFit/>
          </a:bodyPr>
          <a:lstStyle/>
          <a:p>
            <a:pPr algn="ctr" fontAlgn="base">
              <a:spcBef>
                <a:spcPct val="0"/>
              </a:spcBef>
              <a:spcAft>
                <a:spcPct val="0"/>
              </a:spcAft>
            </a:pPr>
            <a:r>
              <a:rPr lang="en-US" sz="2800" b="1" dirty="0" err="1">
                <a:solidFill>
                  <a:schemeClr val="accent1">
                    <a:lumMod val="75000"/>
                  </a:schemeClr>
                </a:solidFill>
                <a:latin typeface="Cambria" pitchFamily="18" charset="0"/>
              </a:rPr>
              <a:t>Topo</a:t>
            </a:r>
            <a:r>
              <a:rPr lang="en-US" sz="2800" b="1" dirty="0">
                <a:solidFill>
                  <a:schemeClr val="accent1">
                    <a:lumMod val="75000"/>
                  </a:schemeClr>
                </a:solidFill>
                <a:latin typeface="Cambria" pitchFamily="18" charset="0"/>
              </a:rPr>
              <a:t>-Cadastral Map of </a:t>
            </a:r>
            <a:r>
              <a:rPr lang="en-US" sz="2800" b="1" dirty="0" err="1">
                <a:solidFill>
                  <a:schemeClr val="accent1">
                    <a:lumMod val="75000"/>
                  </a:schemeClr>
                </a:solidFill>
                <a:latin typeface="Cambria" pitchFamily="18" charset="0"/>
              </a:rPr>
              <a:t>Jiwani</a:t>
            </a:r>
            <a:endParaRPr lang="en-US" sz="2800" b="1" dirty="0">
              <a:solidFill>
                <a:schemeClr val="accent1">
                  <a:lumMod val="75000"/>
                </a:schemeClr>
              </a:solidFill>
              <a:latin typeface="Cambria" pitchFamily="18" charset="0"/>
            </a:endParaRPr>
          </a:p>
        </p:txBody>
      </p:sp>
      <p:pic>
        <p:nvPicPr>
          <p:cNvPr id="2067" name="Picture 19"/>
          <p:cNvPicPr>
            <a:picLocks noChangeAspect="1" noChangeArrowheads="1"/>
          </p:cNvPicPr>
          <p:nvPr/>
        </p:nvPicPr>
        <p:blipFill>
          <a:blip r:embed="rId2" cstate="print"/>
          <a:srcRect/>
          <a:stretch>
            <a:fillRect/>
          </a:stretch>
        </p:blipFill>
        <p:spPr bwMode="auto">
          <a:xfrm>
            <a:off x="683897" y="838200"/>
            <a:ext cx="7776206" cy="5515085"/>
          </a:xfrm>
          <a:prstGeom prst="rect">
            <a:avLst/>
          </a:prstGeom>
          <a:noFill/>
          <a:ln w="9525">
            <a:solidFill>
              <a:schemeClr val="tx1"/>
            </a:solidFill>
            <a:miter lim="800000"/>
            <a:headEnd/>
            <a:tailEnd/>
          </a:ln>
          <a:effectLst/>
        </p:spPr>
      </p:pic>
      <p:sp>
        <p:nvSpPr>
          <p:cNvPr id="20" name="Rectangle 19"/>
          <p:cNvSpPr/>
          <p:nvPr/>
        </p:nvSpPr>
        <p:spPr>
          <a:xfrm>
            <a:off x="114300" y="152400"/>
            <a:ext cx="89154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85800" y="1143153"/>
            <a:ext cx="6492240" cy="4663440"/>
            <a:chOff x="-2819400" y="-609600"/>
            <a:chExt cx="5692950" cy="4114800"/>
          </a:xfrm>
        </p:grpSpPr>
        <p:pic>
          <p:nvPicPr>
            <p:cNvPr id="1027" name="Picture 3" descr="T:\Projects\IFAP\IFAP_II\KharoChann\JPEGs\Pre.jpg"/>
            <p:cNvPicPr>
              <a:picLocks noChangeAspect="1" noChangeArrowheads="1"/>
            </p:cNvPicPr>
            <p:nvPr/>
          </p:nvPicPr>
          <p:blipFill>
            <a:blip r:embed="rId2" cstate="print"/>
            <a:srcRect/>
            <a:stretch>
              <a:fillRect/>
            </a:stretch>
          </p:blipFill>
          <p:spPr bwMode="auto">
            <a:xfrm>
              <a:off x="-2819400" y="-609600"/>
              <a:ext cx="5692950" cy="4114800"/>
            </a:xfrm>
            <a:prstGeom prst="rect">
              <a:avLst/>
            </a:prstGeom>
            <a:noFill/>
            <a:ln w="3175">
              <a:noFill/>
            </a:ln>
          </p:spPr>
        </p:pic>
        <p:pic>
          <p:nvPicPr>
            <p:cNvPr id="9" name="Picture 5"/>
            <p:cNvPicPr>
              <a:picLocks noChangeAspect="1" noChangeArrowheads="1"/>
            </p:cNvPicPr>
            <p:nvPr/>
          </p:nvPicPr>
          <p:blipFill>
            <a:blip r:embed="rId3" cstate="print"/>
            <a:srcRect l="38387" t="58453" r="14032" b="29378"/>
            <a:stretch>
              <a:fillRect/>
            </a:stretch>
          </p:blipFill>
          <p:spPr bwMode="auto">
            <a:xfrm>
              <a:off x="-2819400" y="3200400"/>
              <a:ext cx="2066544" cy="301680"/>
            </a:xfrm>
            <a:prstGeom prst="rect">
              <a:avLst/>
            </a:prstGeom>
            <a:noFill/>
            <a:ln w="3175">
              <a:noFill/>
            </a:ln>
          </p:spPr>
        </p:pic>
      </p:grpSp>
      <p:grpSp>
        <p:nvGrpSpPr>
          <p:cNvPr id="23" name="Group 22"/>
          <p:cNvGrpSpPr/>
          <p:nvPr/>
        </p:nvGrpSpPr>
        <p:grpSpPr>
          <a:xfrm>
            <a:off x="695460" y="1143000"/>
            <a:ext cx="6492240" cy="4663440"/>
            <a:chOff x="1435020" y="1180202"/>
            <a:chExt cx="5727780" cy="4115106"/>
          </a:xfrm>
        </p:grpSpPr>
        <p:pic>
          <p:nvPicPr>
            <p:cNvPr id="1026" name="Picture 2" descr="T:\Projects\IFAP\IFAP_II\KharoChann\JPEGs\Post.jpg"/>
            <p:cNvPicPr>
              <a:picLocks noChangeAspect="1" noChangeArrowheads="1"/>
            </p:cNvPicPr>
            <p:nvPr/>
          </p:nvPicPr>
          <p:blipFill>
            <a:blip r:embed="rId4" cstate="print"/>
            <a:srcRect/>
            <a:stretch>
              <a:fillRect/>
            </a:stretch>
          </p:blipFill>
          <p:spPr bwMode="auto">
            <a:xfrm>
              <a:off x="1435020" y="1180202"/>
              <a:ext cx="5727780" cy="4114800"/>
            </a:xfrm>
            <a:prstGeom prst="rect">
              <a:avLst/>
            </a:prstGeom>
            <a:noFill/>
            <a:ln w="3175">
              <a:noFill/>
            </a:ln>
          </p:spPr>
        </p:pic>
        <p:pic>
          <p:nvPicPr>
            <p:cNvPr id="14" name="Picture 4"/>
            <p:cNvPicPr>
              <a:picLocks noChangeAspect="1" noChangeArrowheads="1"/>
            </p:cNvPicPr>
            <p:nvPr/>
          </p:nvPicPr>
          <p:blipFill>
            <a:blip r:embed="rId5" cstate="print"/>
            <a:srcRect l="40694" t="70335" r="14032" b="19350"/>
            <a:stretch>
              <a:fillRect/>
            </a:stretch>
          </p:blipFill>
          <p:spPr bwMode="auto">
            <a:xfrm>
              <a:off x="1439356" y="5029200"/>
              <a:ext cx="2065844" cy="266108"/>
            </a:xfrm>
            <a:prstGeom prst="rect">
              <a:avLst/>
            </a:prstGeom>
            <a:noFill/>
            <a:ln w="3175">
              <a:noFill/>
            </a:ln>
          </p:spPr>
        </p:pic>
      </p:grpSp>
      <p:sp>
        <p:nvSpPr>
          <p:cNvPr id="6" name="Rectangle 5"/>
          <p:cNvSpPr/>
          <p:nvPr/>
        </p:nvSpPr>
        <p:spPr>
          <a:xfrm>
            <a:off x="0" y="164068"/>
            <a:ext cx="9144000" cy="523220"/>
          </a:xfrm>
          <a:prstGeom prst="rect">
            <a:avLst/>
          </a:prstGeom>
        </p:spPr>
        <p:txBody>
          <a:bodyPr wrap="square">
            <a:spAutoFit/>
          </a:bodyPr>
          <a:lstStyle/>
          <a:p>
            <a:pPr algn="ctr" fontAlgn="base">
              <a:spcBef>
                <a:spcPct val="0"/>
              </a:spcBef>
              <a:spcAft>
                <a:spcPct val="0"/>
              </a:spcAft>
            </a:pPr>
            <a:r>
              <a:rPr lang="en-US" sz="2800" b="1" dirty="0" smtClean="0">
                <a:solidFill>
                  <a:schemeClr val="accent1">
                    <a:lumMod val="75000"/>
                  </a:schemeClr>
                </a:solidFill>
                <a:latin typeface="Cambria" pitchFamily="18" charset="0"/>
              </a:rPr>
              <a:t>Pre and Post flood Land Cover map of </a:t>
            </a:r>
            <a:r>
              <a:rPr lang="en-US" sz="2800" b="1" dirty="0" err="1" smtClean="0">
                <a:solidFill>
                  <a:schemeClr val="accent1">
                    <a:lumMod val="75000"/>
                  </a:schemeClr>
                </a:solidFill>
                <a:latin typeface="Cambria" pitchFamily="18" charset="0"/>
              </a:rPr>
              <a:t>Kharo</a:t>
            </a:r>
            <a:r>
              <a:rPr lang="en-US" sz="2800" b="1" dirty="0" smtClean="0">
                <a:solidFill>
                  <a:schemeClr val="accent1">
                    <a:lumMod val="75000"/>
                  </a:schemeClr>
                </a:solidFill>
                <a:latin typeface="Cambria" pitchFamily="18" charset="0"/>
              </a:rPr>
              <a:t> </a:t>
            </a:r>
            <a:r>
              <a:rPr lang="en-US" sz="2800" b="1" dirty="0" err="1" smtClean="0">
                <a:solidFill>
                  <a:schemeClr val="accent1">
                    <a:lumMod val="75000"/>
                  </a:schemeClr>
                </a:solidFill>
                <a:latin typeface="Cambria" pitchFamily="18" charset="0"/>
              </a:rPr>
              <a:t>Chann</a:t>
            </a:r>
            <a:endParaRPr lang="en-US" sz="2800" b="1" dirty="0">
              <a:solidFill>
                <a:schemeClr val="accent1">
                  <a:lumMod val="75000"/>
                </a:schemeClr>
              </a:solidFill>
              <a:latin typeface="Cambria" pitchFamily="18" charset="0"/>
            </a:endParaRPr>
          </a:p>
        </p:txBody>
      </p:sp>
      <p:pic>
        <p:nvPicPr>
          <p:cNvPr id="1030" name="Picture 6"/>
          <p:cNvPicPr>
            <a:picLocks noChangeAspect="1" noChangeArrowheads="1"/>
          </p:cNvPicPr>
          <p:nvPr/>
        </p:nvPicPr>
        <p:blipFill>
          <a:blip r:embed="rId6" cstate="print"/>
          <a:srcRect/>
          <a:stretch>
            <a:fillRect/>
          </a:stretch>
        </p:blipFill>
        <p:spPr bwMode="auto">
          <a:xfrm>
            <a:off x="6252611" y="1981200"/>
            <a:ext cx="2662789" cy="3200400"/>
          </a:xfrm>
          <a:prstGeom prst="rect">
            <a:avLst/>
          </a:prstGeom>
          <a:noFill/>
          <a:ln w="9525">
            <a:noFill/>
            <a:miter lim="800000"/>
            <a:headEnd/>
            <a:tailEnd/>
          </a:ln>
          <a:effectLst/>
        </p:spPr>
      </p:pic>
      <p:sp>
        <p:nvSpPr>
          <p:cNvPr id="17" name="Rectangle 16"/>
          <p:cNvSpPr/>
          <p:nvPr/>
        </p:nvSpPr>
        <p:spPr>
          <a:xfrm>
            <a:off x="114300" y="152400"/>
            <a:ext cx="89154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133</Words>
  <Application>Microsoft Office PowerPoint</Application>
  <PresentationFormat>On-screen Show (4:3)</PresentationFormat>
  <Paragraphs>18</Paragraphs>
  <Slides>9</Slides>
  <Notes>3</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Slide 1</vt:lpstr>
      <vt:lpstr>Slide 2</vt:lpstr>
      <vt:lpstr>Slide 3</vt:lpstr>
      <vt:lpstr>Pre and Post Flood Ecological Assessment, Kharo Chann, Pakistan</vt:lpstr>
      <vt:lpstr>Slide 5</vt:lpstr>
      <vt:lpstr>Slide 6</vt:lpstr>
      <vt:lpstr>Slide 7</vt:lpstr>
      <vt:lpstr>Slide 8</vt:lpstr>
      <vt:lpstr>Slide 9</vt:lpstr>
    </vt:vector>
  </TitlesOfParts>
  <Company>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Wasif2</dc:creator>
  <cp:lastModifiedBy>Naomi</cp:lastModifiedBy>
  <cp:revision>30</cp:revision>
  <dcterms:created xsi:type="dcterms:W3CDTF">2012-10-11T13:53:30Z</dcterms:created>
  <dcterms:modified xsi:type="dcterms:W3CDTF">2012-10-16T01:42:42Z</dcterms:modified>
</cp:coreProperties>
</file>