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52" r:id="rId1"/>
  </p:sldMasterIdLst>
  <p:notesMasterIdLst>
    <p:notesMasterId r:id="rId34"/>
  </p:notesMasterIdLst>
  <p:handoutMasterIdLst>
    <p:handoutMasterId r:id="rId35"/>
  </p:handoutMasterIdLst>
  <p:sldIdLst>
    <p:sldId id="256" r:id="rId2"/>
    <p:sldId id="366" r:id="rId3"/>
    <p:sldId id="316" r:id="rId4"/>
    <p:sldId id="313" r:id="rId5"/>
    <p:sldId id="315" r:id="rId6"/>
    <p:sldId id="374" r:id="rId7"/>
    <p:sldId id="377" r:id="rId8"/>
    <p:sldId id="385" r:id="rId9"/>
    <p:sldId id="367" r:id="rId10"/>
    <p:sldId id="394" r:id="rId11"/>
    <p:sldId id="395" r:id="rId12"/>
    <p:sldId id="393" r:id="rId13"/>
    <p:sldId id="368" r:id="rId14"/>
    <p:sldId id="369" r:id="rId15"/>
    <p:sldId id="386" r:id="rId16"/>
    <p:sldId id="400" r:id="rId17"/>
    <p:sldId id="396" r:id="rId18"/>
    <p:sldId id="382" r:id="rId19"/>
    <p:sldId id="389" r:id="rId20"/>
    <p:sldId id="398" r:id="rId21"/>
    <p:sldId id="356" r:id="rId22"/>
    <p:sldId id="381" r:id="rId23"/>
    <p:sldId id="358" r:id="rId24"/>
    <p:sldId id="399" r:id="rId25"/>
    <p:sldId id="397" r:id="rId26"/>
    <p:sldId id="388" r:id="rId27"/>
    <p:sldId id="352" r:id="rId28"/>
    <p:sldId id="353" r:id="rId29"/>
    <p:sldId id="391" r:id="rId30"/>
    <p:sldId id="337" r:id="rId31"/>
    <p:sldId id="328" r:id="rId32"/>
    <p:sldId id="272" r:id="rId33"/>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a:srgbClr val="80F3FC"/>
    <a:srgbClr val="FF0066"/>
    <a:srgbClr val="FF9900"/>
    <a:srgbClr val="FF000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87" autoAdjust="0"/>
    <p:restoredTop sz="94660"/>
  </p:normalViewPr>
  <p:slideViewPr>
    <p:cSldViewPr>
      <p:cViewPr>
        <p:scale>
          <a:sx n="50" d="100"/>
          <a:sy n="50" d="100"/>
        </p:scale>
        <p:origin x="-1620" y="-396"/>
      </p:cViewPr>
      <p:guideLst>
        <p:guide orient="horz" pos="2161"/>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Research%20wiriting%20&amp;%20questions\Climae%20Fund%20XL%20sheet\Copy%20of%20Total%20Climate%20finance%20projects%20in%20Banglades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Research%20wiriting%20&amp;%20questions\Climae%20Fund%20XL%20sheet\Copy%20of%20Total%20Climate%20finance%20projects%20in%20Banglades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ohua\Desktop\CFG%20Reading%20documents\Budges_CFGP.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From%20Home\Zakir\CFGP\Research\Maping%20&amp;%20Assessment\Data\Copy%20of%20Project%20list%20of%20BCCTF%200510202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690045688733389"/>
          <c:y val="2.6657423131999626E-2"/>
          <c:w val="0.80476742490521969"/>
          <c:h val="0.68218397531389685"/>
        </c:manualLayout>
      </c:layout>
      <c:barChart>
        <c:barDir val="col"/>
        <c:grouping val="clustered"/>
        <c:ser>
          <c:idx val="0"/>
          <c:order val="0"/>
          <c:tx>
            <c:strRef>
              <c:f>'BCCTF Latest Projects'!$B$251</c:f>
              <c:strCache>
                <c:ptCount val="1"/>
                <c:pt idx="0">
                  <c:v>Fund Pledged/Allocation</c:v>
                </c:pt>
              </c:strCache>
            </c:strRef>
          </c:tx>
          <c:dLbls>
            <c:dLbl>
              <c:idx val="0"/>
              <c:layout/>
              <c:tx>
                <c:rich>
                  <a:bodyPr/>
                  <a:lstStyle/>
                  <a:p>
                    <a:r>
                      <a:rPr lang="en-US"/>
                      <a:t>340.0</a:t>
                    </a:r>
                  </a:p>
                </c:rich>
              </c:tx>
              <c:showVal val="1"/>
            </c:dLbl>
            <c:showVal val="1"/>
          </c:dLbls>
          <c:cat>
            <c:strRef>
              <c:f>'BCCTF Latest Projects'!$C$248:$E$250</c:f>
              <c:strCache>
                <c:ptCount val="3"/>
                <c:pt idx="0">
                  <c:v>BCCTF</c:v>
                </c:pt>
                <c:pt idx="1">
                  <c:v>BCCRF </c:v>
                </c:pt>
                <c:pt idx="2">
                  <c:v>PPCR</c:v>
                </c:pt>
              </c:strCache>
            </c:strRef>
          </c:cat>
          <c:val>
            <c:numRef>
              <c:f>'BCCTF Latest Projects'!$C$251:$E$251</c:f>
              <c:numCache>
                <c:formatCode>General</c:formatCode>
                <c:ptCount val="3"/>
                <c:pt idx="0" formatCode="0.00">
                  <c:v>340</c:v>
                </c:pt>
                <c:pt idx="1">
                  <c:v>170</c:v>
                </c:pt>
                <c:pt idx="2">
                  <c:v>109</c:v>
                </c:pt>
              </c:numCache>
            </c:numRef>
          </c:val>
        </c:ser>
        <c:ser>
          <c:idx val="1"/>
          <c:order val="1"/>
          <c:tx>
            <c:strRef>
              <c:f>'BCCTF Latest Projects'!$B$252</c:f>
              <c:strCache>
                <c:ptCount val="1"/>
                <c:pt idx="0">
                  <c:v>Approved for Implementation</c:v>
                </c:pt>
              </c:strCache>
            </c:strRef>
          </c:tx>
          <c:dLbls>
            <c:dLbl>
              <c:idx val="0"/>
              <c:layout>
                <c:manualLayout>
                  <c:x val="6.4110657343615053E-3"/>
                  <c:y val="0"/>
                </c:manualLayout>
              </c:layout>
              <c:tx>
                <c:rich>
                  <a:bodyPr/>
                  <a:lstStyle/>
                  <a:p>
                    <a:r>
                      <a:rPr lang="en-US"/>
                      <a:t>142.8</a:t>
                    </a:r>
                  </a:p>
                </c:rich>
              </c:tx>
              <c:showVal val="1"/>
            </c:dLbl>
            <c:dLbl>
              <c:idx val="1"/>
              <c:layout>
                <c:manualLayout>
                  <c:x val="6.4724919093851231E-3"/>
                  <c:y val="1.6393442622950821E-2"/>
                </c:manualLayout>
              </c:layout>
              <c:showVal val="1"/>
            </c:dLbl>
            <c:showVal val="1"/>
          </c:dLbls>
          <c:cat>
            <c:strRef>
              <c:f>'BCCTF Latest Projects'!$C$248:$E$250</c:f>
              <c:strCache>
                <c:ptCount val="3"/>
                <c:pt idx="0">
                  <c:v>BCCTF</c:v>
                </c:pt>
                <c:pt idx="1">
                  <c:v>BCCRF </c:v>
                </c:pt>
                <c:pt idx="2">
                  <c:v>PPCR</c:v>
                </c:pt>
              </c:strCache>
            </c:strRef>
          </c:cat>
          <c:val>
            <c:numRef>
              <c:f>'BCCTF Latest Projects'!$C$252:$E$252</c:f>
              <c:numCache>
                <c:formatCode>General</c:formatCode>
                <c:ptCount val="3"/>
                <c:pt idx="0" formatCode="0.00">
                  <c:v>142.88000000000113</c:v>
                </c:pt>
                <c:pt idx="1">
                  <c:v>152.30000000000001</c:v>
                </c:pt>
                <c:pt idx="2">
                  <c:v>0.9</c:v>
                </c:pt>
              </c:numCache>
            </c:numRef>
          </c:val>
        </c:ser>
        <c:axId val="66458368"/>
        <c:axId val="66460288"/>
      </c:barChart>
      <c:catAx>
        <c:axId val="66458368"/>
        <c:scaling>
          <c:orientation val="minMax"/>
        </c:scaling>
        <c:axPos val="b"/>
        <c:title>
          <c:tx>
            <c:rich>
              <a:bodyPr/>
              <a:lstStyle/>
              <a:p>
                <a:pPr>
                  <a:defRPr/>
                </a:pPr>
                <a:r>
                  <a:rPr lang="en-US"/>
                  <a:t>Fund Providers</a:t>
                </a:r>
              </a:p>
            </c:rich>
          </c:tx>
          <c:layout>
            <c:manualLayout>
              <c:xMode val="edge"/>
              <c:yMode val="edge"/>
              <c:x val="0.46272637795275612"/>
              <c:y val="0.87897513655387738"/>
            </c:manualLayout>
          </c:layout>
        </c:title>
        <c:tickLblPos val="nextTo"/>
        <c:crossAx val="66460288"/>
        <c:crosses val="autoZero"/>
        <c:auto val="1"/>
        <c:lblAlgn val="ctr"/>
        <c:lblOffset val="100"/>
      </c:catAx>
      <c:valAx>
        <c:axId val="66460288"/>
        <c:scaling>
          <c:orientation val="minMax"/>
        </c:scaling>
        <c:axPos val="l"/>
        <c:title>
          <c:tx>
            <c:rich>
              <a:bodyPr rot="-5400000" vert="horz"/>
              <a:lstStyle/>
              <a:p>
                <a:pPr>
                  <a:defRPr/>
                </a:pPr>
                <a:r>
                  <a:rPr lang="en-US"/>
                  <a:t>USD Million</a:t>
                </a:r>
              </a:p>
            </c:rich>
          </c:tx>
          <c:layout/>
        </c:title>
        <c:numFmt formatCode="General" sourceLinked="0"/>
        <c:tickLblPos val="nextTo"/>
        <c:crossAx val="66458368"/>
        <c:crosses val="autoZero"/>
        <c:crossBetween val="between"/>
      </c:valAx>
    </c:plotArea>
    <c:legend>
      <c:legendPos val="r"/>
      <c:layout>
        <c:manualLayout>
          <c:xMode val="edge"/>
          <c:yMode val="edge"/>
          <c:x val="0.28253154980742406"/>
          <c:y val="2.5132801056387383E-3"/>
          <c:w val="0.71746845019257965"/>
          <c:h val="0.16896976885243728"/>
        </c:manualLayout>
      </c:layout>
    </c:legend>
    <c:plotVisOnly val="1"/>
  </c:chart>
  <c:txPr>
    <a:bodyPr/>
    <a:lstStyle/>
    <a:p>
      <a:pPr>
        <a:defRPr sz="20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53356589992368908"/>
          <c:y val="5.9215214028877132E-2"/>
          <c:w val="0.43154911152295061"/>
          <c:h val="0.74015287443874389"/>
        </c:manualLayout>
      </c:layout>
      <c:barChart>
        <c:barDir val="bar"/>
        <c:grouping val="clustered"/>
        <c:ser>
          <c:idx val="0"/>
          <c:order val="0"/>
          <c:tx>
            <c:strRef>
              <c:f>'BCCTF Latest Projects'!$D$168</c:f>
              <c:strCache>
                <c:ptCount val="1"/>
                <c:pt idx="0">
                  <c:v>In Percentage</c:v>
                </c:pt>
              </c:strCache>
            </c:strRef>
          </c:tx>
          <c:dLbls>
            <c:showVal val="1"/>
          </c:dLbls>
          <c:cat>
            <c:strRef>
              <c:f>'BCCTF Latest Projects'!$B$169:$B$174</c:f>
              <c:strCache>
                <c:ptCount val="6"/>
                <c:pt idx="0">
                  <c:v>Infrastructure</c:v>
                </c:pt>
                <c:pt idx="1">
                  <c:v>Mitigation-Adaptation and low carbon development</c:v>
                </c:pt>
                <c:pt idx="2">
                  <c:v>Food Security, Social Protection and Health </c:v>
                </c:pt>
                <c:pt idx="3">
                  <c:v>Comprehensive Disaster Management</c:v>
                </c:pt>
                <c:pt idx="4">
                  <c:v>Research and Knowledge Management </c:v>
                </c:pt>
                <c:pt idx="5">
                  <c:v>Capacity Building and Institutional Strengthening </c:v>
                </c:pt>
              </c:strCache>
            </c:strRef>
          </c:cat>
          <c:val>
            <c:numRef>
              <c:f>'BCCTF Latest Projects'!$D$169:$D$174</c:f>
              <c:numCache>
                <c:formatCode>0.00</c:formatCode>
                <c:ptCount val="6"/>
                <c:pt idx="0">
                  <c:v>45.546066328384342</c:v>
                </c:pt>
                <c:pt idx="1">
                  <c:v>24.067085062097895</c:v>
                </c:pt>
                <c:pt idx="2">
                  <c:v>18.82386650670918</c:v>
                </c:pt>
                <c:pt idx="3">
                  <c:v>6.2807770187796823</c:v>
                </c:pt>
                <c:pt idx="4">
                  <c:v>5.0249192090191146</c:v>
                </c:pt>
                <c:pt idx="5">
                  <c:v>0.25728587500975414</c:v>
                </c:pt>
              </c:numCache>
            </c:numRef>
          </c:val>
        </c:ser>
        <c:axId val="66516096"/>
        <c:axId val="66518016"/>
      </c:barChart>
      <c:catAx>
        <c:axId val="66516096"/>
        <c:scaling>
          <c:orientation val="minMax"/>
        </c:scaling>
        <c:axPos val="l"/>
        <c:title>
          <c:tx>
            <c:rich>
              <a:bodyPr rot="-5400000" vert="horz"/>
              <a:lstStyle/>
              <a:p>
                <a:pPr>
                  <a:defRPr/>
                </a:pPr>
                <a:r>
                  <a:rPr lang="en-US"/>
                  <a:t>BCCSAP Thematic Areas</a:t>
                </a:r>
              </a:p>
            </c:rich>
          </c:tx>
          <c:layout/>
        </c:title>
        <c:tickLblPos val="nextTo"/>
        <c:crossAx val="66518016"/>
        <c:crosses val="autoZero"/>
        <c:auto val="1"/>
        <c:lblAlgn val="ctr"/>
        <c:lblOffset val="100"/>
      </c:catAx>
      <c:valAx>
        <c:axId val="66518016"/>
        <c:scaling>
          <c:orientation val="minMax"/>
        </c:scaling>
        <c:axPos val="b"/>
        <c:title>
          <c:tx>
            <c:rich>
              <a:bodyPr/>
              <a:lstStyle/>
              <a:p>
                <a:pPr algn="ctr" rtl="0">
                  <a:defRPr/>
                </a:pPr>
                <a:r>
                  <a:rPr lang="en-US"/>
                  <a:t>In Percentile (%)</a:t>
                </a:r>
              </a:p>
            </c:rich>
          </c:tx>
          <c:layout>
            <c:manualLayout>
              <c:xMode val="edge"/>
              <c:yMode val="edge"/>
              <c:x val="0.63279647856518051"/>
              <c:y val="0.88409583912305123"/>
            </c:manualLayout>
          </c:layout>
        </c:title>
        <c:numFmt formatCode="General" sourceLinked="0"/>
        <c:tickLblPos val="nextTo"/>
        <c:crossAx val="66516096"/>
        <c:crosses val="autoZero"/>
        <c:crossBetween val="between"/>
      </c:valAx>
    </c:plotArea>
    <c:plotVisOnly val="1"/>
  </c:chart>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787956273507048"/>
          <c:y val="8.4053751093613294E-2"/>
          <c:w val="0.86322009362232022"/>
          <c:h val="0.76451662292213451"/>
        </c:manualLayout>
      </c:layout>
      <c:barChart>
        <c:barDir val="col"/>
        <c:grouping val="clustered"/>
        <c:ser>
          <c:idx val="0"/>
          <c:order val="0"/>
          <c:dLbls>
            <c:dLblPos val="outEnd"/>
            <c:showVal val="1"/>
          </c:dLbls>
          <c:cat>
            <c:strRef>
              <c:f>Sheet1!$A$2:$A$4</c:f>
              <c:strCache>
                <c:ptCount val="3"/>
                <c:pt idx="0">
                  <c:v>&lt;30 percent </c:v>
                </c:pt>
                <c:pt idx="1">
                  <c:v>30-50 percent </c:v>
                </c:pt>
                <c:pt idx="2">
                  <c:v>50+ percent</c:v>
                </c:pt>
              </c:strCache>
            </c:strRef>
          </c:cat>
          <c:val>
            <c:numRef>
              <c:f>Sheet1!$B$2:$B$4</c:f>
              <c:numCache>
                <c:formatCode>General</c:formatCode>
                <c:ptCount val="3"/>
                <c:pt idx="0">
                  <c:v>4</c:v>
                </c:pt>
                <c:pt idx="1">
                  <c:v>2</c:v>
                </c:pt>
                <c:pt idx="2">
                  <c:v>4</c:v>
                </c:pt>
              </c:numCache>
            </c:numRef>
          </c:val>
        </c:ser>
        <c:axId val="71669248"/>
        <c:axId val="71670784"/>
      </c:barChart>
      <c:catAx>
        <c:axId val="71669248"/>
        <c:scaling>
          <c:orientation val="minMax"/>
        </c:scaling>
        <c:axPos val="b"/>
        <c:majorTickMark val="none"/>
        <c:tickLblPos val="nextTo"/>
        <c:txPr>
          <a:bodyPr/>
          <a:lstStyle/>
          <a:p>
            <a:pPr>
              <a:defRPr b="1"/>
            </a:pPr>
            <a:endParaRPr lang="en-US"/>
          </a:p>
        </c:txPr>
        <c:crossAx val="71670784"/>
        <c:crosses val="autoZero"/>
        <c:auto val="1"/>
        <c:lblAlgn val="ctr"/>
        <c:lblOffset val="100"/>
      </c:catAx>
      <c:valAx>
        <c:axId val="71670784"/>
        <c:scaling>
          <c:orientation val="minMax"/>
          <c:max val="4"/>
          <c:min val="1"/>
        </c:scaling>
        <c:axPos val="l"/>
        <c:title>
          <c:tx>
            <c:rich>
              <a:bodyPr rot="-5400000" vert="horz"/>
              <a:lstStyle/>
              <a:p>
                <a:pPr>
                  <a:defRPr/>
                </a:pPr>
                <a:r>
                  <a:rPr lang="en-US"/>
                  <a:t>Number of projects</a:t>
                </a:r>
              </a:p>
            </c:rich>
          </c:tx>
          <c:layout/>
        </c:title>
        <c:numFmt formatCode="General" sourceLinked="1"/>
        <c:majorTickMark val="none"/>
        <c:tickLblPos val="nextTo"/>
        <c:crossAx val="71669248"/>
        <c:crosses val="autoZero"/>
        <c:crossBetween val="between"/>
        <c:majorUnit val="1"/>
        <c:minorUnit val="0.1"/>
      </c:valAx>
    </c:plotArea>
    <c:plotVisOnly val="1"/>
  </c:chart>
  <c:txPr>
    <a:bodyPr/>
    <a:lstStyle/>
    <a:p>
      <a:pPr>
        <a:defRPr sz="20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5"/>
  <c:chart>
    <c:plotArea>
      <c:layout/>
      <c:barChart>
        <c:barDir val="bar"/>
        <c:grouping val="clustered"/>
        <c:ser>
          <c:idx val="0"/>
          <c:order val="0"/>
          <c:cat>
            <c:multiLvlStrRef>
              <c:f>Sheet3!$A$2:$B$17</c:f>
              <c:multiLvlStrCache>
                <c:ptCount val="16"/>
                <c:lvl>
                  <c:pt idx="0">
                    <c:v>Livelihood protection in Ecologically fragile areas</c:v>
                  </c:pt>
                  <c:pt idx="1">
                    <c:v>Adaptation in Health Sectro </c:v>
                  </c:pt>
                  <c:pt idx="2">
                    <c:v>Climate Resilient Cropping System</c:v>
                  </c:pt>
                  <c:pt idx="3">
                    <c:v>Inst.Cap. for Research towards Climate Resilient Cultivars </c:v>
                  </c:pt>
                  <c:pt idx="4">
                    <c:v>Water &amp; Sanitation Program</c:v>
                  </c:pt>
                  <c:pt idx="5">
                    <c:v>Improvement of Cyclone Storm Surge Warning</c:v>
                  </c:pt>
                  <c:pt idx="6">
                    <c:v>Afforestation &amp; Reforestation</c:v>
                  </c:pt>
                  <c:pt idx="7">
                    <c:v>Construction, Repair &amp; Maintanance of Embankments</c:v>
                  </c:pt>
                  <c:pt idx="8">
                    <c:v>Dredging and Resuscitation of Rivers &amp; Khals</c:v>
                  </c:pt>
                  <c:pt idx="9">
                    <c:v>Improvement of Urban Drainage </c:v>
                  </c:pt>
                  <c:pt idx="10">
                    <c:v>Planning &amp; Design Of River Training Work</c:v>
                  </c:pt>
                  <c:pt idx="11">
                    <c:v>Repair &amp; Maintanance of Polders</c:v>
                  </c:pt>
                  <c:pt idx="12">
                    <c:v>Climate Change Modelling</c:v>
                  </c:pt>
                  <c:pt idx="13">
                    <c:v>Management of Urban Waste</c:v>
                  </c:pt>
                  <c:pt idx="14">
                    <c:v>Afforestation &amp; Reforestation</c:v>
                  </c:pt>
                  <c:pt idx="15">
                    <c:v>Strengthening Institutional Capacity In Climate Change Management</c:v>
                  </c:pt>
                </c:lvl>
                <c:lvl>
                  <c:pt idx="0">
                    <c:v>T1</c:v>
                  </c:pt>
                  <c:pt idx="5">
                    <c:v>T2</c:v>
                  </c:pt>
                  <c:pt idx="6">
                    <c:v>T3</c:v>
                  </c:pt>
                  <c:pt idx="12">
                    <c:v>T4</c:v>
                  </c:pt>
                  <c:pt idx="13">
                    <c:v>T5</c:v>
                  </c:pt>
                  <c:pt idx="15">
                    <c:v>T6</c:v>
                  </c:pt>
                </c:lvl>
              </c:multiLvlStrCache>
            </c:multiLvlStrRef>
          </c:cat>
          <c:val>
            <c:numRef>
              <c:f>Sheet3!$F$2:$F$17</c:f>
              <c:numCache>
                <c:formatCode>0.00</c:formatCode>
                <c:ptCount val="16"/>
                <c:pt idx="0">
                  <c:v>1.9542747186482481</c:v>
                </c:pt>
                <c:pt idx="1">
                  <c:v>0.36393026511561988</c:v>
                </c:pt>
                <c:pt idx="2">
                  <c:v>0.13610466551315287</c:v>
                </c:pt>
                <c:pt idx="3">
                  <c:v>0.12476261005372356</c:v>
                </c:pt>
                <c:pt idx="4">
                  <c:v>0.1274279930866894</c:v>
                </c:pt>
                <c:pt idx="5">
                  <c:v>1.0197009507985757</c:v>
                </c:pt>
                <c:pt idx="6">
                  <c:v>1.175613722416152</c:v>
                </c:pt>
                <c:pt idx="7">
                  <c:v>12.539324448476671</c:v>
                </c:pt>
                <c:pt idx="8">
                  <c:v>4.1482506682422047</c:v>
                </c:pt>
                <c:pt idx="9">
                  <c:v>1.7449120071041024</c:v>
                </c:pt>
                <c:pt idx="10">
                  <c:v>1.5940032857874376</c:v>
                </c:pt>
                <c:pt idx="11">
                  <c:v>0.22258797059167054</c:v>
                </c:pt>
                <c:pt idx="12">
                  <c:v>8.1010853498649268E-2</c:v>
                </c:pt>
                <c:pt idx="13">
                  <c:v>4.9355316087005413E-2</c:v>
                </c:pt>
                <c:pt idx="14">
                  <c:v>1.2682842681486162</c:v>
                </c:pt>
                <c:pt idx="15">
                  <c:v>2.9080327321467227E-2</c:v>
                </c:pt>
              </c:numCache>
            </c:numRef>
          </c:val>
        </c:ser>
        <c:dLbls>
          <c:showVal val="1"/>
        </c:dLbls>
        <c:axId val="71566464"/>
        <c:axId val="71568000"/>
      </c:barChart>
      <c:catAx>
        <c:axId val="71566464"/>
        <c:scaling>
          <c:orientation val="minMax"/>
        </c:scaling>
        <c:axPos val="l"/>
        <c:tickLblPos val="nextTo"/>
        <c:crossAx val="71568000"/>
        <c:crosses val="autoZero"/>
        <c:auto val="1"/>
        <c:lblAlgn val="ctr"/>
        <c:lblOffset val="100"/>
      </c:catAx>
      <c:valAx>
        <c:axId val="71568000"/>
        <c:scaling>
          <c:orientation val="minMax"/>
        </c:scaling>
        <c:axPos val="b"/>
        <c:title>
          <c:tx>
            <c:rich>
              <a:bodyPr/>
              <a:lstStyle/>
              <a:p>
                <a:pPr>
                  <a:defRPr/>
                </a:pPr>
                <a:r>
                  <a:rPr lang="en-US"/>
                  <a:t>% Allocation in Projects of</a:t>
                </a:r>
                <a:r>
                  <a:rPr lang="en-US" baseline="0"/>
                  <a:t> Coastal Areas</a:t>
                </a:r>
                <a:endParaRPr lang="en-US"/>
              </a:p>
            </c:rich>
          </c:tx>
          <c:layout/>
        </c:title>
        <c:numFmt formatCode="0.00" sourceLinked="1"/>
        <c:tickLblPos val="nextTo"/>
        <c:crossAx val="71566464"/>
        <c:crosses val="autoZero"/>
        <c:crossBetween val="between"/>
      </c:valAx>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0.11111</cdr:x>
      <cdr:y>0.82432</cdr:y>
    </cdr:from>
    <cdr:to>
      <cdr:x>0.43397</cdr:x>
      <cdr:y>0.90163</cdr:y>
    </cdr:to>
    <cdr:sp macro="" textlink="">
      <cdr:nvSpPr>
        <cdr:cNvPr id="2" name="TextBox 1"/>
        <cdr:cNvSpPr txBox="1"/>
      </cdr:nvSpPr>
      <cdr:spPr>
        <a:xfrm xmlns:a="http://schemas.openxmlformats.org/drawingml/2006/main">
          <a:off x="914400" y="4648200"/>
          <a:ext cx="2657008" cy="435935"/>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Book Antiqua"/>
            </a:defRPr>
          </a:lvl1pPr>
          <a:lvl2pPr marL="457200" indent="0">
            <a:defRPr sz="1100">
              <a:solidFill>
                <a:sysClr val="windowText" lastClr="000000"/>
              </a:solidFill>
              <a:latin typeface="Book Antiqua"/>
            </a:defRPr>
          </a:lvl2pPr>
          <a:lvl3pPr marL="914400" indent="0">
            <a:defRPr sz="1100">
              <a:solidFill>
                <a:sysClr val="windowText" lastClr="000000"/>
              </a:solidFill>
              <a:latin typeface="Book Antiqua"/>
            </a:defRPr>
          </a:lvl3pPr>
          <a:lvl4pPr marL="1371600" indent="0">
            <a:defRPr sz="1100">
              <a:solidFill>
                <a:sysClr val="windowText" lastClr="000000"/>
              </a:solidFill>
              <a:latin typeface="Book Antiqua"/>
            </a:defRPr>
          </a:lvl4pPr>
          <a:lvl5pPr marL="1828800" indent="0">
            <a:defRPr sz="1100">
              <a:solidFill>
                <a:sysClr val="windowText" lastClr="000000"/>
              </a:solidFill>
              <a:latin typeface="Book Antiqua"/>
            </a:defRPr>
          </a:lvl5pPr>
          <a:lvl6pPr marL="2286000" indent="0">
            <a:defRPr sz="1100">
              <a:solidFill>
                <a:sysClr val="windowText" lastClr="000000"/>
              </a:solidFill>
              <a:latin typeface="Book Antiqua"/>
            </a:defRPr>
          </a:lvl6pPr>
          <a:lvl7pPr marL="2743200" indent="0">
            <a:defRPr sz="1100">
              <a:solidFill>
                <a:sysClr val="windowText" lastClr="000000"/>
              </a:solidFill>
              <a:latin typeface="Book Antiqua"/>
            </a:defRPr>
          </a:lvl7pPr>
          <a:lvl8pPr marL="3200400" indent="0">
            <a:defRPr sz="1100">
              <a:solidFill>
                <a:sysClr val="windowText" lastClr="000000"/>
              </a:solidFill>
              <a:latin typeface="Book Antiqua"/>
            </a:defRPr>
          </a:lvl8pPr>
          <a:lvl9pPr marL="3657600" indent="0">
            <a:defRPr sz="1100">
              <a:solidFill>
                <a:sysClr val="windowText" lastClr="000000"/>
              </a:solidFill>
              <a:latin typeface="Book Antiqua"/>
            </a:defRPr>
          </a:lvl9pPr>
        </a:lstStyle>
        <a:p xmlns:a="http://schemas.openxmlformats.org/drawingml/2006/main">
          <a:pPr algn="ctr"/>
          <a:r>
            <a:rPr lang="en-US" sz="1000" b="0" dirty="0">
              <a:latin typeface="Times New Roman" pitchFamily="18" charset="0"/>
              <a:cs typeface="Times New Roman" pitchFamily="18" charset="0"/>
            </a:rPr>
            <a:t>(Up to </a:t>
          </a:r>
          <a:r>
            <a:rPr lang="en-US" sz="1000" b="0" dirty="0" smtClean="0">
              <a:latin typeface="Times New Roman" pitchFamily="18" charset="0"/>
              <a:cs typeface="Times New Roman" pitchFamily="18" charset="0"/>
            </a:rPr>
            <a:t>June, 2012</a:t>
          </a:r>
          <a:r>
            <a:rPr lang="en-US" sz="1000" b="0" dirty="0">
              <a:latin typeface="Times New Roman" pitchFamily="18" charset="0"/>
              <a:cs typeface="Times New Roman" pitchFamily="18" charset="0"/>
            </a:rPr>
            <a:t>)</a:t>
          </a:r>
        </a:p>
      </cdr:txBody>
    </cdr:sp>
  </cdr:relSizeAnchor>
  <cdr:relSizeAnchor xmlns:cdr="http://schemas.openxmlformats.org/drawingml/2006/chartDrawing">
    <cdr:from>
      <cdr:x>0.39815</cdr:x>
      <cdr:y>0.82432</cdr:y>
    </cdr:from>
    <cdr:to>
      <cdr:x>0.71132</cdr:x>
      <cdr:y>0.90163</cdr:y>
    </cdr:to>
    <cdr:sp macro="" textlink="">
      <cdr:nvSpPr>
        <cdr:cNvPr id="3" name="TextBox 1"/>
        <cdr:cNvSpPr txBox="1"/>
      </cdr:nvSpPr>
      <cdr:spPr>
        <a:xfrm xmlns:a="http://schemas.openxmlformats.org/drawingml/2006/main">
          <a:off x="3276600" y="4648200"/>
          <a:ext cx="2577264" cy="435936"/>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Book Antiqua"/>
            </a:defRPr>
          </a:lvl1pPr>
          <a:lvl2pPr marL="457200" indent="0">
            <a:defRPr sz="1100">
              <a:solidFill>
                <a:sysClr val="windowText" lastClr="000000"/>
              </a:solidFill>
              <a:latin typeface="Book Antiqua"/>
            </a:defRPr>
          </a:lvl2pPr>
          <a:lvl3pPr marL="914400" indent="0">
            <a:defRPr sz="1100">
              <a:solidFill>
                <a:sysClr val="windowText" lastClr="000000"/>
              </a:solidFill>
              <a:latin typeface="Book Antiqua"/>
            </a:defRPr>
          </a:lvl3pPr>
          <a:lvl4pPr marL="1371600" indent="0">
            <a:defRPr sz="1100">
              <a:solidFill>
                <a:sysClr val="windowText" lastClr="000000"/>
              </a:solidFill>
              <a:latin typeface="Book Antiqua"/>
            </a:defRPr>
          </a:lvl4pPr>
          <a:lvl5pPr marL="1828800" indent="0">
            <a:defRPr sz="1100">
              <a:solidFill>
                <a:sysClr val="windowText" lastClr="000000"/>
              </a:solidFill>
              <a:latin typeface="Book Antiqua"/>
            </a:defRPr>
          </a:lvl5pPr>
          <a:lvl6pPr marL="2286000" indent="0">
            <a:defRPr sz="1100">
              <a:solidFill>
                <a:sysClr val="windowText" lastClr="000000"/>
              </a:solidFill>
              <a:latin typeface="Book Antiqua"/>
            </a:defRPr>
          </a:lvl6pPr>
          <a:lvl7pPr marL="2743200" indent="0">
            <a:defRPr sz="1100">
              <a:solidFill>
                <a:sysClr val="windowText" lastClr="000000"/>
              </a:solidFill>
              <a:latin typeface="Book Antiqua"/>
            </a:defRPr>
          </a:lvl7pPr>
          <a:lvl8pPr marL="3200400" indent="0">
            <a:defRPr sz="1100">
              <a:solidFill>
                <a:sysClr val="windowText" lastClr="000000"/>
              </a:solidFill>
              <a:latin typeface="Book Antiqua"/>
            </a:defRPr>
          </a:lvl8pPr>
          <a:lvl9pPr marL="3657600" indent="0">
            <a:defRPr sz="1100">
              <a:solidFill>
                <a:sysClr val="windowText" lastClr="000000"/>
              </a:solidFill>
              <a:latin typeface="Book Antiqua"/>
            </a:defRPr>
          </a:lvl9pPr>
        </a:lstStyle>
        <a:p xmlns:a="http://schemas.openxmlformats.org/drawingml/2006/main">
          <a:pPr algn="ctr"/>
          <a:r>
            <a:rPr lang="en-US" sz="1000" b="0" dirty="0">
              <a:latin typeface="Times New Roman" pitchFamily="18" charset="0"/>
              <a:cs typeface="Times New Roman" pitchFamily="18" charset="0"/>
            </a:rPr>
            <a:t>(Up to </a:t>
          </a:r>
          <a:r>
            <a:rPr lang="en-US" sz="1000" b="0" dirty="0" smtClean="0">
              <a:latin typeface="Times New Roman" pitchFamily="18" charset="0"/>
              <a:cs typeface="Times New Roman" pitchFamily="18" charset="0"/>
            </a:rPr>
            <a:t>June, 2012</a:t>
          </a:r>
          <a:r>
            <a:rPr lang="en-US" sz="1000" b="0" dirty="0">
              <a:latin typeface="Times New Roman" pitchFamily="18" charset="0"/>
              <a:cs typeface="Times New Roman" pitchFamily="18" charset="0"/>
            </a:rPr>
            <a:t>)</a:t>
          </a:r>
        </a:p>
      </cdr:txBody>
    </cdr:sp>
  </cdr:relSizeAnchor>
  <cdr:relSizeAnchor xmlns:cdr="http://schemas.openxmlformats.org/drawingml/2006/chartDrawing">
    <cdr:from>
      <cdr:x>0.67593</cdr:x>
      <cdr:y>0.81081</cdr:y>
    </cdr:from>
    <cdr:to>
      <cdr:x>0.99879</cdr:x>
      <cdr:y>0.88812</cdr:y>
    </cdr:to>
    <cdr:sp macro="" textlink="">
      <cdr:nvSpPr>
        <cdr:cNvPr id="4" name="TextBox 1"/>
        <cdr:cNvSpPr txBox="1"/>
      </cdr:nvSpPr>
      <cdr:spPr>
        <a:xfrm xmlns:a="http://schemas.openxmlformats.org/drawingml/2006/main">
          <a:off x="5562600" y="4572000"/>
          <a:ext cx="2657009" cy="435936"/>
        </a:xfrm>
        <a:prstGeom xmlns:a="http://schemas.openxmlformats.org/drawingml/2006/main" prst="rect">
          <a:avLst/>
        </a:prstGeom>
        <a:solidFill xmlns:a="http://schemas.openxmlformats.org/drawingml/2006/main">
          <a:sysClr val="window" lastClr="FFFFFF"/>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Book Antiqua"/>
            </a:defRPr>
          </a:lvl1pPr>
          <a:lvl2pPr marL="457200" indent="0">
            <a:defRPr sz="1100">
              <a:solidFill>
                <a:sysClr val="windowText" lastClr="000000"/>
              </a:solidFill>
              <a:latin typeface="Book Antiqua"/>
            </a:defRPr>
          </a:lvl2pPr>
          <a:lvl3pPr marL="914400" indent="0">
            <a:defRPr sz="1100">
              <a:solidFill>
                <a:sysClr val="windowText" lastClr="000000"/>
              </a:solidFill>
              <a:latin typeface="Book Antiqua"/>
            </a:defRPr>
          </a:lvl3pPr>
          <a:lvl4pPr marL="1371600" indent="0">
            <a:defRPr sz="1100">
              <a:solidFill>
                <a:sysClr val="windowText" lastClr="000000"/>
              </a:solidFill>
              <a:latin typeface="Book Antiqua"/>
            </a:defRPr>
          </a:lvl4pPr>
          <a:lvl5pPr marL="1828800" indent="0">
            <a:defRPr sz="1100">
              <a:solidFill>
                <a:sysClr val="windowText" lastClr="000000"/>
              </a:solidFill>
              <a:latin typeface="Book Antiqua"/>
            </a:defRPr>
          </a:lvl5pPr>
          <a:lvl6pPr marL="2286000" indent="0">
            <a:defRPr sz="1100">
              <a:solidFill>
                <a:sysClr val="windowText" lastClr="000000"/>
              </a:solidFill>
              <a:latin typeface="Book Antiqua"/>
            </a:defRPr>
          </a:lvl6pPr>
          <a:lvl7pPr marL="2743200" indent="0">
            <a:defRPr sz="1100">
              <a:solidFill>
                <a:sysClr val="windowText" lastClr="000000"/>
              </a:solidFill>
              <a:latin typeface="Book Antiqua"/>
            </a:defRPr>
          </a:lvl7pPr>
          <a:lvl8pPr marL="3200400" indent="0">
            <a:defRPr sz="1100">
              <a:solidFill>
                <a:sysClr val="windowText" lastClr="000000"/>
              </a:solidFill>
              <a:latin typeface="Book Antiqua"/>
            </a:defRPr>
          </a:lvl8pPr>
          <a:lvl9pPr marL="3657600" indent="0">
            <a:defRPr sz="1100">
              <a:solidFill>
                <a:sysClr val="windowText" lastClr="000000"/>
              </a:solidFill>
              <a:latin typeface="Book Antiqua"/>
            </a:defRPr>
          </a:lvl9pPr>
        </a:lstStyle>
        <a:p xmlns:a="http://schemas.openxmlformats.org/drawingml/2006/main">
          <a:pPr algn="ctr"/>
          <a:r>
            <a:rPr lang="en-US" sz="1000" b="0" dirty="0">
              <a:latin typeface="Times New Roman" pitchFamily="18" charset="0"/>
              <a:cs typeface="Times New Roman" pitchFamily="18" charset="0"/>
            </a:rPr>
            <a:t>(Up to </a:t>
          </a:r>
          <a:r>
            <a:rPr lang="en-US" sz="1000" b="0" dirty="0" smtClean="0">
              <a:latin typeface="Times New Roman" pitchFamily="18" charset="0"/>
              <a:cs typeface="Times New Roman" pitchFamily="18" charset="0"/>
            </a:rPr>
            <a:t>April, 2012</a:t>
          </a:r>
          <a:r>
            <a:rPr lang="en-US" sz="1000" b="0" dirty="0">
              <a:latin typeface="Times New Roman" pitchFamily="18" charset="0"/>
              <a:cs typeface="Times New Roman" pitchFamily="18" charset="0"/>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160838" cy="365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 name="Date Placeholder 2"/>
          <p:cNvSpPr>
            <a:spLocks noGrp="1"/>
          </p:cNvSpPr>
          <p:nvPr>
            <p:ph type="dt" sz="quarter" idx="1"/>
          </p:nvPr>
        </p:nvSpPr>
        <p:spPr bwMode="auto">
          <a:xfrm>
            <a:off x="5438775" y="0"/>
            <a:ext cx="4160838" cy="365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fld id="{129AF742-F46E-45FE-8F76-2BBC09D2A194}" type="datetimeFigureOut">
              <a:rPr lang="en-US"/>
              <a:pPr/>
              <a:t>10/16/2012</a:t>
            </a:fld>
            <a:endParaRPr lang="en-US"/>
          </a:p>
        </p:txBody>
      </p:sp>
      <p:sp>
        <p:nvSpPr>
          <p:cNvPr id="4" name="Footer Placeholder 3"/>
          <p:cNvSpPr>
            <a:spLocks noGrp="1"/>
          </p:cNvSpPr>
          <p:nvPr>
            <p:ph type="ftr" sz="quarter" idx="2"/>
          </p:nvPr>
        </p:nvSpPr>
        <p:spPr bwMode="auto">
          <a:xfrm>
            <a:off x="0" y="6948488"/>
            <a:ext cx="4160838" cy="365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 name="Slide Number Placeholder 4"/>
          <p:cNvSpPr>
            <a:spLocks noGrp="1"/>
          </p:cNvSpPr>
          <p:nvPr>
            <p:ph type="sldNum" sz="quarter" idx="3"/>
          </p:nvPr>
        </p:nvSpPr>
        <p:spPr bwMode="auto">
          <a:xfrm>
            <a:off x="5438775" y="6948488"/>
            <a:ext cx="4160838" cy="365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2FB09750-8919-4BB8-8093-4E43A260A19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160838" cy="365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CA"/>
          </a:p>
        </p:txBody>
      </p:sp>
      <p:sp>
        <p:nvSpPr>
          <p:cNvPr id="3" name="Date Placeholder 2"/>
          <p:cNvSpPr>
            <a:spLocks noGrp="1"/>
          </p:cNvSpPr>
          <p:nvPr>
            <p:ph type="dt" idx="1"/>
          </p:nvPr>
        </p:nvSpPr>
        <p:spPr bwMode="auto">
          <a:xfrm>
            <a:off x="5438775" y="0"/>
            <a:ext cx="4160838" cy="365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fld id="{DD3A956B-4157-4B77-B5E2-81189492F8FB}" type="datetimeFigureOut">
              <a:rPr lang="en-US"/>
              <a:pPr/>
              <a:t>10/16/2012</a:t>
            </a:fld>
            <a:endParaRPr lang="en-CA"/>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bwMode="auto">
          <a:xfrm>
            <a:off x="960438" y="3475038"/>
            <a:ext cx="7680325" cy="32908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bwMode="auto">
          <a:xfrm>
            <a:off x="0" y="6948488"/>
            <a:ext cx="4160838" cy="365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CA"/>
          </a:p>
        </p:txBody>
      </p:sp>
      <p:sp>
        <p:nvSpPr>
          <p:cNvPr id="7" name="Slide Number Placeholder 6"/>
          <p:cNvSpPr>
            <a:spLocks noGrp="1"/>
          </p:cNvSpPr>
          <p:nvPr>
            <p:ph type="sldNum" sz="quarter" idx="5"/>
          </p:nvPr>
        </p:nvSpPr>
        <p:spPr bwMode="auto">
          <a:xfrm>
            <a:off x="5438775" y="6948488"/>
            <a:ext cx="4160838" cy="365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CF1E2588-CD59-4594-AF8A-F3654515E1B4}" type="slidenum">
              <a:rPr lang="en-CA"/>
              <a:pPr/>
              <a:t>‹#›</a:t>
            </a:fld>
            <a:endParaRPr lang="en-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p:txBody>
          <a:bodyPr/>
          <a:lstStyle/>
          <a:p>
            <a:pPr>
              <a:spcBef>
                <a:spcPct val="0"/>
              </a:spcBef>
            </a:pPr>
            <a:endParaRPr lang="en-CA" smtClean="0"/>
          </a:p>
        </p:txBody>
      </p:sp>
      <p:sp>
        <p:nvSpPr>
          <p:cNvPr id="19460" name="Slide Number Placeholder 3"/>
          <p:cNvSpPr>
            <a:spLocks noGrp="1"/>
          </p:cNvSpPr>
          <p:nvPr>
            <p:ph type="sldNum" sz="quarter" idx="5"/>
          </p:nvPr>
        </p:nvSpPr>
        <p:spPr>
          <a:noFill/>
        </p:spPr>
        <p:txBody>
          <a:bodyPr/>
          <a:lstStyle/>
          <a:p>
            <a:fld id="{E696C82F-392D-4FB9-B8C6-93C1763466D9}" type="slidenum">
              <a:rPr lang="en-CA"/>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p:txBody>
          <a:bodyPr/>
          <a:lstStyle/>
          <a:p>
            <a:pPr>
              <a:spcBef>
                <a:spcPct val="0"/>
              </a:spcBef>
            </a:pPr>
            <a:endParaRPr lang="en-CA" smtClean="0"/>
          </a:p>
        </p:txBody>
      </p:sp>
      <p:sp>
        <p:nvSpPr>
          <p:cNvPr id="33796" name="Slide Number Placeholder 3"/>
          <p:cNvSpPr>
            <a:spLocks noGrp="1"/>
          </p:cNvSpPr>
          <p:nvPr>
            <p:ph type="sldNum" sz="quarter" idx="5"/>
          </p:nvPr>
        </p:nvSpPr>
        <p:spPr>
          <a:noFill/>
        </p:spPr>
        <p:txBody>
          <a:bodyPr/>
          <a:lstStyle/>
          <a:p>
            <a:fld id="{9DFCD817-5810-4921-AF31-07BEECB5445D}" type="slidenum">
              <a:rPr lang="en-CA"/>
              <a:pPr/>
              <a:t>32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p:txBody>
          <a:bodyPr/>
          <a:lstStyle/>
          <a:p>
            <a:pPr>
              <a:spcBef>
                <a:spcPct val="0"/>
              </a:spcBef>
            </a:pPr>
            <a:endParaRPr lang="en-CA" smtClean="0"/>
          </a:p>
        </p:txBody>
      </p:sp>
      <p:sp>
        <p:nvSpPr>
          <p:cNvPr id="25604" name="Slide Number Placeholder 3"/>
          <p:cNvSpPr>
            <a:spLocks noGrp="1"/>
          </p:cNvSpPr>
          <p:nvPr>
            <p:ph type="sldNum" sz="quarter" idx="5"/>
          </p:nvPr>
        </p:nvSpPr>
        <p:spPr>
          <a:noFill/>
        </p:spPr>
        <p:txBody>
          <a:bodyPr/>
          <a:lstStyle/>
          <a:p>
            <a:fld id="{C0809329-43F4-4FC1-8A7F-0551FF5B78B8}" type="slidenum">
              <a:rPr lang="en-CA"/>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p:txBody>
          <a:bodyPr/>
          <a:lstStyle/>
          <a:p>
            <a:pPr>
              <a:spcBef>
                <a:spcPct val="0"/>
              </a:spcBef>
            </a:pPr>
            <a:endParaRPr lang="en-CA" smtClean="0"/>
          </a:p>
        </p:txBody>
      </p:sp>
      <p:sp>
        <p:nvSpPr>
          <p:cNvPr id="25604" name="Slide Number Placeholder 3"/>
          <p:cNvSpPr>
            <a:spLocks noGrp="1"/>
          </p:cNvSpPr>
          <p:nvPr>
            <p:ph type="sldNum" sz="quarter" idx="5"/>
          </p:nvPr>
        </p:nvSpPr>
        <p:spPr>
          <a:noFill/>
        </p:spPr>
        <p:txBody>
          <a:bodyPr/>
          <a:lstStyle/>
          <a:p>
            <a:fld id="{C0809329-43F4-4FC1-8A7F-0551FF5B78B8}" type="slidenum">
              <a:rPr lang="en-CA"/>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en-US" sz="1300" dirty="0" smtClean="0">
                <a:latin typeface="Times New Roman"/>
                <a:ea typeface="Times New Roman"/>
                <a:cs typeface="Times New Roman"/>
              </a:rPr>
              <a:t>Extracted from </a:t>
            </a:r>
            <a:r>
              <a:rPr lang="en-US" sz="1300" dirty="0" err="1" smtClean="0">
                <a:latin typeface="Times New Roman"/>
                <a:ea typeface="Times New Roman"/>
                <a:cs typeface="Times New Roman"/>
              </a:rPr>
              <a:t>MoEF</a:t>
            </a:r>
            <a:r>
              <a:rPr lang="en-US" sz="1300" dirty="0" smtClean="0">
                <a:latin typeface="Times New Roman"/>
                <a:ea typeface="Times New Roman"/>
                <a:cs typeface="Times New Roman"/>
              </a:rPr>
              <a:t> website on 26 March 2012</a:t>
            </a:r>
            <a:endParaRPr lang="en-US" sz="1300" dirty="0" smtClean="0">
              <a:latin typeface="Times New Roman"/>
              <a:ea typeface="Calibri"/>
              <a:cs typeface="Times New Roman"/>
            </a:endParaRPr>
          </a:p>
        </p:txBody>
      </p:sp>
      <p:sp>
        <p:nvSpPr>
          <p:cNvPr id="4" name="Slide Number Placeholder 3"/>
          <p:cNvSpPr>
            <a:spLocks noGrp="1"/>
          </p:cNvSpPr>
          <p:nvPr>
            <p:ph type="sldNum" sz="quarter" idx="10"/>
          </p:nvPr>
        </p:nvSpPr>
        <p:spPr/>
        <p:txBody>
          <a:bodyPr/>
          <a:lstStyle/>
          <a:p>
            <a:pPr>
              <a:defRPr/>
            </a:pPr>
            <a:fld id="{D9914071-8BA2-4FCD-9716-4571702B3F11}" type="slidenum">
              <a:rPr lang="en-US" smtClean="0"/>
              <a:pPr>
                <a:defRPr/>
              </a:pPr>
              <a:t>19</a:t>
            </a:fld>
            <a:endParaRPr lang="hi-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ts val="0"/>
              </a:spcBef>
              <a:spcAft>
                <a:spcPts val="0"/>
              </a:spcAft>
            </a:pPr>
            <a:r>
              <a:rPr lang="en-US" sz="1300" dirty="0" smtClean="0">
                <a:latin typeface="Times New Roman"/>
                <a:ea typeface="Times New Roman"/>
                <a:cs typeface="Times New Roman"/>
              </a:rPr>
              <a:t>Extracted from </a:t>
            </a:r>
            <a:r>
              <a:rPr lang="en-US" sz="1300" dirty="0" err="1" smtClean="0">
                <a:latin typeface="Times New Roman"/>
                <a:ea typeface="Times New Roman"/>
                <a:cs typeface="Times New Roman"/>
              </a:rPr>
              <a:t>MoEF</a:t>
            </a:r>
            <a:r>
              <a:rPr lang="en-US" sz="1300" dirty="0" smtClean="0">
                <a:latin typeface="Times New Roman"/>
                <a:ea typeface="Times New Roman"/>
                <a:cs typeface="Times New Roman"/>
              </a:rPr>
              <a:t> website on 26 March 2012</a:t>
            </a:r>
            <a:endParaRPr lang="en-US" sz="1300" dirty="0" smtClean="0">
              <a:latin typeface="Times New Roman"/>
              <a:ea typeface="Calibri"/>
              <a:cs typeface="Times New Roman"/>
            </a:endParaRPr>
          </a:p>
        </p:txBody>
      </p:sp>
      <p:sp>
        <p:nvSpPr>
          <p:cNvPr id="4" name="Slide Number Placeholder 3"/>
          <p:cNvSpPr>
            <a:spLocks noGrp="1"/>
          </p:cNvSpPr>
          <p:nvPr>
            <p:ph type="sldNum" sz="quarter" idx="10"/>
          </p:nvPr>
        </p:nvSpPr>
        <p:spPr/>
        <p:txBody>
          <a:bodyPr/>
          <a:lstStyle/>
          <a:p>
            <a:pPr>
              <a:defRPr/>
            </a:pPr>
            <a:fld id="{D9914071-8BA2-4FCD-9716-4571702B3F11}" type="slidenum">
              <a:rPr lang="en-US" smtClean="0"/>
              <a:pPr>
                <a:defRPr/>
              </a:pPr>
              <a:t>20</a:t>
            </a:fld>
            <a:endParaRPr lang="hi-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p:txBody>
          <a:bodyPr/>
          <a:lstStyle/>
          <a:p>
            <a:pPr>
              <a:spcBef>
                <a:spcPct val="0"/>
              </a:spcBef>
            </a:pPr>
            <a:endParaRPr lang="en-CA" smtClean="0"/>
          </a:p>
        </p:txBody>
      </p:sp>
      <p:sp>
        <p:nvSpPr>
          <p:cNvPr id="27652" name="Slide Number Placeholder 3"/>
          <p:cNvSpPr>
            <a:spLocks noGrp="1"/>
          </p:cNvSpPr>
          <p:nvPr>
            <p:ph type="sldNum" sz="quarter" idx="5"/>
          </p:nvPr>
        </p:nvSpPr>
        <p:spPr>
          <a:noFill/>
        </p:spPr>
        <p:txBody>
          <a:bodyPr/>
          <a:lstStyle/>
          <a:p>
            <a:fld id="{EB6605D2-5FE7-42E9-BC12-1DC9EA508C89}" type="slidenum">
              <a:rPr lang="en-CA"/>
              <a:pPr/>
              <a:t>25</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8407A5B-AC67-4288-A360-7525217C80E5}" type="slidenum">
              <a:rPr lang="en-CA" smtClean="0"/>
              <a:pPr/>
              <a:t>28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8407A5B-AC67-4288-A360-7525217C80E5}" type="slidenum">
              <a:rPr lang="en-CA" smtClean="0"/>
              <a:pPr/>
              <a:t>29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F8407A5B-AC67-4288-A360-7525217C80E5}" type="slidenum">
              <a:rPr lang="en-CA" smtClean="0"/>
              <a:pPr/>
              <a:t>31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C1C887E-9992-461F-A6EC-54A9345C6E02}" type="datetime1">
              <a:rPr lang="en-US" smtClean="0"/>
              <a:pPr/>
              <a:t>10/16/2012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@Copyright to M. Zakir Hossain Khan, Research Fellow. TI-Bangladesh</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5FDDD006-8485-4314-AD23-A3A4C9A858D4}"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22B7BD-DC48-4011-8B40-08651E98D074}" type="datetime1">
              <a:rPr lang="en-US" smtClean="0"/>
              <a:pPr/>
              <a:t>10/16/2012</a:t>
            </a:fld>
            <a:endParaRPr lang="en-US"/>
          </a:p>
        </p:txBody>
      </p:sp>
      <p:sp>
        <p:nvSpPr>
          <p:cNvPr id="5" name="Footer Placeholder 4"/>
          <p:cNvSpPr>
            <a:spLocks noGrp="1"/>
          </p:cNvSpPr>
          <p:nvPr>
            <p:ph type="ftr" sz="quarter" idx="11"/>
          </p:nvPr>
        </p:nvSpPr>
        <p:spPr/>
        <p:txBody>
          <a:bodyPr/>
          <a:lstStyle>
            <a:extLst/>
          </a:lstStyle>
          <a:p>
            <a:r>
              <a:rPr lang="en-US" smtClean="0"/>
              <a:t>@Copyright to M. Zakir Hossain Khan, Research Fellow. TI-Bangladesh</a:t>
            </a:r>
            <a:endParaRPr lang="en-US"/>
          </a:p>
        </p:txBody>
      </p:sp>
      <p:sp>
        <p:nvSpPr>
          <p:cNvPr id="6" name="Slide Number Placeholder 5"/>
          <p:cNvSpPr>
            <a:spLocks noGrp="1"/>
          </p:cNvSpPr>
          <p:nvPr>
            <p:ph type="sldNum" sz="quarter" idx="12"/>
          </p:nvPr>
        </p:nvSpPr>
        <p:spPr/>
        <p:txBody>
          <a:bodyPr/>
          <a:lstStyle>
            <a:extLst/>
          </a:lstStyle>
          <a:p>
            <a:pPr>
              <a:defRPr/>
            </a:pPr>
            <a:fld id="{81AAE317-612A-4C4B-84FD-786FB72365EA}"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141EFD-388B-4916-BC24-B57AFFF6E414}" type="datetime1">
              <a:rPr lang="en-US" smtClean="0"/>
              <a:pPr/>
              <a:t>10/16/2012</a:t>
            </a:fld>
            <a:endParaRPr lang="en-US"/>
          </a:p>
        </p:txBody>
      </p:sp>
      <p:sp>
        <p:nvSpPr>
          <p:cNvPr id="5" name="Footer Placeholder 4"/>
          <p:cNvSpPr>
            <a:spLocks noGrp="1"/>
          </p:cNvSpPr>
          <p:nvPr>
            <p:ph type="ftr" sz="quarter" idx="11"/>
          </p:nvPr>
        </p:nvSpPr>
        <p:spPr/>
        <p:txBody>
          <a:bodyPr/>
          <a:lstStyle>
            <a:extLst/>
          </a:lstStyle>
          <a:p>
            <a:r>
              <a:rPr lang="en-US" smtClean="0"/>
              <a:t>@Copyright to M. Zakir Hossain Khan, Research Fellow. TI-Bangladesh</a:t>
            </a:r>
            <a:endParaRPr lang="en-US"/>
          </a:p>
        </p:txBody>
      </p:sp>
      <p:sp>
        <p:nvSpPr>
          <p:cNvPr id="6" name="Slide Number Placeholder 5"/>
          <p:cNvSpPr>
            <a:spLocks noGrp="1"/>
          </p:cNvSpPr>
          <p:nvPr>
            <p:ph type="sldNum" sz="quarter" idx="12"/>
          </p:nvPr>
        </p:nvSpPr>
        <p:spPr/>
        <p:txBody>
          <a:bodyPr/>
          <a:lstStyle>
            <a:extLst/>
          </a:lstStyle>
          <a:p>
            <a:pPr>
              <a:defRPr/>
            </a:pPr>
            <a:fld id="{FE82EE3D-DD14-41AA-8079-46F863725D04}"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19"/>
          <p:cNvSpPr>
            <a:spLocks noGrp="1" noChangeArrowheads="1"/>
          </p:cNvSpPr>
          <p:nvPr>
            <p:ph type="dt" sz="half" idx="10"/>
          </p:nvPr>
        </p:nvSpPr>
        <p:spPr>
          <a:ln/>
        </p:spPr>
        <p:txBody>
          <a:bodyPr/>
          <a:lstStyle>
            <a:lvl1pPr>
              <a:defRPr/>
            </a:lvl1pPr>
          </a:lstStyle>
          <a:p>
            <a:fld id="{B0579D28-55F9-42C0-8132-1FBEC949C80B}" type="datetime1">
              <a:rPr lang="en-US" smtClean="0"/>
              <a:pPr/>
              <a:t>10/16/2012</a:t>
            </a:fld>
            <a:endParaRPr lang="en-US"/>
          </a:p>
        </p:txBody>
      </p:sp>
      <p:sp>
        <p:nvSpPr>
          <p:cNvPr id="5" name="Rectangle 20"/>
          <p:cNvSpPr>
            <a:spLocks noGrp="1" noChangeArrowheads="1"/>
          </p:cNvSpPr>
          <p:nvPr>
            <p:ph type="ftr" sz="quarter" idx="11"/>
          </p:nvPr>
        </p:nvSpPr>
        <p:spPr>
          <a:ln/>
        </p:spPr>
        <p:txBody>
          <a:bodyPr/>
          <a:lstStyle>
            <a:lvl1pPr>
              <a:defRPr/>
            </a:lvl1pPr>
          </a:lstStyle>
          <a:p>
            <a:r>
              <a:rPr lang="en-US"/>
              <a:t>@Copyright to M. Zakir Hossain Khan, Research Fellow. TI-Bangladesh</a:t>
            </a:r>
          </a:p>
        </p:txBody>
      </p:sp>
      <p:sp>
        <p:nvSpPr>
          <p:cNvPr id="6" name="Rectangle 21"/>
          <p:cNvSpPr>
            <a:spLocks noGrp="1" noChangeArrowheads="1"/>
          </p:cNvSpPr>
          <p:nvPr>
            <p:ph type="sldNum" sz="quarter" idx="12"/>
          </p:nvPr>
        </p:nvSpPr>
        <p:spPr>
          <a:ln/>
        </p:spPr>
        <p:txBody>
          <a:bodyPr/>
          <a:lstStyle>
            <a:lvl1pPr>
              <a:defRPr/>
            </a:lvl1pPr>
          </a:lstStyle>
          <a:p>
            <a:pPr>
              <a:defRPr/>
            </a:pPr>
            <a:fld id="{F0031A6C-083B-4944-B764-83BEE5B5F584}" type="slidenum">
              <a:rPr lang="en-US"/>
              <a:pPr>
                <a:defRPr/>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DE8E05-BBD6-48F7-A4CC-1D8DD3BA2413}" type="datetime1">
              <a:rPr lang="en-US" smtClean="0"/>
              <a:pPr/>
              <a:t>10/16/2012</a:t>
            </a:fld>
            <a:endParaRPr lang="en-US"/>
          </a:p>
        </p:txBody>
      </p:sp>
      <p:sp>
        <p:nvSpPr>
          <p:cNvPr id="5" name="Footer Placeholder 4"/>
          <p:cNvSpPr>
            <a:spLocks noGrp="1"/>
          </p:cNvSpPr>
          <p:nvPr>
            <p:ph type="ftr" sz="quarter" idx="11"/>
          </p:nvPr>
        </p:nvSpPr>
        <p:spPr/>
        <p:txBody>
          <a:bodyPr/>
          <a:lstStyle>
            <a:extLst/>
          </a:lstStyle>
          <a:p>
            <a:r>
              <a:rPr lang="en-US" smtClean="0"/>
              <a:t>@Copyright to M. Zakir Hossain Khan, Research Fellow. TI-Bangladesh</a:t>
            </a:r>
            <a:endParaRPr lang="en-US"/>
          </a:p>
        </p:txBody>
      </p:sp>
      <p:sp>
        <p:nvSpPr>
          <p:cNvPr id="6" name="Slide Number Placeholder 5"/>
          <p:cNvSpPr>
            <a:spLocks noGrp="1"/>
          </p:cNvSpPr>
          <p:nvPr>
            <p:ph type="sldNum" sz="quarter" idx="12"/>
          </p:nvPr>
        </p:nvSpPr>
        <p:spPr/>
        <p:txBody>
          <a:bodyPr/>
          <a:lstStyle>
            <a:extLst/>
          </a:lstStyle>
          <a:p>
            <a:pPr>
              <a:defRPr/>
            </a:pPr>
            <a:fld id="{916387E5-B25D-4A2E-81D2-66925BE7DECD}"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7FB74BF-3E00-4A09-B147-2D3B76BEA025}" type="datetime1">
              <a:rPr lang="en-US" smtClean="0"/>
              <a:pPr/>
              <a:t>10/16/2012</a:t>
            </a:fld>
            <a:endParaRPr lang="en-US"/>
          </a:p>
        </p:txBody>
      </p:sp>
      <p:sp>
        <p:nvSpPr>
          <p:cNvPr id="5" name="Footer Placeholder 4"/>
          <p:cNvSpPr>
            <a:spLocks noGrp="1"/>
          </p:cNvSpPr>
          <p:nvPr>
            <p:ph type="ftr" sz="quarter" idx="11"/>
          </p:nvPr>
        </p:nvSpPr>
        <p:spPr/>
        <p:txBody>
          <a:bodyPr/>
          <a:lstStyle>
            <a:extLst/>
          </a:lstStyle>
          <a:p>
            <a:r>
              <a:rPr lang="en-US" smtClean="0"/>
              <a:t>@Copyright to M. Zakir Hossain Khan, Research Fellow. TI-Bangladesh</a:t>
            </a:r>
            <a:endParaRPr lang="en-US"/>
          </a:p>
        </p:txBody>
      </p:sp>
      <p:sp>
        <p:nvSpPr>
          <p:cNvPr id="6" name="Slide Number Placeholder 5"/>
          <p:cNvSpPr>
            <a:spLocks noGrp="1"/>
          </p:cNvSpPr>
          <p:nvPr>
            <p:ph type="sldNum" sz="quarter" idx="12"/>
          </p:nvPr>
        </p:nvSpPr>
        <p:spPr/>
        <p:txBody>
          <a:bodyPr/>
          <a:lstStyle>
            <a:extLst/>
          </a:lstStyle>
          <a:p>
            <a:pPr>
              <a:defRPr/>
            </a:pPr>
            <a:fld id="{6AE1732F-2F20-494D-9247-43014641FBFA}"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F6A7922-8527-47CA-B9AB-2C86A6105509}" type="datetime1">
              <a:rPr lang="en-US" smtClean="0"/>
              <a:pPr/>
              <a:t>10/16/2012</a:t>
            </a:fld>
            <a:endParaRPr lang="en-US"/>
          </a:p>
        </p:txBody>
      </p:sp>
      <p:sp>
        <p:nvSpPr>
          <p:cNvPr id="6" name="Footer Placeholder 5"/>
          <p:cNvSpPr>
            <a:spLocks noGrp="1"/>
          </p:cNvSpPr>
          <p:nvPr>
            <p:ph type="ftr" sz="quarter" idx="11"/>
          </p:nvPr>
        </p:nvSpPr>
        <p:spPr/>
        <p:txBody>
          <a:bodyPr/>
          <a:lstStyle>
            <a:extLst/>
          </a:lstStyle>
          <a:p>
            <a:r>
              <a:rPr lang="en-US" smtClean="0"/>
              <a:t>@Copyright to M. Zakir Hossain Khan, Research Fellow. TI-Bangladesh</a:t>
            </a:r>
            <a:endParaRPr lang="en-US"/>
          </a:p>
        </p:txBody>
      </p:sp>
      <p:sp>
        <p:nvSpPr>
          <p:cNvPr id="7" name="Slide Number Placeholder 6"/>
          <p:cNvSpPr>
            <a:spLocks noGrp="1"/>
          </p:cNvSpPr>
          <p:nvPr>
            <p:ph type="sldNum" sz="quarter" idx="12"/>
          </p:nvPr>
        </p:nvSpPr>
        <p:spPr/>
        <p:txBody>
          <a:bodyPr/>
          <a:lstStyle>
            <a:extLst/>
          </a:lstStyle>
          <a:p>
            <a:pPr>
              <a:defRPr/>
            </a:pPr>
            <a:fld id="{F505C17B-602A-43A7-8033-D5A032D8BFA7}"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E97452-1E5D-45FA-B8F2-B6EDA1DECCC6}" type="datetime1">
              <a:rPr lang="en-US" smtClean="0"/>
              <a:pPr/>
              <a:t>10/16/2012</a:t>
            </a:fld>
            <a:endParaRPr lang="en-US"/>
          </a:p>
        </p:txBody>
      </p:sp>
      <p:sp>
        <p:nvSpPr>
          <p:cNvPr id="8" name="Footer Placeholder 7"/>
          <p:cNvSpPr>
            <a:spLocks noGrp="1"/>
          </p:cNvSpPr>
          <p:nvPr>
            <p:ph type="ftr" sz="quarter" idx="11"/>
          </p:nvPr>
        </p:nvSpPr>
        <p:spPr/>
        <p:txBody>
          <a:bodyPr/>
          <a:lstStyle>
            <a:extLst/>
          </a:lstStyle>
          <a:p>
            <a:r>
              <a:rPr lang="en-US" smtClean="0"/>
              <a:t>@Copyright to M. Zakir Hossain Khan, Research Fellow. TI-Bangladesh</a:t>
            </a:r>
            <a:endParaRPr lang="en-US"/>
          </a:p>
        </p:txBody>
      </p:sp>
      <p:sp>
        <p:nvSpPr>
          <p:cNvPr id="9" name="Slide Number Placeholder 8"/>
          <p:cNvSpPr>
            <a:spLocks noGrp="1"/>
          </p:cNvSpPr>
          <p:nvPr>
            <p:ph type="sldNum" sz="quarter" idx="12"/>
          </p:nvPr>
        </p:nvSpPr>
        <p:spPr/>
        <p:txBody>
          <a:bodyPr/>
          <a:lstStyle>
            <a:extLst/>
          </a:lstStyle>
          <a:p>
            <a:pPr>
              <a:defRPr/>
            </a:pPr>
            <a:fld id="{DDC8FB67-812C-4F97-999D-B753BFB130B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D0A9A4A-5F61-41DF-981A-69E4C141E872}" type="datetime1">
              <a:rPr lang="en-US" smtClean="0"/>
              <a:pPr/>
              <a:t>10/16/2012</a:t>
            </a:fld>
            <a:endParaRPr lang="en-US"/>
          </a:p>
        </p:txBody>
      </p:sp>
      <p:sp>
        <p:nvSpPr>
          <p:cNvPr id="4" name="Footer Placeholder 3"/>
          <p:cNvSpPr>
            <a:spLocks noGrp="1"/>
          </p:cNvSpPr>
          <p:nvPr>
            <p:ph type="ftr" sz="quarter" idx="11"/>
          </p:nvPr>
        </p:nvSpPr>
        <p:spPr/>
        <p:txBody>
          <a:bodyPr/>
          <a:lstStyle>
            <a:extLst/>
          </a:lstStyle>
          <a:p>
            <a:r>
              <a:rPr lang="en-US" smtClean="0"/>
              <a:t>@Copyright to M. Zakir Hossain Khan, Research Fellow. TI-Bangladesh</a:t>
            </a:r>
            <a:endParaRPr lang="en-US"/>
          </a:p>
        </p:txBody>
      </p:sp>
      <p:sp>
        <p:nvSpPr>
          <p:cNvPr id="5" name="Slide Number Placeholder 4"/>
          <p:cNvSpPr>
            <a:spLocks noGrp="1"/>
          </p:cNvSpPr>
          <p:nvPr>
            <p:ph type="sldNum" sz="quarter" idx="12"/>
          </p:nvPr>
        </p:nvSpPr>
        <p:spPr/>
        <p:txBody>
          <a:bodyPr/>
          <a:lstStyle>
            <a:extLst/>
          </a:lstStyle>
          <a:p>
            <a:pPr>
              <a:defRPr/>
            </a:pPr>
            <a:fld id="{C204AAE9-37EF-4994-80A7-69C7553BAD8F}"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825FC21-A2C0-4E4B-AB72-C81ECFB48D5F}" type="datetime1">
              <a:rPr lang="en-US" smtClean="0"/>
              <a:pPr/>
              <a:t>10/16/2012</a:t>
            </a:fld>
            <a:endParaRPr lang="en-US"/>
          </a:p>
        </p:txBody>
      </p:sp>
      <p:sp>
        <p:nvSpPr>
          <p:cNvPr id="3" name="Footer Placeholder 2"/>
          <p:cNvSpPr>
            <a:spLocks noGrp="1"/>
          </p:cNvSpPr>
          <p:nvPr>
            <p:ph type="ftr" sz="quarter" idx="11"/>
          </p:nvPr>
        </p:nvSpPr>
        <p:spPr/>
        <p:txBody>
          <a:bodyPr/>
          <a:lstStyle>
            <a:extLst/>
          </a:lstStyle>
          <a:p>
            <a:r>
              <a:rPr lang="en-US" smtClean="0"/>
              <a:t>@Copyright to M. Zakir Hossain Khan, Research Fellow. TI-Bangladesh</a:t>
            </a:r>
            <a:endParaRPr lang="en-US"/>
          </a:p>
        </p:txBody>
      </p:sp>
      <p:sp>
        <p:nvSpPr>
          <p:cNvPr id="4" name="Slide Number Placeholder 3"/>
          <p:cNvSpPr>
            <a:spLocks noGrp="1"/>
          </p:cNvSpPr>
          <p:nvPr>
            <p:ph type="sldNum" sz="quarter" idx="12"/>
          </p:nvPr>
        </p:nvSpPr>
        <p:spPr/>
        <p:txBody>
          <a:bodyPr/>
          <a:lstStyle>
            <a:extLst/>
          </a:lstStyle>
          <a:p>
            <a:pPr>
              <a:defRPr/>
            </a:pPr>
            <a:fld id="{E9BA3A39-025A-45DD-A592-333EA8F6E584}" type="slidenum">
              <a:rPr lang="en-US" smtClean="0"/>
              <a:pPr>
                <a:defRPr/>
              </a:pPr>
              <a:t>‹#›</a:t>
            </a:fld>
            <a:endParaRPr lang="en-US"/>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DB6FA0E-9D9E-4B16-B970-1B8FC23EB9FE}" type="datetime1">
              <a:rPr lang="en-US" smtClean="0"/>
              <a:pPr/>
              <a:t>10/16/2012</a:t>
            </a:fld>
            <a:endParaRPr lang="en-US"/>
          </a:p>
        </p:txBody>
      </p:sp>
      <p:sp>
        <p:nvSpPr>
          <p:cNvPr id="6" name="Footer Placeholder 5"/>
          <p:cNvSpPr>
            <a:spLocks noGrp="1"/>
          </p:cNvSpPr>
          <p:nvPr>
            <p:ph type="ftr" sz="quarter" idx="11"/>
          </p:nvPr>
        </p:nvSpPr>
        <p:spPr/>
        <p:txBody>
          <a:bodyPr/>
          <a:lstStyle>
            <a:extLst/>
          </a:lstStyle>
          <a:p>
            <a:r>
              <a:rPr lang="en-US" smtClean="0"/>
              <a:t>@Copyright to M. Zakir Hossain Khan, Research Fellow. TI-Bangladesh</a:t>
            </a:r>
            <a:endParaRPr lang="en-US"/>
          </a:p>
        </p:txBody>
      </p:sp>
      <p:sp>
        <p:nvSpPr>
          <p:cNvPr id="7" name="Slide Number Placeholder 6"/>
          <p:cNvSpPr>
            <a:spLocks noGrp="1"/>
          </p:cNvSpPr>
          <p:nvPr>
            <p:ph type="sldNum" sz="quarter" idx="12"/>
          </p:nvPr>
        </p:nvSpPr>
        <p:spPr/>
        <p:txBody>
          <a:bodyPr/>
          <a:lstStyle>
            <a:extLst/>
          </a:lstStyle>
          <a:p>
            <a:pPr>
              <a:defRPr/>
            </a:pPr>
            <a:fld id="{9B91D979-A888-4D09-A47F-E7F766FF449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9A4F67A-E9D9-4592-8C1B-11A7BC286A8A}" type="datetime1">
              <a:rPr lang="en-US" smtClean="0"/>
              <a:pPr/>
              <a:t>10/16/2012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@Copyright to M. Zakir Hossain Khan, Research Fellow. TI-Bangladesh</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85F2CB6D-2D26-40A7-8331-DCAF66484F27}"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3FDFB1-43CE-423D-B5AC-FB4694F614BF}" type="datetime1">
              <a:rPr lang="en-US" smtClean="0"/>
              <a:pPr/>
              <a:t>10/16/2012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@Copyright to M. Zakir Hossain Khan, Research Fellow. TI-Bangladesh</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C73CA28-C9B5-4E64-89A7-9CEDF5D75D5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Effect transition="in" filter="fade">
                                      <p:cBhvr>
                                        <p:cTn id="19" dur="500"/>
                                        <p:tgtEl>
                                          <p:spTgt spid="30">
                                            <p:txEl>
                                              <p:pRg st="1" end="1"/>
                                            </p:txEl>
                                          </p:spTgt>
                                        </p:tgtEl>
                                      </p:cBhvr>
                                    </p:animEffect>
                                    <p:anim calcmode="lin" valueType="num">
                                      <p:cBhvr>
                                        <p:cTn id="20"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0">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0">
                                            <p:txEl>
                                              <p:pRg st="2" end="2"/>
                                            </p:txEl>
                                          </p:spTgt>
                                        </p:tgtEl>
                                        <p:attrNameLst>
                                          <p:attrName>style.visibility</p:attrName>
                                        </p:attrNameLst>
                                      </p:cBhvr>
                                      <p:to>
                                        <p:strVal val="visible"/>
                                      </p:to>
                                    </p:set>
                                    <p:animEffect transition="in" filter="fade">
                                      <p:cBhvr>
                                        <p:cTn id="24" dur="500"/>
                                        <p:tgtEl>
                                          <p:spTgt spid="30">
                                            <p:txEl>
                                              <p:pRg st="2" end="2"/>
                                            </p:txEl>
                                          </p:spTgt>
                                        </p:tgtEl>
                                      </p:cBhvr>
                                    </p:animEffect>
                                    <p:anim calcmode="lin" valueType="num">
                                      <p:cBhvr>
                                        <p:cTn id="2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0">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0">
                                            <p:txEl>
                                              <p:pRg st="3" end="3"/>
                                            </p:txEl>
                                          </p:spTgt>
                                        </p:tgtEl>
                                        <p:attrNameLst>
                                          <p:attrName>style.visibility</p:attrName>
                                        </p:attrNameLst>
                                      </p:cBhvr>
                                      <p:to>
                                        <p:strVal val="visible"/>
                                      </p:to>
                                    </p:set>
                                    <p:animEffect transition="in" filter="fade">
                                      <p:cBhvr>
                                        <p:cTn id="29" dur="500"/>
                                        <p:tgtEl>
                                          <p:spTgt spid="30">
                                            <p:txEl>
                                              <p:pRg st="3" end="3"/>
                                            </p:txEl>
                                          </p:spTgt>
                                        </p:tgtEl>
                                      </p:cBhvr>
                                    </p:animEffect>
                                    <p:anim calcmode="lin" valueType="num">
                                      <p:cBhvr>
                                        <p:cTn id="30"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0">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0">
                                            <p:txEl>
                                              <p:pRg st="4" end="4"/>
                                            </p:txEl>
                                          </p:spTgt>
                                        </p:tgtEl>
                                        <p:attrNameLst>
                                          <p:attrName>style.visibility</p:attrName>
                                        </p:attrNameLst>
                                      </p:cBhvr>
                                      <p:to>
                                        <p:strVal val="visible"/>
                                      </p:to>
                                    </p:set>
                                    <p:animEffect transition="in" filter="fade">
                                      <p:cBhvr>
                                        <p:cTn id="34" dur="500"/>
                                        <p:tgtEl>
                                          <p:spTgt spid="30">
                                            <p:txEl>
                                              <p:pRg st="4" end="4"/>
                                            </p:txEl>
                                          </p:spTgt>
                                        </p:tgtEl>
                                      </p:cBhvr>
                                    </p:animEffect>
                                    <p:anim calcmode="lin" valueType="num">
                                      <p:cBhvr>
                                        <p:cTn id="35"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0">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wdb.gov.bd/images/stories/docs/december2011.pdf"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ctrTitle"/>
          </p:nvPr>
        </p:nvSpPr>
        <p:spPr>
          <a:xfrm>
            <a:off x="0" y="1371600"/>
            <a:ext cx="9144000" cy="1447800"/>
          </a:xfrm>
        </p:spPr>
        <p:txBody>
          <a:bodyPr>
            <a:normAutofit/>
          </a:bodyPr>
          <a:lstStyle/>
          <a:p>
            <a:pPr algn="ctr"/>
            <a:r>
              <a:rPr lang="en-US" sz="3600" dirty="0" smtClean="0">
                <a:solidFill>
                  <a:srgbClr val="002060"/>
                </a:solidFill>
                <a:latin typeface="Arial" pitchFamily="34" charset="0"/>
              </a:rPr>
              <a:t>Effective climate finance governance: Lessons learned from Bangladesh</a:t>
            </a:r>
          </a:p>
        </p:txBody>
      </p:sp>
      <p:sp>
        <p:nvSpPr>
          <p:cNvPr id="425987" name="Rectangle 3"/>
          <p:cNvSpPr>
            <a:spLocks noGrp="1" noChangeArrowheads="1"/>
          </p:cNvSpPr>
          <p:nvPr>
            <p:ph type="subTitle" idx="1"/>
          </p:nvPr>
        </p:nvSpPr>
        <p:spPr>
          <a:xfrm>
            <a:off x="762000" y="3048000"/>
            <a:ext cx="7696200" cy="1524000"/>
          </a:xfrm>
        </p:spPr>
        <p:txBody>
          <a:bodyPr>
            <a:noAutofit/>
          </a:bodyPr>
          <a:lstStyle/>
          <a:p>
            <a:pPr algn="ctr" eaLnBrk="1" hangingPunct="1">
              <a:lnSpc>
                <a:spcPct val="80000"/>
              </a:lnSpc>
            </a:pPr>
            <a:endParaRPr lang="en-US" sz="2400" b="1" dirty="0" smtClean="0">
              <a:solidFill>
                <a:srgbClr val="FF0066"/>
              </a:solidFill>
              <a:latin typeface="Arial" pitchFamily="34" charset="0"/>
            </a:endParaRPr>
          </a:p>
          <a:p>
            <a:pPr algn="ctr" eaLnBrk="1" hangingPunct="1">
              <a:lnSpc>
                <a:spcPct val="80000"/>
              </a:lnSpc>
            </a:pPr>
            <a:r>
              <a:rPr lang="en-US" sz="2400" b="1" dirty="0" smtClean="0">
                <a:solidFill>
                  <a:srgbClr val="006C31"/>
                </a:solidFill>
                <a:latin typeface="+mj-lt"/>
              </a:rPr>
              <a:t>M. Zakir Hossain Khan </a:t>
            </a:r>
          </a:p>
          <a:p>
            <a:pPr algn="ctr" eaLnBrk="1" hangingPunct="1">
              <a:lnSpc>
                <a:spcPct val="80000"/>
              </a:lnSpc>
            </a:pPr>
            <a:r>
              <a:rPr lang="en-US" sz="2400" b="1" dirty="0" smtClean="0">
                <a:solidFill>
                  <a:srgbClr val="002060"/>
                </a:solidFill>
                <a:latin typeface="+mj-lt"/>
              </a:rPr>
              <a:t>Coordinator</a:t>
            </a:r>
          </a:p>
          <a:p>
            <a:pPr algn="ctr" eaLnBrk="1" hangingPunct="1">
              <a:lnSpc>
                <a:spcPct val="80000"/>
              </a:lnSpc>
            </a:pPr>
            <a:r>
              <a:rPr lang="en-US" sz="2400" b="1" dirty="0" smtClean="0">
                <a:solidFill>
                  <a:srgbClr val="002060"/>
                </a:solidFill>
                <a:latin typeface="+mj-lt"/>
              </a:rPr>
              <a:t>Climate Finance Governance Project, TIB</a:t>
            </a:r>
          </a:p>
        </p:txBody>
      </p:sp>
      <p:sp>
        <p:nvSpPr>
          <p:cNvPr id="6" name="TextBox 5"/>
          <p:cNvSpPr txBox="1"/>
          <p:nvPr/>
        </p:nvSpPr>
        <p:spPr>
          <a:xfrm>
            <a:off x="0" y="5657671"/>
            <a:ext cx="8686800" cy="523220"/>
          </a:xfrm>
          <a:prstGeom prst="rect">
            <a:avLst/>
          </a:prstGeom>
          <a:noFill/>
        </p:spPr>
        <p:txBody>
          <a:bodyPr wrap="square" rtlCol="0">
            <a:spAutoFit/>
          </a:bodyPr>
          <a:lstStyle/>
          <a:p>
            <a:pPr algn="ctr"/>
            <a:r>
              <a:rPr lang="en-US" sz="2800" dirty="0" smtClean="0"/>
              <a:t>October 17, 2012</a:t>
            </a:r>
            <a:endParaRPr lang="en-US" sz="2800" dirty="0"/>
          </a:p>
        </p:txBody>
      </p:sp>
      <p:pic>
        <p:nvPicPr>
          <p:cNvPr id="5" name="Picture 4" descr="E:\TIB office document\TIB-Path-2.jpg"/>
          <p:cNvPicPr/>
          <p:nvPr/>
        </p:nvPicPr>
        <p:blipFill>
          <a:blip r:embed="rId3" cstate="print"/>
          <a:srcRect/>
          <a:stretch>
            <a:fillRect/>
          </a:stretch>
        </p:blipFill>
        <p:spPr bwMode="auto">
          <a:xfrm>
            <a:off x="3352800" y="304800"/>
            <a:ext cx="2209800" cy="9906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638800"/>
          </a:xfrm>
        </p:spPr>
        <p:txBody>
          <a:bodyPr>
            <a:normAutofit/>
          </a:bodyPr>
          <a:lstStyle/>
          <a:p>
            <a:pPr>
              <a:lnSpc>
                <a:spcPct val="150000"/>
              </a:lnSpc>
              <a:buFont typeface="Wingdings" pitchFamily="2" charset="2"/>
              <a:buChar char="§"/>
            </a:pPr>
            <a:r>
              <a:rPr lang="en-US" sz="2000" b="1" dirty="0" smtClean="0">
                <a:solidFill>
                  <a:srgbClr val="006600"/>
                </a:solidFill>
                <a:cs typeface="Times New Roman" pitchFamily="18" charset="0"/>
              </a:rPr>
              <a:t>Bangladesh Climate Change Strategy &amp; Action Plan 2009 </a:t>
            </a:r>
            <a:r>
              <a:rPr lang="en-US" sz="2000" b="1" dirty="0" smtClean="0">
                <a:solidFill>
                  <a:srgbClr val="006C31"/>
                </a:solidFill>
              </a:rPr>
              <a:t>is a part of the overall development strategy of the country</a:t>
            </a:r>
            <a:r>
              <a:rPr lang="en-US" sz="2000" dirty="0" smtClean="0"/>
              <a:t> </a:t>
            </a:r>
          </a:p>
          <a:p>
            <a:pPr>
              <a:lnSpc>
                <a:spcPct val="150000"/>
              </a:lnSpc>
              <a:buFont typeface="Wingdings" pitchFamily="2" charset="2"/>
              <a:buChar char="§"/>
            </a:pPr>
            <a:r>
              <a:rPr lang="en-US" sz="2000" b="1" dirty="0" smtClean="0">
                <a:solidFill>
                  <a:srgbClr val="002060"/>
                </a:solidFill>
                <a:cs typeface="Times New Roman" pitchFamily="18" charset="0"/>
              </a:rPr>
              <a:t>Focus of the BCCSAP</a:t>
            </a:r>
            <a:endParaRPr lang="en-US" sz="2000" b="1" i="1" dirty="0" smtClean="0">
              <a:solidFill>
                <a:srgbClr val="002060"/>
              </a:solidFill>
              <a:cs typeface="Times New Roman" pitchFamily="18" charset="0"/>
            </a:endParaRPr>
          </a:p>
          <a:p>
            <a:pPr lvl="1">
              <a:lnSpc>
                <a:spcPct val="150000"/>
              </a:lnSpc>
              <a:buFontTx/>
              <a:buChar char="-"/>
            </a:pPr>
            <a:r>
              <a:rPr lang="en-US" sz="2000" dirty="0" smtClean="0">
                <a:solidFill>
                  <a:srgbClr val="006C31"/>
                </a:solidFill>
              </a:rPr>
              <a:t>To formulate a strategy to for pro-poor, </a:t>
            </a:r>
          </a:p>
          <a:p>
            <a:pPr lvl="1">
              <a:lnSpc>
                <a:spcPct val="150000"/>
              </a:lnSpc>
              <a:buFontTx/>
              <a:buChar char="-"/>
            </a:pPr>
            <a:r>
              <a:rPr lang="en-US" sz="2000" dirty="0" smtClean="0">
                <a:solidFill>
                  <a:srgbClr val="006C31"/>
                </a:solidFill>
              </a:rPr>
              <a:t>climate resilient and low carbon development, based on four building blocks of Bali Action plan (adaptation, mitigation, tech transfer and adequate as well as timely flow of new and additional funds) within a framework of food, energy, water, livelihoods and health security </a:t>
            </a:r>
          </a:p>
          <a:p>
            <a:pPr lvl="1">
              <a:lnSpc>
                <a:spcPct val="150000"/>
              </a:lnSpc>
              <a:buNone/>
            </a:pPr>
            <a:r>
              <a:rPr lang="en-US" sz="2000" b="1" dirty="0" smtClean="0">
                <a:solidFill>
                  <a:srgbClr val="002060"/>
                </a:solidFill>
                <a:cs typeface="Times New Roman" pitchFamily="18" charset="0"/>
              </a:rPr>
              <a:t>Estimate Cost of programs could be of $5 billion (2009-2018 )</a:t>
            </a:r>
          </a:p>
          <a:p>
            <a:pPr lvl="1">
              <a:lnSpc>
                <a:spcPct val="150000"/>
              </a:lnSpc>
              <a:buNone/>
            </a:pPr>
            <a:endParaRPr lang="en-US" sz="2000" b="1" dirty="0" smtClean="0">
              <a:solidFill>
                <a:srgbClr val="002060"/>
              </a:solidFill>
              <a:cs typeface="Times New Roman" pitchFamily="18" charset="0"/>
            </a:endParaRPr>
          </a:p>
        </p:txBody>
      </p:sp>
      <p:sp>
        <p:nvSpPr>
          <p:cNvPr id="2" name="Title 1"/>
          <p:cNvSpPr>
            <a:spLocks noGrp="1"/>
          </p:cNvSpPr>
          <p:nvPr>
            <p:ph type="title"/>
          </p:nvPr>
        </p:nvSpPr>
        <p:spPr>
          <a:xfrm>
            <a:off x="228600" y="0"/>
            <a:ext cx="8458200" cy="990600"/>
          </a:xfrm>
        </p:spPr>
        <p:txBody>
          <a:bodyPr>
            <a:normAutofit fontScale="90000"/>
          </a:bodyPr>
          <a:lstStyle/>
          <a:p>
            <a:r>
              <a:rPr lang="en-US" sz="3200" dirty="0" smtClean="0">
                <a:solidFill>
                  <a:srgbClr val="006C31"/>
                </a:solidFill>
                <a:latin typeface="Arial" pitchFamily="34" charset="0"/>
              </a:rPr>
              <a:t>BCCSAAP – Bible of National Climate Finance</a:t>
            </a:r>
            <a:endParaRPr lang="en-US" sz="3200" b="1" dirty="0">
              <a:solidFill>
                <a:srgbClr val="0033CC"/>
              </a:solidFill>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1143000"/>
            <a:ext cx="8229600" cy="5334000"/>
          </a:xfrm>
        </p:spPr>
        <p:txBody>
          <a:bodyPr>
            <a:normAutofit fontScale="85000" lnSpcReduction="10000"/>
          </a:bodyPr>
          <a:lstStyle/>
          <a:p>
            <a:pPr marL="4763" indent="-4763" eaLnBrk="1" hangingPunct="1">
              <a:lnSpc>
                <a:spcPct val="150000"/>
              </a:lnSpc>
              <a:buFontTx/>
              <a:buNone/>
            </a:pPr>
            <a:r>
              <a:rPr lang="en-US" sz="2400" b="1" i="1" dirty="0" smtClean="0">
                <a:solidFill>
                  <a:srgbClr val="002060"/>
                </a:solidFill>
                <a:latin typeface="+mj-lt"/>
                <a:cs typeface="Times New Roman" pitchFamily="18" charset="0"/>
              </a:rPr>
              <a:t>Key pillars or themes </a:t>
            </a:r>
          </a:p>
          <a:p>
            <a:pPr eaLnBrk="1" hangingPunct="1">
              <a:lnSpc>
                <a:spcPct val="150000"/>
              </a:lnSpc>
            </a:pPr>
            <a:r>
              <a:rPr lang="en-US" sz="2400" dirty="0" smtClean="0">
                <a:solidFill>
                  <a:srgbClr val="006C31"/>
                </a:solidFill>
                <a:cs typeface="Times New Roman" pitchFamily="18" charset="0"/>
              </a:rPr>
              <a:t>Food security, social protection &amp; health</a:t>
            </a:r>
          </a:p>
          <a:p>
            <a:pPr eaLnBrk="1" hangingPunct="1">
              <a:lnSpc>
                <a:spcPct val="150000"/>
              </a:lnSpc>
            </a:pPr>
            <a:r>
              <a:rPr lang="en-US" sz="2400" dirty="0" smtClean="0">
                <a:solidFill>
                  <a:srgbClr val="006C31"/>
                </a:solidFill>
                <a:cs typeface="Times New Roman" pitchFamily="18" charset="0"/>
              </a:rPr>
              <a:t>Comprehensive disaster management</a:t>
            </a:r>
          </a:p>
          <a:p>
            <a:pPr eaLnBrk="1" hangingPunct="1">
              <a:lnSpc>
                <a:spcPct val="150000"/>
              </a:lnSpc>
            </a:pPr>
            <a:r>
              <a:rPr lang="en-US" sz="2400" dirty="0" smtClean="0">
                <a:solidFill>
                  <a:srgbClr val="006C31"/>
                </a:solidFill>
                <a:cs typeface="Times New Roman" pitchFamily="18" charset="0"/>
              </a:rPr>
              <a:t>Infrastructure, especially in vulnerable regions</a:t>
            </a:r>
          </a:p>
          <a:p>
            <a:pPr eaLnBrk="1" hangingPunct="1">
              <a:lnSpc>
                <a:spcPct val="150000"/>
              </a:lnSpc>
            </a:pPr>
            <a:r>
              <a:rPr lang="en-US" sz="2400" dirty="0" smtClean="0">
                <a:solidFill>
                  <a:srgbClr val="006C31"/>
                </a:solidFill>
                <a:cs typeface="Times New Roman" pitchFamily="18" charset="0"/>
              </a:rPr>
              <a:t>Research &amp; knowledge management</a:t>
            </a:r>
          </a:p>
          <a:p>
            <a:pPr eaLnBrk="1" hangingPunct="1">
              <a:lnSpc>
                <a:spcPct val="150000"/>
              </a:lnSpc>
            </a:pPr>
            <a:r>
              <a:rPr lang="en-US" sz="2400" dirty="0" smtClean="0">
                <a:solidFill>
                  <a:srgbClr val="006C31"/>
                </a:solidFill>
                <a:cs typeface="Times New Roman" pitchFamily="18" charset="0"/>
              </a:rPr>
              <a:t>Mitigation &amp; low carbon development</a:t>
            </a:r>
          </a:p>
          <a:p>
            <a:pPr eaLnBrk="1" hangingPunct="1">
              <a:lnSpc>
                <a:spcPct val="150000"/>
              </a:lnSpc>
            </a:pPr>
            <a:r>
              <a:rPr lang="en-US" sz="2400" dirty="0" smtClean="0">
                <a:solidFill>
                  <a:srgbClr val="006C31"/>
                </a:solidFill>
                <a:cs typeface="Times New Roman" pitchFamily="18" charset="0"/>
              </a:rPr>
              <a:t>Adaptation capacity building and institutional strengthening </a:t>
            </a:r>
          </a:p>
          <a:p>
            <a:pPr marL="365760" lvl="1" indent="-256032">
              <a:lnSpc>
                <a:spcPct val="150000"/>
              </a:lnSpc>
              <a:spcBef>
                <a:spcPts val="400"/>
              </a:spcBef>
              <a:buSzPct val="68000"/>
              <a:buFont typeface="Wingdings" pitchFamily="2" charset="2"/>
              <a:buChar char="Ø"/>
            </a:pPr>
            <a:r>
              <a:rPr lang="en-US" sz="2400" b="1" dirty="0" smtClean="0">
                <a:solidFill>
                  <a:srgbClr val="006C31"/>
                </a:solidFill>
                <a:cs typeface="Times New Roman" pitchFamily="18" charset="0"/>
              </a:rPr>
              <a:t>44 programs and 145 Actions/Projects (Mid and Long term) </a:t>
            </a:r>
          </a:p>
          <a:p>
            <a:pPr marL="365760" lvl="1" indent="-256032">
              <a:lnSpc>
                <a:spcPct val="150000"/>
              </a:lnSpc>
              <a:spcBef>
                <a:spcPts val="400"/>
              </a:spcBef>
              <a:buSzPct val="68000"/>
              <a:buFont typeface="Wingdings" pitchFamily="2" charset="2"/>
              <a:buChar char="Ø"/>
            </a:pPr>
            <a:r>
              <a:rPr lang="en-US" sz="2400" b="1" dirty="0" smtClean="0">
                <a:solidFill>
                  <a:srgbClr val="006C31"/>
                </a:solidFill>
                <a:cs typeface="Times New Roman" pitchFamily="18" charset="0"/>
              </a:rPr>
              <a:t>34 programs focused on adaptation and  10 programs are focused on low carbon development or mitigation</a:t>
            </a:r>
            <a:endParaRPr lang="en-US" sz="2000" dirty="0" smtClean="0"/>
          </a:p>
          <a:p>
            <a:pPr>
              <a:lnSpc>
                <a:spcPct val="150000"/>
              </a:lnSpc>
              <a:buFont typeface="Wingdings" pitchFamily="2" charset="2"/>
              <a:buChar char="Ø"/>
            </a:pPr>
            <a:endParaRPr lang="en-US" sz="2400" b="1" i="1" dirty="0" smtClean="0">
              <a:solidFill>
                <a:srgbClr val="006C31"/>
              </a:solidFill>
              <a:cs typeface="Times New Roman" pitchFamily="18" charset="0"/>
            </a:endParaRPr>
          </a:p>
          <a:p>
            <a:pPr eaLnBrk="1" hangingPunct="1">
              <a:lnSpc>
                <a:spcPct val="150000"/>
              </a:lnSpc>
            </a:pPr>
            <a:endParaRPr lang="hi-IN" sz="2400" b="1" dirty="0" smtClean="0">
              <a:solidFill>
                <a:srgbClr val="002060"/>
              </a:solidFill>
              <a:latin typeface="Times New Roman" pitchFamily="18" charset="0"/>
            </a:endParaRPr>
          </a:p>
        </p:txBody>
      </p:sp>
      <p:sp>
        <p:nvSpPr>
          <p:cNvPr id="9218" name="Rectangle 2"/>
          <p:cNvSpPr>
            <a:spLocks noGrp="1" noChangeArrowheads="1"/>
          </p:cNvSpPr>
          <p:nvPr>
            <p:ph type="title"/>
          </p:nvPr>
        </p:nvSpPr>
        <p:spPr>
          <a:xfrm>
            <a:off x="0" y="274638"/>
            <a:ext cx="9144000" cy="563562"/>
          </a:xfrm>
        </p:spPr>
        <p:txBody>
          <a:bodyPr>
            <a:noAutofit/>
          </a:bodyPr>
          <a:lstStyle/>
          <a:p>
            <a:r>
              <a:rPr lang="en-US" sz="3200" b="1" dirty="0" smtClean="0">
                <a:solidFill>
                  <a:srgbClr val="006600"/>
                </a:solidFill>
                <a:latin typeface="Times New Roman" pitchFamily="18" charset="0"/>
                <a:cs typeface="Times New Roman" pitchFamily="18" charset="0"/>
              </a:rPr>
              <a:t> </a:t>
            </a:r>
            <a:r>
              <a:rPr lang="en-US" sz="2800" dirty="0" smtClean="0">
                <a:solidFill>
                  <a:srgbClr val="C00000"/>
                </a:solidFill>
                <a:latin typeface="+mn-lt"/>
                <a:cs typeface="Times New Roman" pitchFamily="18" charset="0"/>
              </a:rPr>
              <a:t>Thematic Pillars and Programs –</a:t>
            </a:r>
            <a:r>
              <a:rPr lang="en-US" sz="2800" b="1" dirty="0" smtClean="0">
                <a:solidFill>
                  <a:srgbClr val="006600"/>
                </a:solidFill>
                <a:latin typeface="+mn-lt"/>
                <a:cs typeface="Times New Roman" pitchFamily="18" charset="0"/>
              </a:rPr>
              <a:t> BCCSAAP 2009</a:t>
            </a:r>
            <a:endParaRPr lang="hi-IN" sz="3200" b="1" dirty="0" smtClean="0">
              <a:solidFill>
                <a:srgbClr val="006600"/>
              </a:solidFill>
              <a:latin typeface="+mn-lt"/>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4056" t="26374" r="16837" b="15384"/>
          <a:stretch>
            <a:fillRect/>
          </a:stretch>
        </p:blipFill>
        <p:spPr bwMode="auto">
          <a:xfrm>
            <a:off x="94488" y="457200"/>
            <a:ext cx="9049512" cy="3995928"/>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l="14056" t="46154" r="16837" b="4396"/>
          <a:stretch>
            <a:fillRect/>
          </a:stretch>
        </p:blipFill>
        <p:spPr bwMode="auto">
          <a:xfrm>
            <a:off x="94488" y="3429000"/>
            <a:ext cx="9049512" cy="3392967"/>
          </a:xfrm>
          <a:prstGeom prst="rect">
            <a:avLst/>
          </a:prstGeom>
          <a:noFill/>
          <a:ln w="9525">
            <a:noFill/>
            <a:miter lim="800000"/>
            <a:headEnd/>
            <a:tailEnd/>
          </a:ln>
          <a:effectLst/>
        </p:spPr>
      </p:pic>
      <p:sp>
        <p:nvSpPr>
          <p:cNvPr id="6" name="Title 1"/>
          <p:cNvSpPr txBox="1">
            <a:spLocks/>
          </p:cNvSpPr>
          <p:nvPr/>
        </p:nvSpPr>
        <p:spPr>
          <a:xfrm>
            <a:off x="0" y="0"/>
            <a:ext cx="8686800" cy="533400"/>
          </a:xfrm>
          <a:prstGeom prst="rect">
            <a:avLst/>
          </a:prstGeom>
        </p:spPr>
        <p:txBody>
          <a:bodyPr vert="horz" anchor="b">
            <a:normAutofit fontScale="97500" lnSpcReduction="10000"/>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mj-lt"/>
                <a:ea typeface="+mj-ea"/>
                <a:cs typeface="+mj-cs"/>
              </a:rPr>
              <a:t>Climate Finance Governance in Bangladesh</a:t>
            </a:r>
            <a:endParaRPr kumimoji="0" lang="en-US" sz="32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r>
              <a:rPr lang="en-US" sz="3600" b="1" dirty="0" smtClean="0">
                <a:solidFill>
                  <a:srgbClr val="002060"/>
                </a:solidFill>
              </a:rPr>
              <a:t>Bangladesh Climate Change Trust Fund</a:t>
            </a:r>
            <a:endParaRPr lang="en-US" sz="2400" b="1" dirty="0">
              <a:solidFill>
                <a:srgbClr val="002060"/>
              </a:solidFill>
            </a:endParaRPr>
          </a:p>
        </p:txBody>
      </p:sp>
      <p:sp>
        <p:nvSpPr>
          <p:cNvPr id="3" name="Content Placeholder 2"/>
          <p:cNvSpPr>
            <a:spLocks noGrp="1"/>
          </p:cNvSpPr>
          <p:nvPr>
            <p:ph idx="1"/>
          </p:nvPr>
        </p:nvSpPr>
        <p:spPr>
          <a:xfrm>
            <a:off x="0" y="990600"/>
            <a:ext cx="9144000" cy="5257800"/>
          </a:xfrm>
        </p:spPr>
        <p:txBody>
          <a:bodyPr>
            <a:noAutofit/>
          </a:bodyPr>
          <a:lstStyle/>
          <a:p>
            <a:pPr marL="228600" lvl="1">
              <a:lnSpc>
                <a:spcPct val="150000"/>
              </a:lnSpc>
            </a:pPr>
            <a:r>
              <a:rPr lang="en-US" sz="2000" dirty="0" smtClean="0">
                <a:solidFill>
                  <a:srgbClr val="002060"/>
                </a:solidFill>
              </a:rPr>
              <a:t>Bangladesh climate change trust fund (GOB funded/Act no.57-2010)</a:t>
            </a:r>
          </a:p>
          <a:p>
            <a:pPr lvl="2">
              <a:lnSpc>
                <a:spcPct val="150000"/>
              </a:lnSpc>
            </a:pPr>
            <a:r>
              <a:rPr lang="en-US" sz="2000" dirty="0" smtClean="0">
                <a:solidFill>
                  <a:srgbClr val="006C31"/>
                </a:solidFill>
              </a:rPr>
              <a:t>Allocated fund of FY2012-13 $340 Million (August’12)</a:t>
            </a:r>
          </a:p>
          <a:p>
            <a:pPr lvl="2">
              <a:lnSpc>
                <a:spcPct val="150000"/>
              </a:lnSpc>
            </a:pPr>
            <a:r>
              <a:rPr lang="en-US" sz="2000" dirty="0" smtClean="0">
                <a:solidFill>
                  <a:srgbClr val="006C31"/>
                </a:solidFill>
              </a:rPr>
              <a:t>June  2012 approved projects of $163.5 Million  (August’12)</a:t>
            </a:r>
          </a:p>
          <a:p>
            <a:pPr lvl="0">
              <a:lnSpc>
                <a:spcPct val="150000"/>
              </a:lnSpc>
            </a:pPr>
            <a:r>
              <a:rPr lang="en-CA" sz="2000" dirty="0" smtClean="0">
                <a:solidFill>
                  <a:srgbClr val="002060"/>
                </a:solidFill>
                <a:ea typeface="+mn-ea"/>
                <a:cs typeface="+mn-cs"/>
              </a:rPr>
              <a:t>66% to be spent for projects in 6 thematic areas defined in BCCSAP</a:t>
            </a:r>
            <a:endParaRPr lang="en-US" sz="2000" dirty="0" smtClean="0">
              <a:solidFill>
                <a:srgbClr val="002060"/>
              </a:solidFill>
              <a:ea typeface="+mn-ea"/>
              <a:cs typeface="+mn-cs"/>
            </a:endParaRPr>
          </a:p>
          <a:p>
            <a:pPr lvl="0">
              <a:lnSpc>
                <a:spcPct val="150000"/>
              </a:lnSpc>
            </a:pPr>
            <a:r>
              <a:rPr lang="en-CA" sz="2000" dirty="0" smtClean="0">
                <a:solidFill>
                  <a:srgbClr val="002060"/>
                </a:solidFill>
                <a:ea typeface="+mn-ea"/>
                <a:cs typeface="+mn-cs"/>
              </a:rPr>
              <a:t>Interest from remaining 34% deposited in the Bank for emergency </a:t>
            </a:r>
            <a:r>
              <a:rPr lang="en-CA" sz="2000" dirty="0" smtClean="0">
                <a:solidFill>
                  <a:srgbClr val="002060"/>
                </a:solidFill>
              </a:rPr>
              <a:t>r</a:t>
            </a:r>
            <a:r>
              <a:rPr lang="en-CA" sz="2000" dirty="0" smtClean="0">
                <a:solidFill>
                  <a:srgbClr val="002060"/>
                </a:solidFill>
                <a:ea typeface="+mn-ea"/>
                <a:cs typeface="+mn-cs"/>
              </a:rPr>
              <a:t>elief</a:t>
            </a:r>
            <a:endParaRPr lang="en-US" sz="2000" dirty="0" smtClean="0">
              <a:solidFill>
                <a:srgbClr val="002060"/>
              </a:solidFill>
              <a:ea typeface="+mn-ea"/>
              <a:cs typeface="+mn-cs"/>
            </a:endParaRPr>
          </a:p>
          <a:p>
            <a:pPr lvl="0">
              <a:lnSpc>
                <a:spcPct val="150000"/>
              </a:lnSpc>
            </a:pPr>
            <a:r>
              <a:rPr lang="en-CA" sz="2000" dirty="0" smtClean="0">
                <a:solidFill>
                  <a:srgbClr val="002060"/>
                </a:solidFill>
                <a:ea typeface="+mn-ea"/>
                <a:cs typeface="+mn-cs"/>
              </a:rPr>
              <a:t>Fund recipients - </a:t>
            </a:r>
            <a:r>
              <a:rPr lang="en-US" sz="2000" dirty="0" smtClean="0">
                <a:solidFill>
                  <a:srgbClr val="002060"/>
                </a:solidFill>
                <a:ea typeface="+mn-ea"/>
                <a:cs typeface="+mn-cs"/>
              </a:rPr>
              <a:t>Government organizations, NGOs, </a:t>
            </a:r>
            <a:r>
              <a:rPr lang="en-US" sz="2000" dirty="0" smtClean="0">
                <a:solidFill>
                  <a:srgbClr val="002060"/>
                </a:solidFill>
              </a:rPr>
              <a:t>t</a:t>
            </a:r>
            <a:r>
              <a:rPr lang="en-US" sz="2000" dirty="0" smtClean="0">
                <a:solidFill>
                  <a:srgbClr val="002060"/>
                </a:solidFill>
                <a:ea typeface="+mn-ea"/>
                <a:cs typeface="+mn-cs"/>
              </a:rPr>
              <a:t>hink- tanks &amp; other non-profit organizations </a:t>
            </a:r>
          </a:p>
          <a:p>
            <a:pPr lvl="0">
              <a:lnSpc>
                <a:spcPct val="150000"/>
              </a:lnSpc>
            </a:pPr>
            <a:r>
              <a:rPr lang="en-US" sz="2000" dirty="0" smtClean="0">
                <a:solidFill>
                  <a:srgbClr val="002060"/>
                </a:solidFill>
              </a:rPr>
              <a:t>95 Projects approved to Gov agencies</a:t>
            </a:r>
          </a:p>
          <a:p>
            <a:pPr lvl="0">
              <a:lnSpc>
                <a:spcPct val="150000"/>
              </a:lnSpc>
            </a:pPr>
            <a:r>
              <a:rPr lang="en-US" sz="2000" dirty="0" smtClean="0">
                <a:solidFill>
                  <a:srgbClr val="002060"/>
                </a:solidFill>
              </a:rPr>
              <a:t>55 NGO proposal have been selected for funding</a:t>
            </a:r>
            <a:endParaRPr lang="en-US" sz="2000" dirty="0" smtClean="0">
              <a:solidFill>
                <a:srgbClr val="002060"/>
              </a:solidFill>
              <a:ea typeface="+mn-ea"/>
              <a:cs typeface="+mn-cs"/>
            </a:endParaRPr>
          </a:p>
          <a:p>
            <a:pPr>
              <a:lnSpc>
                <a:spcPct val="150000"/>
              </a:lnSpc>
              <a:buNone/>
            </a:pPr>
            <a:endParaRPr lang="en-US" sz="2000" dirty="0" smtClean="0">
              <a:solidFill>
                <a:schemeClr val="tx1"/>
              </a:solidFill>
              <a:ea typeface="+mn-ea"/>
              <a:cs typeface="+mn-cs"/>
            </a:endParaRPr>
          </a:p>
          <a:p>
            <a:pPr>
              <a:lnSpc>
                <a:spcPct val="150000"/>
              </a:lnSpc>
            </a:pPr>
            <a:endParaRPr lang="en-US" sz="2000"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b="1" dirty="0" smtClean="0">
                <a:solidFill>
                  <a:srgbClr val="FF0000"/>
                </a:solidFill>
                <a:latin typeface="+mj-lt"/>
                <a:ea typeface="+mj-ea"/>
                <a:cs typeface="+mj-cs"/>
              </a:rPr>
              <a:t>Bangladesh Climate Change Resilience Fund</a:t>
            </a:r>
            <a:br>
              <a:rPr lang="en-US" sz="2800" b="1" dirty="0" smtClean="0">
                <a:solidFill>
                  <a:srgbClr val="FF0000"/>
                </a:solidFill>
                <a:latin typeface="+mj-lt"/>
                <a:ea typeface="+mj-ea"/>
                <a:cs typeface="+mj-cs"/>
              </a:rPr>
            </a:br>
            <a:r>
              <a:rPr lang="en-US" sz="2800" b="1" dirty="0" smtClean="0">
                <a:solidFill>
                  <a:srgbClr val="0033CC"/>
                </a:solidFill>
                <a:latin typeface="+mj-lt"/>
                <a:ea typeface="+mj-ea"/>
                <a:cs typeface="+mj-cs"/>
              </a:rPr>
              <a:t>($</a:t>
            </a:r>
            <a:r>
              <a:rPr lang="en-US" sz="2800" b="1" dirty="0" smtClean="0">
                <a:solidFill>
                  <a:srgbClr val="0033CC"/>
                </a:solidFill>
              </a:rPr>
              <a:t>170 million - allocated)</a:t>
            </a:r>
            <a:endParaRPr lang="en-US" sz="2800" dirty="0">
              <a:solidFill>
                <a:srgbClr val="0033CC"/>
              </a:solidFill>
            </a:endParaRPr>
          </a:p>
        </p:txBody>
      </p:sp>
      <p:sp>
        <p:nvSpPr>
          <p:cNvPr id="3" name="Content Placeholder 2"/>
          <p:cNvSpPr>
            <a:spLocks noGrp="1"/>
          </p:cNvSpPr>
          <p:nvPr>
            <p:ph idx="1"/>
          </p:nvPr>
        </p:nvSpPr>
        <p:spPr>
          <a:xfrm>
            <a:off x="609600" y="1066800"/>
            <a:ext cx="8001000" cy="5181600"/>
          </a:xfrm>
        </p:spPr>
        <p:txBody>
          <a:bodyPr>
            <a:noAutofit/>
          </a:bodyPr>
          <a:lstStyle/>
          <a:p>
            <a:pPr lvl="0">
              <a:lnSpc>
                <a:spcPct val="150000"/>
              </a:lnSpc>
            </a:pPr>
            <a:r>
              <a:rPr lang="en-US" sz="2000" b="1" dirty="0" smtClean="0">
                <a:solidFill>
                  <a:srgbClr val="006600"/>
                </a:solidFill>
                <a:latin typeface="+mn-lt"/>
                <a:ea typeface="+mn-ea"/>
                <a:cs typeface="+mn-cs"/>
              </a:rPr>
              <a:t>Contribution of donors</a:t>
            </a:r>
          </a:p>
          <a:p>
            <a:pPr lvl="1"/>
            <a:r>
              <a:rPr lang="en-US" sz="2000" dirty="0" smtClean="0">
                <a:solidFill>
                  <a:srgbClr val="006600"/>
                </a:solidFill>
                <a:latin typeface="+mn-lt"/>
              </a:rPr>
              <a:t>UK		$</a:t>
            </a:r>
            <a:r>
              <a:rPr lang="en-US" sz="2000" dirty="0" smtClean="0">
                <a:solidFill>
                  <a:srgbClr val="FF0000"/>
                </a:solidFill>
              </a:rPr>
              <a:t>101</a:t>
            </a:r>
            <a:r>
              <a:rPr lang="en-US" sz="2000" dirty="0" smtClean="0">
                <a:solidFill>
                  <a:srgbClr val="FF0000"/>
                </a:solidFill>
                <a:latin typeface="+mn-lt"/>
              </a:rPr>
              <a:t>.0</a:t>
            </a:r>
            <a:r>
              <a:rPr lang="en-US" sz="2000" dirty="0" smtClean="0">
                <a:solidFill>
                  <a:srgbClr val="006600"/>
                </a:solidFill>
                <a:latin typeface="+mn-lt"/>
              </a:rPr>
              <a:t> million</a:t>
            </a:r>
          </a:p>
          <a:p>
            <a:pPr lvl="1"/>
            <a:r>
              <a:rPr lang="en-US" sz="2000" dirty="0" smtClean="0">
                <a:solidFill>
                  <a:srgbClr val="006600"/>
                </a:solidFill>
                <a:latin typeface="+mn-lt"/>
              </a:rPr>
              <a:t>Denmark 	    $</a:t>
            </a:r>
            <a:r>
              <a:rPr lang="en-US" sz="2000" dirty="0" smtClean="0">
                <a:solidFill>
                  <a:srgbClr val="FF0000"/>
                </a:solidFill>
              </a:rPr>
              <a:t>1.8 </a:t>
            </a:r>
            <a:r>
              <a:rPr lang="en-US" sz="2000" dirty="0" smtClean="0">
                <a:solidFill>
                  <a:srgbClr val="006C31"/>
                </a:solidFill>
              </a:rPr>
              <a:t>million</a:t>
            </a:r>
          </a:p>
          <a:p>
            <a:pPr lvl="1"/>
            <a:r>
              <a:rPr lang="en-US" sz="2000" dirty="0" smtClean="0">
                <a:solidFill>
                  <a:srgbClr val="006600"/>
                </a:solidFill>
                <a:latin typeface="+mn-lt"/>
              </a:rPr>
              <a:t>EU 		  $</a:t>
            </a:r>
            <a:r>
              <a:rPr lang="en-US" sz="2000" dirty="0" smtClean="0">
                <a:solidFill>
                  <a:srgbClr val="FF0000"/>
                </a:solidFill>
              </a:rPr>
              <a:t>20.8</a:t>
            </a:r>
            <a:r>
              <a:rPr lang="en-US" sz="2000" dirty="0" smtClean="0">
                <a:solidFill>
                  <a:srgbClr val="FF0000"/>
                </a:solidFill>
                <a:latin typeface="+mn-lt"/>
              </a:rPr>
              <a:t> </a:t>
            </a:r>
            <a:r>
              <a:rPr lang="en-US" sz="2000" dirty="0" smtClean="0">
                <a:solidFill>
                  <a:srgbClr val="006600"/>
                </a:solidFill>
                <a:latin typeface="+mn-lt"/>
              </a:rPr>
              <a:t>million</a:t>
            </a:r>
          </a:p>
          <a:p>
            <a:pPr lvl="1"/>
            <a:r>
              <a:rPr lang="en-US" sz="2000" dirty="0" smtClean="0">
                <a:solidFill>
                  <a:srgbClr val="006600"/>
                </a:solidFill>
                <a:latin typeface="+mn-lt"/>
              </a:rPr>
              <a:t>Sweden	            $</a:t>
            </a:r>
            <a:r>
              <a:rPr lang="en-US" sz="2000" dirty="0" smtClean="0">
                <a:solidFill>
                  <a:srgbClr val="FF0000"/>
                </a:solidFill>
              </a:rPr>
              <a:t>23.0</a:t>
            </a:r>
            <a:r>
              <a:rPr lang="en-US" sz="2000" dirty="0" smtClean="0">
                <a:solidFill>
                  <a:srgbClr val="FF0000"/>
                </a:solidFill>
                <a:latin typeface="+mn-lt"/>
              </a:rPr>
              <a:t> </a:t>
            </a:r>
            <a:r>
              <a:rPr lang="en-US" sz="2000" dirty="0" smtClean="0">
                <a:solidFill>
                  <a:srgbClr val="006600"/>
                </a:solidFill>
                <a:latin typeface="+mn-lt"/>
              </a:rPr>
              <a:t>million </a:t>
            </a:r>
            <a:r>
              <a:rPr lang="en-US" sz="2000" dirty="0" smtClean="0">
                <a:solidFill>
                  <a:srgbClr val="FF0000"/>
                </a:solidFill>
                <a:latin typeface="+mn-lt"/>
              </a:rPr>
              <a:t> </a:t>
            </a:r>
          </a:p>
          <a:p>
            <a:pPr lvl="1"/>
            <a:r>
              <a:rPr lang="en-US" sz="2000" dirty="0" smtClean="0">
                <a:solidFill>
                  <a:srgbClr val="006600"/>
                </a:solidFill>
              </a:rPr>
              <a:t>Switzerland	     $</a:t>
            </a:r>
            <a:r>
              <a:rPr lang="en-US" sz="2000" dirty="0" smtClean="0">
                <a:solidFill>
                  <a:srgbClr val="FF0000"/>
                </a:solidFill>
              </a:rPr>
              <a:t>3.4</a:t>
            </a:r>
            <a:r>
              <a:rPr lang="en-US" sz="2000" dirty="0" smtClean="0">
                <a:solidFill>
                  <a:srgbClr val="006600"/>
                </a:solidFill>
              </a:rPr>
              <a:t> million</a:t>
            </a:r>
          </a:p>
          <a:p>
            <a:pPr lvl="1"/>
            <a:r>
              <a:rPr lang="en-US" sz="2000" dirty="0" smtClean="0">
                <a:solidFill>
                  <a:srgbClr val="006600"/>
                </a:solidFill>
              </a:rPr>
              <a:t>USAID </a:t>
            </a:r>
            <a:r>
              <a:rPr lang="en-US" sz="2000" dirty="0" smtClean="0">
                <a:solidFill>
                  <a:srgbClr val="FF0000"/>
                </a:solidFill>
              </a:rPr>
              <a:t>               </a:t>
            </a:r>
            <a:r>
              <a:rPr lang="en-US" sz="2000" dirty="0" smtClean="0">
                <a:solidFill>
                  <a:srgbClr val="006600"/>
                </a:solidFill>
              </a:rPr>
              <a:t>$</a:t>
            </a:r>
            <a:r>
              <a:rPr lang="en-US" sz="2000" dirty="0" smtClean="0">
                <a:solidFill>
                  <a:srgbClr val="FF0000"/>
                </a:solidFill>
              </a:rPr>
              <a:t>13.0 </a:t>
            </a:r>
            <a:r>
              <a:rPr lang="en-US" sz="2000" dirty="0" smtClean="0">
                <a:solidFill>
                  <a:srgbClr val="006600"/>
                </a:solidFill>
              </a:rPr>
              <a:t>million</a:t>
            </a:r>
          </a:p>
          <a:p>
            <a:pPr lvl="1"/>
            <a:r>
              <a:rPr lang="en-US" sz="2000" dirty="0" err="1" smtClean="0">
                <a:solidFill>
                  <a:srgbClr val="006600"/>
                </a:solidFill>
              </a:rPr>
              <a:t>AusAID</a:t>
            </a:r>
            <a:r>
              <a:rPr lang="en-US" sz="2000" dirty="0" smtClean="0">
                <a:solidFill>
                  <a:srgbClr val="FF0000"/>
                </a:solidFill>
              </a:rPr>
              <a:t>                </a:t>
            </a:r>
            <a:r>
              <a:rPr lang="en-US" sz="2000" dirty="0" smtClean="0">
                <a:solidFill>
                  <a:srgbClr val="006600"/>
                </a:solidFill>
              </a:rPr>
              <a:t>$</a:t>
            </a:r>
            <a:r>
              <a:rPr lang="en-US" sz="2000" dirty="0" smtClean="0">
                <a:solidFill>
                  <a:srgbClr val="FF0000"/>
                </a:solidFill>
              </a:rPr>
              <a:t>7.0 </a:t>
            </a:r>
            <a:r>
              <a:rPr lang="en-US" sz="2000" dirty="0" smtClean="0">
                <a:solidFill>
                  <a:srgbClr val="006600"/>
                </a:solidFill>
              </a:rPr>
              <a:t>million </a:t>
            </a:r>
          </a:p>
          <a:p>
            <a:pPr>
              <a:lnSpc>
                <a:spcPct val="150000"/>
              </a:lnSpc>
            </a:pPr>
            <a:r>
              <a:rPr lang="en-US" sz="2000" b="1" dirty="0" smtClean="0">
                <a:solidFill>
                  <a:srgbClr val="006C31"/>
                </a:solidFill>
              </a:rPr>
              <a:t>A total  amount of $ 113.5 million contributed</a:t>
            </a:r>
          </a:p>
          <a:p>
            <a:pPr lvl="0">
              <a:lnSpc>
                <a:spcPct val="150000"/>
              </a:lnSpc>
            </a:pPr>
            <a:r>
              <a:rPr lang="en-US" sz="2000" b="1" dirty="0" smtClean="0">
                <a:solidFill>
                  <a:srgbClr val="006600"/>
                </a:solidFill>
                <a:latin typeface="+mn-lt"/>
                <a:ea typeface="+mn-ea"/>
                <a:cs typeface="+mn-cs"/>
              </a:rPr>
              <a:t>Public sector projects (90% of funding)</a:t>
            </a:r>
          </a:p>
          <a:p>
            <a:pPr lvl="0">
              <a:lnSpc>
                <a:spcPct val="150000"/>
              </a:lnSpc>
            </a:pPr>
            <a:r>
              <a:rPr lang="en-US" sz="2000" b="1" dirty="0" smtClean="0">
                <a:solidFill>
                  <a:srgbClr val="006600"/>
                </a:solidFill>
                <a:latin typeface="+mn-lt"/>
                <a:ea typeface="+mn-ea"/>
                <a:cs typeface="+mn-cs"/>
              </a:rPr>
              <a:t>CSO/Private Sector (10%, managed by PKSF) </a:t>
            </a:r>
          </a:p>
          <a:p>
            <a:pPr>
              <a:lnSpc>
                <a:spcPct val="150000"/>
              </a:lnSpc>
              <a:buNone/>
            </a:pPr>
            <a:r>
              <a:rPr lang="en-US" sz="2000" b="1" i="1" dirty="0" smtClean="0">
                <a:solidFill>
                  <a:srgbClr val="FF0000"/>
                </a:solidFill>
                <a:latin typeface="+mn-lt"/>
                <a:ea typeface="+mn-ea"/>
                <a:cs typeface="+mn-cs"/>
              </a:rPr>
              <a:t>	</a:t>
            </a:r>
          </a:p>
          <a:p>
            <a:pPr lvl="0">
              <a:lnSpc>
                <a:spcPct val="150000"/>
              </a:lnSpc>
              <a:buNone/>
            </a:pPr>
            <a:endParaRPr lang="en-US" sz="2000" b="1" dirty="0" smtClean="0">
              <a:solidFill>
                <a:srgbClr val="006600"/>
              </a:solidFill>
            </a:endParaRPr>
          </a:p>
          <a:p>
            <a:pPr lvl="0">
              <a:lnSpc>
                <a:spcPct val="150000"/>
              </a:lnSpc>
            </a:pPr>
            <a:endParaRPr lang="en-US" sz="2000" b="1" dirty="0" smtClean="0">
              <a:solidFill>
                <a:srgbClr val="006600"/>
              </a:solidFill>
              <a:latin typeface="+mn-lt"/>
              <a:ea typeface="+mn-ea"/>
              <a:cs typeface="+mn-cs"/>
            </a:endParaRPr>
          </a:p>
          <a:p>
            <a:pPr lvl="0">
              <a:lnSpc>
                <a:spcPct val="150000"/>
              </a:lnSpc>
              <a:buNone/>
            </a:pPr>
            <a:r>
              <a:rPr lang="en-US" sz="2000" b="1" dirty="0" smtClean="0">
                <a:solidFill>
                  <a:srgbClr val="006600"/>
                </a:solidFill>
                <a:latin typeface="+mn-lt"/>
                <a:ea typeface="+mn-ea"/>
                <a:cs typeface="+mn-cs"/>
              </a:rPr>
              <a:t>                                                                       </a:t>
            </a:r>
          </a:p>
          <a:p>
            <a:pPr>
              <a:lnSpc>
                <a:spcPct val="150000"/>
              </a:lnSpc>
            </a:pPr>
            <a:endParaRPr lang="en-US" sz="2000"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Autofit/>
          </a:bodyPr>
          <a:lstStyle/>
          <a:p>
            <a:r>
              <a:rPr lang="en-US" sz="3600" dirty="0" smtClean="0">
                <a:solidFill>
                  <a:srgbClr val="002060"/>
                </a:solidFill>
              </a:rPr>
              <a:t>National Climate Finance in Bangladesh</a:t>
            </a:r>
            <a:endParaRPr lang="en-US" sz="3600" dirty="0">
              <a:solidFill>
                <a:srgbClr val="002060"/>
              </a:solidFill>
            </a:endParaRPr>
          </a:p>
        </p:txBody>
      </p:sp>
      <p:graphicFrame>
        <p:nvGraphicFramePr>
          <p:cNvPr id="6" name="Chart 5"/>
          <p:cNvGraphicFramePr/>
          <p:nvPr/>
        </p:nvGraphicFramePr>
        <p:xfrm>
          <a:off x="381000" y="1219200"/>
          <a:ext cx="82296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nSpc>
                <a:spcPct val="150000"/>
              </a:lnSpc>
              <a:buFont typeface="Wingdings" pitchFamily="2" charset="2"/>
              <a:buChar char="§"/>
            </a:pPr>
            <a:r>
              <a:rPr lang="en-US" dirty="0" smtClean="0"/>
              <a:t>Whether emerging risks are captured in the BCCSAP, key guideline of allocation of funds? </a:t>
            </a:r>
          </a:p>
          <a:p>
            <a:pPr>
              <a:lnSpc>
                <a:spcPct val="150000"/>
              </a:lnSpc>
              <a:buFont typeface="Wingdings" pitchFamily="2" charset="2"/>
              <a:buChar char="§"/>
            </a:pPr>
            <a:r>
              <a:rPr lang="en-US" dirty="0" smtClean="0"/>
              <a:t>Whether is this climate funded projects are different from traditional development project??</a:t>
            </a:r>
          </a:p>
          <a:p>
            <a:pPr>
              <a:lnSpc>
                <a:spcPct val="150000"/>
              </a:lnSpc>
              <a:buFont typeface="Wingdings" pitchFamily="2" charset="2"/>
              <a:buChar char="§"/>
            </a:pPr>
            <a:r>
              <a:rPr lang="en-US" dirty="0" smtClean="0"/>
              <a:t>Right utilization of fund – marginalized and regional aspects???</a:t>
            </a:r>
          </a:p>
          <a:p>
            <a:pPr>
              <a:lnSpc>
                <a:spcPct val="150000"/>
              </a:lnSpc>
              <a:buFont typeface="Wingdings" pitchFamily="2" charset="2"/>
              <a:buChar char="§"/>
            </a:pPr>
            <a:r>
              <a:rPr lang="en-US" dirty="0" smtClean="0"/>
              <a:t>How far the climate victims are really resilient????</a:t>
            </a:r>
          </a:p>
          <a:p>
            <a:pPr>
              <a:lnSpc>
                <a:spcPct val="150000"/>
              </a:lnSpc>
              <a:buFont typeface="Wingdings" pitchFamily="2" charset="2"/>
              <a:buChar char="§"/>
            </a:pPr>
            <a:endParaRPr lang="en-US" dirty="0" smtClean="0"/>
          </a:p>
          <a:p>
            <a:pPr>
              <a:buNone/>
            </a:pPr>
            <a:endParaRPr lang="en-US" dirty="0"/>
          </a:p>
        </p:txBody>
      </p:sp>
      <p:sp>
        <p:nvSpPr>
          <p:cNvPr id="5" name="Title 4"/>
          <p:cNvSpPr>
            <a:spLocks noGrp="1"/>
          </p:cNvSpPr>
          <p:nvPr>
            <p:ph type="title"/>
          </p:nvPr>
        </p:nvSpPr>
        <p:spPr/>
        <p:txBody>
          <a:bodyPr/>
          <a:lstStyle/>
          <a:p>
            <a:r>
              <a:rPr lang="en-US" dirty="0" smtClean="0"/>
              <a:t>Key questions – Effective CFG</a:t>
            </a:r>
            <a:endParaRPr lang="en-US" dirty="0"/>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1066800" y="1700348"/>
            <a:ext cx="7848600" cy="5157651"/>
          </a:xfrm>
          <a:prstGeom prst="rect">
            <a:avLst/>
          </a:prstGeom>
          <a:noFill/>
          <a:ln w="9525">
            <a:noFill/>
            <a:miter lim="800000"/>
            <a:headEnd/>
            <a:tailEnd/>
          </a:ln>
        </p:spPr>
      </p:pic>
      <p:sp>
        <p:nvSpPr>
          <p:cNvPr id="8" name="TextBox 7"/>
          <p:cNvSpPr txBox="1"/>
          <p:nvPr/>
        </p:nvSpPr>
        <p:spPr>
          <a:xfrm>
            <a:off x="304800" y="457200"/>
            <a:ext cx="8382000" cy="1246495"/>
          </a:xfrm>
          <a:prstGeom prst="rect">
            <a:avLst/>
          </a:prstGeom>
          <a:noFill/>
        </p:spPr>
        <p:txBody>
          <a:bodyPr wrap="square" rtlCol="0">
            <a:spAutoFit/>
          </a:bodyPr>
          <a:lstStyle/>
          <a:p>
            <a:pPr>
              <a:lnSpc>
                <a:spcPct val="125000"/>
              </a:lnSpc>
            </a:pPr>
            <a:r>
              <a:rPr lang="en-US" sz="2000" b="1" dirty="0" smtClean="0">
                <a:solidFill>
                  <a:srgbClr val="C00000"/>
                </a:solidFill>
              </a:rPr>
              <a:t>Bangladesh</a:t>
            </a:r>
            <a:r>
              <a:rPr lang="en-US" sz="2000" b="1" dirty="0">
                <a:solidFill>
                  <a:srgbClr val="C00000"/>
                </a:solidFill>
              </a:rPr>
              <a:t>, </a:t>
            </a:r>
            <a:r>
              <a:rPr lang="en-US" sz="2000" b="1" dirty="0">
                <a:solidFill>
                  <a:srgbClr val="002060"/>
                </a:solidFill>
              </a:rPr>
              <a:t>Myanmar and Honduras have been identified to be the most affected in 20-year </a:t>
            </a:r>
            <a:r>
              <a:rPr lang="en-US" sz="2000" b="1" dirty="0" smtClean="0">
                <a:solidFill>
                  <a:srgbClr val="002060"/>
                </a:solidFill>
              </a:rPr>
              <a:t>period </a:t>
            </a:r>
            <a:r>
              <a:rPr lang="en-US" sz="2000" b="1" dirty="0" smtClean="0">
                <a:solidFill>
                  <a:srgbClr val="C00000"/>
                </a:solidFill>
              </a:rPr>
              <a:t>- </a:t>
            </a:r>
            <a:r>
              <a:rPr lang="en-US" sz="2000" b="1" dirty="0" smtClean="0"/>
              <a:t>Global Climate Risk Index 2012,  </a:t>
            </a:r>
            <a:r>
              <a:rPr lang="en-US" sz="2000" b="1" dirty="0" err="1" smtClean="0"/>
              <a:t>Germanwatch</a:t>
            </a:r>
            <a:endParaRPr lang="en-US" sz="2000" b="1" dirty="0">
              <a:solidFill>
                <a:srgbClr val="C00000"/>
              </a:solidFill>
            </a:endParaRPr>
          </a:p>
        </p:txBody>
      </p:sp>
      <p:sp>
        <p:nvSpPr>
          <p:cNvPr id="6" name="Text Box 6"/>
          <p:cNvSpPr txBox="1">
            <a:spLocks noChangeArrowheads="1"/>
          </p:cNvSpPr>
          <p:nvPr/>
        </p:nvSpPr>
        <p:spPr bwMode="auto">
          <a:xfrm>
            <a:off x="0" y="0"/>
            <a:ext cx="9144000" cy="523220"/>
          </a:xfrm>
          <a:prstGeom prst="rect">
            <a:avLst/>
          </a:prstGeom>
          <a:noFill/>
          <a:ln w="9525">
            <a:noFill/>
            <a:miter lim="800000"/>
            <a:headEnd/>
            <a:tailEnd/>
          </a:ln>
          <a:effectLst/>
        </p:spPr>
        <p:txBody>
          <a:bodyPr>
            <a:spAutoFit/>
          </a:bodyPr>
          <a:lstStyle/>
          <a:p>
            <a:pPr algn="ctr">
              <a:spcBef>
                <a:spcPct val="50000"/>
              </a:spcBef>
            </a:pPr>
            <a:r>
              <a:rPr lang="en-US" sz="2800" b="1" dirty="0" smtClean="0">
                <a:solidFill>
                  <a:srgbClr val="C00000"/>
                </a:solidFill>
                <a:latin typeface="+mj-lt"/>
                <a:cs typeface="Times New Roman" pitchFamily="18" charset="0"/>
              </a:rPr>
              <a:t>Recent Vulnerability:  </a:t>
            </a:r>
            <a:r>
              <a:rPr lang="en-US" sz="2800" b="1" dirty="0" smtClean="0">
                <a:solidFill>
                  <a:srgbClr val="006C31"/>
                </a:solidFill>
                <a:latin typeface="+mj-lt"/>
                <a:cs typeface="Times New Roman" pitchFamily="18" charset="0"/>
              </a:rPr>
              <a:t>Unaddressed in BCCSAP</a:t>
            </a:r>
            <a:endParaRPr lang="en-US" sz="2800" b="1" dirty="0">
              <a:solidFill>
                <a:srgbClr val="006C31"/>
              </a:solidFill>
              <a:latin typeface="+mj-lt"/>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0" y="0"/>
            <a:ext cx="9144000" cy="1631216"/>
          </a:xfrm>
          <a:prstGeom prst="rect">
            <a:avLst/>
          </a:prstGeom>
          <a:solidFill>
            <a:srgbClr val="800000"/>
          </a:solidFill>
          <a:ln w="9525">
            <a:noFill/>
            <a:miter lim="800000"/>
            <a:headEnd/>
            <a:tailEnd/>
          </a:ln>
          <a:effectLst/>
        </p:spPr>
        <p:txBody>
          <a:bodyPr>
            <a:spAutoFit/>
          </a:bodyPr>
          <a:lstStyle/>
          <a:p>
            <a:pPr algn="ctr">
              <a:spcBef>
                <a:spcPct val="50000"/>
              </a:spcBef>
            </a:pPr>
            <a:r>
              <a:rPr lang="en-US" sz="2800" b="1" dirty="0" smtClean="0">
                <a:solidFill>
                  <a:schemeClr val="bg1"/>
                </a:solidFill>
                <a:latin typeface="+mn-lt"/>
              </a:rPr>
              <a:t>Challenges to effective CFG in Bangladesh:</a:t>
            </a:r>
          </a:p>
          <a:p>
            <a:pPr algn="ctr">
              <a:spcBef>
                <a:spcPct val="50000"/>
              </a:spcBef>
            </a:pPr>
            <a:r>
              <a:rPr lang="en-US" sz="2800" b="1" dirty="0" smtClean="0">
                <a:solidFill>
                  <a:schemeClr val="bg1"/>
                </a:solidFill>
                <a:latin typeface="+mn-lt"/>
              </a:rPr>
              <a:t>Vulnerability and Prioritization of funding of BCCTF</a:t>
            </a:r>
          </a:p>
          <a:p>
            <a:pPr algn="ctr">
              <a:spcBef>
                <a:spcPct val="50000"/>
              </a:spcBef>
            </a:pPr>
            <a:r>
              <a:rPr lang="en-US" sz="2000" b="1" dirty="0" smtClean="0">
                <a:solidFill>
                  <a:srgbClr val="FCE328"/>
                </a:solidFill>
                <a:latin typeface="+mn-lt"/>
              </a:rPr>
              <a:t> almost 1/3 of funds allocated by BCCTF for low carbon development</a:t>
            </a:r>
            <a:endParaRPr lang="en-US" sz="2000" b="1" dirty="0">
              <a:solidFill>
                <a:srgbClr val="FCE328"/>
              </a:solidFill>
              <a:latin typeface="+mn-lt"/>
            </a:endParaRPr>
          </a:p>
        </p:txBody>
      </p:sp>
      <p:graphicFrame>
        <p:nvGraphicFramePr>
          <p:cNvPr id="9" name="Chart 8"/>
          <p:cNvGraphicFramePr/>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274023"/>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en-US" sz="3200" b="1" dirty="0" smtClean="0">
                <a:solidFill>
                  <a:srgbClr val="C00000"/>
                </a:solidFill>
                <a:latin typeface="+mn-lt"/>
              </a:rPr>
              <a:t>Challenges </a:t>
            </a:r>
            <a:r>
              <a:rPr lang="en-US" sz="3200" b="1" dirty="0" smtClean="0">
                <a:solidFill>
                  <a:srgbClr val="002060"/>
                </a:solidFill>
                <a:latin typeface="+mn-lt"/>
              </a:rPr>
              <a:t>to effective CFG </a:t>
            </a:r>
            <a:endParaRPr lang="en-US" sz="3200" b="1" dirty="0" smtClean="0">
              <a:solidFill>
                <a:srgbClr val="002060"/>
              </a:solidFill>
              <a:latin typeface="+mn-lt"/>
              <a:ea typeface="Times New Roman" pitchFamily="18" charset="0"/>
              <a:cs typeface="Arial" pitchFamily="34" charset="0"/>
            </a:endParaRPr>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2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304800" y="914400"/>
            <a:ext cx="8839200" cy="5521512"/>
          </a:xfrm>
          <a:prstGeom prst="rect">
            <a:avLst/>
          </a:prstGeom>
          <a:noFill/>
        </p:spPr>
        <p:txBody>
          <a:bodyPr wrap="square" rtlCol="0">
            <a:spAutoFit/>
          </a:bodyPr>
          <a:lstStyle/>
          <a:p>
            <a:pPr marL="342900" lvl="0" indent="-342900" algn="just" fontAlgn="auto">
              <a:lnSpc>
                <a:spcPct val="120000"/>
              </a:lnSpc>
              <a:spcBef>
                <a:spcPts val="0"/>
              </a:spcBef>
              <a:spcAft>
                <a:spcPts val="0"/>
              </a:spcAft>
              <a:defRPr/>
            </a:pPr>
            <a:r>
              <a:rPr lang="en-US" sz="2400" b="1" dirty="0" smtClean="0">
                <a:solidFill>
                  <a:srgbClr val="C00000"/>
                </a:solidFill>
                <a:latin typeface="+mn-lt"/>
                <a:ea typeface="Calibri"/>
                <a:cs typeface="Times New Roman"/>
              </a:rPr>
              <a:t>Deficit of disclosure (BCCTF &amp; BCCRF)</a:t>
            </a:r>
            <a:endParaRPr lang="en-US" sz="2400" dirty="0" smtClean="0">
              <a:solidFill>
                <a:srgbClr val="C00000"/>
              </a:solidFill>
              <a:latin typeface="+mn-lt"/>
              <a:ea typeface="Calibri"/>
              <a:cs typeface="Times New Roman"/>
            </a:endParaRPr>
          </a:p>
          <a:p>
            <a:pPr marL="342900" marR="0" lvl="0" indent="-342900">
              <a:lnSpc>
                <a:spcPct val="150000"/>
              </a:lnSpc>
              <a:spcBef>
                <a:spcPts val="0"/>
              </a:spcBef>
              <a:spcAft>
                <a:spcPts val="0"/>
              </a:spcAft>
              <a:buFont typeface="Wingdings"/>
              <a:buChar char=""/>
            </a:pPr>
            <a:r>
              <a:rPr lang="en-US" sz="2400" dirty="0" smtClean="0">
                <a:solidFill>
                  <a:srgbClr val="002060"/>
                </a:solidFill>
                <a:latin typeface="+mn-lt"/>
                <a:ea typeface="Calibri"/>
                <a:cs typeface="Times New Roman"/>
              </a:rPr>
              <a:t>ToR/modalities between BCCTF and PKSF and World Bank and PKSF</a:t>
            </a:r>
            <a:endParaRPr lang="en-US" sz="2400" dirty="0" smtClean="0">
              <a:solidFill>
                <a:srgbClr val="002060"/>
              </a:solidFill>
              <a:latin typeface="+mn-lt"/>
              <a:ea typeface="Times New Roman"/>
              <a:cs typeface="Times New Roman"/>
            </a:endParaRPr>
          </a:p>
          <a:p>
            <a:pPr marL="342900" marR="0" lvl="0" indent="-342900">
              <a:lnSpc>
                <a:spcPct val="150000"/>
              </a:lnSpc>
              <a:spcBef>
                <a:spcPts val="0"/>
              </a:spcBef>
              <a:spcAft>
                <a:spcPts val="0"/>
              </a:spcAft>
              <a:buFont typeface="Wingdings"/>
              <a:buChar char=""/>
            </a:pPr>
            <a:r>
              <a:rPr lang="en-US" sz="2400" dirty="0" smtClean="0">
                <a:solidFill>
                  <a:srgbClr val="002060"/>
                </a:solidFill>
                <a:latin typeface="+mn-lt"/>
                <a:ea typeface="Calibri"/>
                <a:cs typeface="Times New Roman"/>
              </a:rPr>
              <a:t>Project selection - approval or rejection process</a:t>
            </a:r>
            <a:endParaRPr lang="en-US" sz="2400" dirty="0" smtClean="0">
              <a:solidFill>
                <a:srgbClr val="002060"/>
              </a:solidFill>
              <a:latin typeface="+mn-lt"/>
              <a:ea typeface="Times New Roman"/>
              <a:cs typeface="Times New Roman"/>
            </a:endParaRPr>
          </a:p>
          <a:p>
            <a:pPr marL="342900" marR="0" lvl="0" indent="-342900">
              <a:lnSpc>
                <a:spcPct val="150000"/>
              </a:lnSpc>
              <a:spcBef>
                <a:spcPts val="0"/>
              </a:spcBef>
              <a:spcAft>
                <a:spcPts val="0"/>
              </a:spcAft>
              <a:buFont typeface="Wingdings"/>
              <a:buChar char=""/>
            </a:pPr>
            <a:r>
              <a:rPr lang="en-US" sz="2400" dirty="0" smtClean="0">
                <a:solidFill>
                  <a:srgbClr val="002060"/>
                </a:solidFill>
                <a:latin typeface="+mn-lt"/>
                <a:ea typeface="Calibri"/>
                <a:cs typeface="Times New Roman"/>
              </a:rPr>
              <a:t>Project progress/evaluation report</a:t>
            </a:r>
            <a:endParaRPr lang="en-US" sz="2400" dirty="0" smtClean="0">
              <a:solidFill>
                <a:srgbClr val="002060"/>
              </a:solidFill>
              <a:latin typeface="+mn-lt"/>
              <a:ea typeface="Times New Roman"/>
              <a:cs typeface="Times New Roman"/>
            </a:endParaRPr>
          </a:p>
          <a:p>
            <a:pPr marL="342900" marR="0" lvl="0" indent="-342900">
              <a:lnSpc>
                <a:spcPct val="150000"/>
              </a:lnSpc>
              <a:spcBef>
                <a:spcPts val="0"/>
              </a:spcBef>
              <a:spcAft>
                <a:spcPts val="0"/>
              </a:spcAft>
              <a:buFont typeface="Wingdings"/>
              <a:buChar char=""/>
            </a:pPr>
            <a:r>
              <a:rPr lang="en-US" sz="2400" dirty="0" smtClean="0">
                <a:solidFill>
                  <a:srgbClr val="002060"/>
                </a:solidFill>
                <a:latin typeface="+mn-lt"/>
                <a:ea typeface="Calibri"/>
                <a:cs typeface="Times New Roman"/>
              </a:rPr>
              <a:t>EIA Report, where applicable</a:t>
            </a:r>
            <a:endParaRPr lang="en-US" sz="2400" dirty="0" smtClean="0">
              <a:solidFill>
                <a:srgbClr val="002060"/>
              </a:solidFill>
              <a:latin typeface="+mn-lt"/>
              <a:ea typeface="Times New Roman"/>
              <a:cs typeface="Times New Roman"/>
            </a:endParaRPr>
          </a:p>
          <a:p>
            <a:pPr marL="342900" marR="0" lvl="0" indent="-342900">
              <a:lnSpc>
                <a:spcPct val="150000"/>
              </a:lnSpc>
              <a:spcBef>
                <a:spcPts val="0"/>
              </a:spcBef>
              <a:spcAft>
                <a:spcPts val="0"/>
              </a:spcAft>
              <a:buFont typeface="Wingdings"/>
              <a:buChar char=""/>
            </a:pPr>
            <a:r>
              <a:rPr lang="en-US" sz="2400" dirty="0" smtClean="0">
                <a:solidFill>
                  <a:srgbClr val="002060"/>
                </a:solidFill>
                <a:latin typeface="+mn-lt"/>
                <a:ea typeface="Calibri"/>
                <a:cs typeface="Times New Roman"/>
              </a:rPr>
              <a:t>Role of World Bank in project selection/rejection</a:t>
            </a:r>
            <a:endParaRPr lang="en-US" sz="2400" dirty="0" smtClean="0">
              <a:solidFill>
                <a:srgbClr val="002060"/>
              </a:solidFill>
              <a:latin typeface="+mn-lt"/>
              <a:ea typeface="Times New Roman"/>
              <a:cs typeface="Times New Roman"/>
            </a:endParaRPr>
          </a:p>
          <a:p>
            <a:pPr marL="342900" marR="0" lvl="0" indent="-342900">
              <a:lnSpc>
                <a:spcPct val="150000"/>
              </a:lnSpc>
              <a:spcBef>
                <a:spcPts val="0"/>
              </a:spcBef>
              <a:spcAft>
                <a:spcPts val="0"/>
              </a:spcAft>
              <a:buFont typeface="Wingdings"/>
              <a:buChar char=""/>
            </a:pPr>
            <a:r>
              <a:rPr lang="en-US" sz="2400" dirty="0" smtClean="0">
                <a:solidFill>
                  <a:srgbClr val="002060"/>
                </a:solidFill>
                <a:latin typeface="+mn-lt"/>
                <a:ea typeface="Calibri"/>
                <a:cs typeface="Times New Roman"/>
              </a:rPr>
              <a:t>Minutes of Trustee Board/Governing Council meetings</a:t>
            </a:r>
          </a:p>
          <a:p>
            <a:pPr marL="342900" marR="0" lvl="0" indent="-342900">
              <a:lnSpc>
                <a:spcPct val="150000"/>
              </a:lnSpc>
              <a:spcBef>
                <a:spcPts val="0"/>
              </a:spcBef>
              <a:spcAft>
                <a:spcPts val="0"/>
              </a:spcAft>
              <a:buFont typeface="Wingdings"/>
              <a:buChar char=""/>
            </a:pPr>
            <a:r>
              <a:rPr lang="en-US" sz="2400" dirty="0" smtClean="0">
                <a:solidFill>
                  <a:srgbClr val="002060"/>
                </a:solidFill>
                <a:latin typeface="+mn-lt"/>
                <a:ea typeface="Calibri"/>
                <a:cs typeface="Times New Roman"/>
              </a:rPr>
              <a:t>MRV related reports; and</a:t>
            </a:r>
            <a:endParaRPr lang="en-US" sz="2400" dirty="0" smtClean="0">
              <a:solidFill>
                <a:srgbClr val="002060"/>
              </a:solidFill>
              <a:latin typeface="+mn-lt"/>
              <a:ea typeface="Times New Roman"/>
              <a:cs typeface="Times New Roman"/>
            </a:endParaRPr>
          </a:p>
          <a:p>
            <a:pPr marL="342900" marR="0" lvl="0" indent="-342900">
              <a:lnSpc>
                <a:spcPct val="150000"/>
              </a:lnSpc>
              <a:spcBef>
                <a:spcPts val="0"/>
              </a:spcBef>
              <a:spcAft>
                <a:spcPts val="0"/>
              </a:spcAft>
              <a:buFont typeface="Wingdings"/>
              <a:buChar char=""/>
            </a:pPr>
            <a:r>
              <a:rPr lang="en-US" sz="2400" dirty="0" smtClean="0">
                <a:solidFill>
                  <a:srgbClr val="002060"/>
                </a:solidFill>
                <a:latin typeface="+mn-lt"/>
                <a:ea typeface="Calibri"/>
                <a:cs typeface="Times New Roman"/>
              </a:rPr>
              <a:t>Financial statement/audit report</a:t>
            </a:r>
            <a:endParaRPr lang="en-US" sz="2400" dirty="0">
              <a:solidFill>
                <a:srgbClr val="002060"/>
              </a:solidFill>
              <a:latin typeface="+mn-lt"/>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5" name="Rectangle 3"/>
          <p:cNvSpPr>
            <a:spLocks noGrp="1" noChangeArrowheads="1"/>
          </p:cNvSpPr>
          <p:nvPr>
            <p:ph idx="1"/>
          </p:nvPr>
        </p:nvSpPr>
        <p:spPr>
          <a:xfrm>
            <a:off x="0" y="1066800"/>
            <a:ext cx="9144000" cy="5334000"/>
          </a:xfrm>
        </p:spPr>
        <p:txBody>
          <a:bodyPr>
            <a:noAutofit/>
          </a:bodyPr>
          <a:lstStyle/>
          <a:p>
            <a:pPr marL="400050" indent="-400050">
              <a:lnSpc>
                <a:spcPct val="150000"/>
              </a:lnSpc>
              <a:spcBef>
                <a:spcPct val="5000"/>
              </a:spcBef>
              <a:buFont typeface="Wingdings" pitchFamily="2" charset="2"/>
              <a:buChar char="§"/>
            </a:pPr>
            <a:r>
              <a:rPr lang="en-US" sz="2000" dirty="0" smtClean="0">
                <a:cs typeface="Times New Roman" pitchFamily="18" charset="0"/>
              </a:rPr>
              <a:t>UNFCCC established in 1992, came into force on 1994 – key milestone in CF</a:t>
            </a:r>
          </a:p>
          <a:p>
            <a:pPr marL="400050" indent="-400050">
              <a:lnSpc>
                <a:spcPct val="150000"/>
              </a:lnSpc>
              <a:spcBef>
                <a:spcPct val="5000"/>
              </a:spcBef>
              <a:buFont typeface="Wingdings" pitchFamily="2" charset="2"/>
              <a:buChar char="§"/>
            </a:pPr>
            <a:r>
              <a:rPr lang="en-US" sz="2000" dirty="0" smtClean="0">
                <a:cs typeface="Times New Roman" pitchFamily="18" charset="0"/>
              </a:rPr>
              <a:t>“the state parties should protect the climate system </a:t>
            </a:r>
            <a:r>
              <a:rPr lang="en-US" sz="2000" i="1" dirty="0" smtClean="0">
                <a:solidFill>
                  <a:srgbClr val="006C31"/>
                </a:solidFill>
                <a:cs typeface="Times New Roman" pitchFamily="18" charset="0"/>
              </a:rPr>
              <a:t>on the basis of equity and in accordance with their common but differentiated responsibilities</a:t>
            </a:r>
            <a:r>
              <a:rPr lang="en-US" sz="2000" dirty="0" smtClean="0">
                <a:solidFill>
                  <a:srgbClr val="006C31"/>
                </a:solidFill>
                <a:cs typeface="Times New Roman" pitchFamily="18" charset="0"/>
              </a:rPr>
              <a:t>” </a:t>
            </a:r>
            <a:r>
              <a:rPr lang="en-US" sz="2000" dirty="0" smtClean="0">
                <a:cs typeface="Times New Roman" pitchFamily="18" charset="0"/>
              </a:rPr>
              <a:t>- Article 3, UNFCCC; Clause 1, Copenhagen Accord, UNFCCC</a:t>
            </a:r>
          </a:p>
          <a:p>
            <a:pPr marL="400050" indent="-400050">
              <a:lnSpc>
                <a:spcPct val="150000"/>
              </a:lnSpc>
              <a:spcBef>
                <a:spcPct val="5000"/>
              </a:spcBef>
              <a:buFont typeface="Wingdings" pitchFamily="2" charset="2"/>
              <a:buChar char="§"/>
            </a:pPr>
            <a:r>
              <a:rPr lang="en-US" sz="2000" dirty="0" smtClean="0">
                <a:cs typeface="Times New Roman" pitchFamily="18" charset="0"/>
              </a:rPr>
              <a:t>Kyoto protocol  (1997, effective from 2005) – Market based source of fund for adaptation through Clean Development Mechanism  (CDM)</a:t>
            </a:r>
          </a:p>
          <a:p>
            <a:pPr marL="400050" indent="-400050" fontAlgn="base">
              <a:lnSpc>
                <a:spcPct val="150000"/>
              </a:lnSpc>
              <a:buFont typeface="Wingdings" pitchFamily="2" charset="2"/>
              <a:buChar char="§"/>
            </a:pPr>
            <a:r>
              <a:rPr lang="en-US" sz="2000" dirty="0" smtClean="0"/>
              <a:t>Special Climate Change Fund and the Least Developed Countries Fund under Marrakesh Accords in 2001</a:t>
            </a:r>
          </a:p>
        </p:txBody>
      </p:sp>
      <p:sp>
        <p:nvSpPr>
          <p:cNvPr id="443394" name="Rectangle 2"/>
          <p:cNvSpPr>
            <a:spLocks noGrp="1" noChangeArrowheads="1"/>
          </p:cNvSpPr>
          <p:nvPr>
            <p:ph type="title"/>
          </p:nvPr>
        </p:nvSpPr>
        <p:spPr>
          <a:xfrm>
            <a:off x="0" y="0"/>
            <a:ext cx="9144000" cy="990600"/>
          </a:xfrm>
        </p:spPr>
        <p:txBody>
          <a:bodyPr>
            <a:noAutofit/>
          </a:bodyPr>
          <a:lstStyle/>
          <a:p>
            <a:pPr marL="838200" indent="-838200" algn="ctr" eaLnBrk="1" hangingPunct="1"/>
            <a:r>
              <a:rPr lang="en-US" sz="3200" dirty="0" smtClean="0">
                <a:solidFill>
                  <a:srgbClr val="C00000"/>
                </a:solidFill>
                <a:latin typeface="Arial" pitchFamily="34" charset="0"/>
              </a:rPr>
              <a:t>Climate Finance: </a:t>
            </a:r>
            <a:r>
              <a:rPr lang="en-US" sz="3200" dirty="0" smtClean="0">
                <a:solidFill>
                  <a:srgbClr val="006C31"/>
                </a:solidFill>
                <a:latin typeface="Arial" pitchFamily="34" charset="0"/>
              </a:rPr>
              <a:t>Global Initiatives </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rgbClr val="0033CC"/>
                </a:solidFill>
                <a:effectLst/>
                <a:latin typeface="+mn-lt"/>
                <a:ea typeface="Times New Roman" pitchFamily="18" charset="0"/>
                <a:cs typeface="Times New Roman" pitchFamily="18" charset="0"/>
              </a:rPr>
              <a:t>Challenges to Effective CFG: </a:t>
            </a:r>
            <a:r>
              <a:rPr lang="en-US" sz="2400" b="1" dirty="0" smtClean="0">
                <a:solidFill>
                  <a:srgbClr val="FF0000"/>
                </a:solidFill>
                <a:latin typeface="+mn-lt"/>
                <a:ea typeface="Times New Roman" pitchFamily="18" charset="0"/>
                <a:cs typeface="Times New Roman" pitchFamily="18" charset="0"/>
              </a:rPr>
              <a:t>Transparency &amp; disclosure</a:t>
            </a:r>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0" y="537315"/>
          <a:ext cx="8915400" cy="6332115"/>
        </p:xfrm>
        <a:graphic>
          <a:graphicData uri="http://schemas.openxmlformats.org/drawingml/2006/table">
            <a:tbl>
              <a:tblPr/>
              <a:tblGrid>
                <a:gridCol w="1798721"/>
                <a:gridCol w="3362827"/>
                <a:gridCol w="3753852"/>
              </a:tblGrid>
              <a:tr h="775695">
                <a:tc>
                  <a:txBody>
                    <a:bodyPr/>
                    <a:lstStyle/>
                    <a:p>
                      <a:pPr marL="0" marR="0" algn="ctr">
                        <a:lnSpc>
                          <a:spcPct val="115000"/>
                        </a:lnSpc>
                        <a:spcBef>
                          <a:spcPts val="0"/>
                        </a:spcBef>
                        <a:spcAft>
                          <a:spcPts val="0"/>
                        </a:spcAft>
                      </a:pPr>
                      <a:r>
                        <a:rPr lang="en-US" sz="2000" b="1" dirty="0">
                          <a:solidFill>
                            <a:srgbClr val="002060"/>
                          </a:solidFill>
                          <a:latin typeface="+mn-lt"/>
                          <a:ea typeface="Calibri"/>
                          <a:cs typeface="Times New Roman"/>
                        </a:rPr>
                        <a:t>Availability of Information </a:t>
                      </a:r>
                      <a:endParaRPr lang="en-US" sz="2000" dirty="0">
                        <a:solidFill>
                          <a:srgbClr val="002060"/>
                        </a:solidFill>
                        <a:latin typeface="+mn-lt"/>
                        <a:ea typeface="Times New Roman"/>
                        <a:cs typeface="Times New Roman"/>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2060"/>
                          </a:solidFill>
                          <a:latin typeface="+mn-lt"/>
                          <a:ea typeface="Calibri"/>
                          <a:cs typeface="Times New Roman"/>
                        </a:rPr>
                        <a:t>BCCRF </a:t>
                      </a:r>
                      <a:endParaRPr lang="en-US" sz="2000" dirty="0">
                        <a:solidFill>
                          <a:srgbClr val="002060"/>
                        </a:solidFill>
                        <a:latin typeface="+mn-lt"/>
                        <a:ea typeface="Times New Roman"/>
                        <a:cs typeface="Times New Roman"/>
                      </a:endParaRPr>
                    </a:p>
                    <a:p>
                      <a:pPr marL="0" marR="0" algn="ctr">
                        <a:lnSpc>
                          <a:spcPct val="115000"/>
                        </a:lnSpc>
                        <a:spcBef>
                          <a:spcPts val="0"/>
                        </a:spcBef>
                        <a:spcAft>
                          <a:spcPts val="0"/>
                        </a:spcAft>
                      </a:pPr>
                      <a:r>
                        <a:rPr lang="en-US" sz="2000" b="1" dirty="0" smtClean="0">
                          <a:solidFill>
                            <a:srgbClr val="002060"/>
                          </a:solidFill>
                          <a:latin typeface="+mn-lt"/>
                          <a:ea typeface="Calibri"/>
                          <a:cs typeface="Times New Roman"/>
                        </a:rPr>
                        <a:t>(Not subjected to RTI Act)</a:t>
                      </a:r>
                      <a:endParaRPr lang="en-US" sz="2000" dirty="0">
                        <a:solidFill>
                          <a:srgbClr val="002060"/>
                        </a:solidFill>
                        <a:latin typeface="+mn-lt"/>
                        <a:ea typeface="Times New Roman"/>
                        <a:cs typeface="Times New Roman"/>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2060"/>
                          </a:solidFill>
                          <a:latin typeface="+mn-lt"/>
                          <a:ea typeface="Calibri"/>
                          <a:cs typeface="Times New Roman"/>
                        </a:rPr>
                        <a:t>BCCTF </a:t>
                      </a:r>
                      <a:endParaRPr lang="en-US" sz="2000" dirty="0">
                        <a:solidFill>
                          <a:srgbClr val="002060"/>
                        </a:solidFill>
                        <a:latin typeface="+mn-lt"/>
                        <a:ea typeface="Times New Roman"/>
                        <a:cs typeface="Times New Roman"/>
                      </a:endParaRPr>
                    </a:p>
                    <a:p>
                      <a:pPr marL="0" marR="0" algn="ctr">
                        <a:lnSpc>
                          <a:spcPct val="115000"/>
                        </a:lnSpc>
                        <a:spcBef>
                          <a:spcPts val="0"/>
                        </a:spcBef>
                        <a:spcAft>
                          <a:spcPts val="0"/>
                        </a:spcAft>
                      </a:pPr>
                      <a:r>
                        <a:rPr lang="en-US" sz="2000" b="1" dirty="0" smtClean="0">
                          <a:solidFill>
                            <a:srgbClr val="002060"/>
                          </a:solidFill>
                          <a:latin typeface="+mn-lt"/>
                          <a:ea typeface="Calibri"/>
                          <a:cs typeface="Times New Roman"/>
                        </a:rPr>
                        <a:t>(Subjected to RTI Act</a:t>
                      </a:r>
                      <a:r>
                        <a:rPr lang="en-US" sz="2000" b="1" dirty="0">
                          <a:solidFill>
                            <a:srgbClr val="002060"/>
                          </a:solidFill>
                          <a:latin typeface="+mn-lt"/>
                          <a:ea typeface="Calibri"/>
                          <a:cs typeface="Times New Roman"/>
                        </a:rPr>
                        <a:t>)</a:t>
                      </a:r>
                      <a:endParaRPr lang="en-US" sz="2000" dirty="0">
                        <a:solidFill>
                          <a:srgbClr val="002060"/>
                        </a:solidFill>
                        <a:latin typeface="+mn-lt"/>
                        <a:ea typeface="Times New Roman"/>
                        <a:cs typeface="Times New Roman"/>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3725">
                <a:tc>
                  <a:txBody>
                    <a:bodyPr/>
                    <a:lstStyle/>
                    <a:p>
                      <a:pPr marL="0" marR="0" algn="l">
                        <a:lnSpc>
                          <a:spcPct val="115000"/>
                        </a:lnSpc>
                        <a:spcBef>
                          <a:spcPts val="0"/>
                        </a:spcBef>
                        <a:spcAft>
                          <a:spcPts val="0"/>
                        </a:spcAft>
                      </a:pPr>
                      <a:r>
                        <a:rPr lang="en-US" sz="2000" b="0" dirty="0">
                          <a:solidFill>
                            <a:srgbClr val="006600"/>
                          </a:solidFill>
                          <a:latin typeface="+mn-lt"/>
                          <a:ea typeface="Calibri"/>
                          <a:cs typeface="Times New Roman"/>
                        </a:rPr>
                        <a:t>Documents available</a:t>
                      </a:r>
                      <a:endParaRPr lang="en-US" sz="2000" b="0" dirty="0">
                        <a:solidFill>
                          <a:srgbClr val="006600"/>
                        </a:solidFill>
                        <a:latin typeface="+mn-lt"/>
                        <a:ea typeface="Times New Roman"/>
                        <a:cs typeface="Times New Roman"/>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dirty="0" smtClean="0">
                          <a:solidFill>
                            <a:srgbClr val="006600"/>
                          </a:solidFill>
                          <a:latin typeface="+mn-lt"/>
                          <a:ea typeface="Calibri"/>
                          <a:cs typeface="Times New Roman"/>
                        </a:rPr>
                        <a:t>A general overview of</a:t>
                      </a:r>
                      <a:r>
                        <a:rPr lang="en-US" sz="2000" b="0" baseline="0" dirty="0" smtClean="0">
                          <a:solidFill>
                            <a:srgbClr val="006600"/>
                          </a:solidFill>
                          <a:latin typeface="+mn-lt"/>
                          <a:ea typeface="Calibri"/>
                          <a:cs typeface="Times New Roman"/>
                        </a:rPr>
                        <a:t> the Fund</a:t>
                      </a:r>
                      <a:r>
                        <a:rPr lang="en-US" sz="2000" b="0" dirty="0" smtClean="0">
                          <a:solidFill>
                            <a:srgbClr val="006600"/>
                          </a:solidFill>
                          <a:latin typeface="+mn-lt"/>
                          <a:ea typeface="Calibri"/>
                          <a:cs typeface="Times New Roman"/>
                        </a:rPr>
                        <a:t>, </a:t>
                      </a:r>
                      <a:r>
                        <a:rPr lang="en-US" sz="2000" b="0" dirty="0">
                          <a:solidFill>
                            <a:srgbClr val="006600"/>
                          </a:solidFill>
                          <a:latin typeface="+mn-lt"/>
                          <a:ea typeface="Calibri"/>
                          <a:cs typeface="Times New Roman"/>
                        </a:rPr>
                        <a:t>Concept note on NGO funding, </a:t>
                      </a:r>
                      <a:r>
                        <a:rPr lang="en-US" sz="2000" b="0" dirty="0" smtClean="0">
                          <a:solidFill>
                            <a:srgbClr val="006600"/>
                          </a:solidFill>
                          <a:latin typeface="+mn-lt"/>
                          <a:ea typeface="Calibri"/>
                          <a:cs typeface="Times New Roman"/>
                        </a:rPr>
                        <a:t> </a:t>
                      </a:r>
                      <a:r>
                        <a:rPr lang="en-US" sz="2000" b="0" dirty="0">
                          <a:solidFill>
                            <a:srgbClr val="006600"/>
                          </a:solidFill>
                          <a:latin typeface="+mn-lt"/>
                          <a:ea typeface="Calibri"/>
                          <a:cs typeface="Times New Roman"/>
                        </a:rPr>
                        <a:t>project </a:t>
                      </a:r>
                      <a:r>
                        <a:rPr lang="en-US" sz="2000" b="0" dirty="0" smtClean="0">
                          <a:solidFill>
                            <a:srgbClr val="006600"/>
                          </a:solidFill>
                          <a:latin typeface="+mn-lt"/>
                          <a:ea typeface="Calibri"/>
                          <a:cs typeface="Times New Roman"/>
                        </a:rPr>
                        <a:t>summaries (2 projects, nothing on the largest ongoing project)</a:t>
                      </a:r>
                      <a:endParaRPr lang="en-US" sz="2000" b="0" dirty="0">
                        <a:solidFill>
                          <a:srgbClr val="006600"/>
                        </a:solidFill>
                        <a:latin typeface="+mn-lt"/>
                        <a:ea typeface="Times New Roman"/>
                        <a:cs typeface="Times New Roman"/>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dirty="0">
                          <a:solidFill>
                            <a:srgbClr val="006600"/>
                          </a:solidFill>
                          <a:latin typeface="+mn-lt"/>
                          <a:ea typeface="Calibri"/>
                          <a:cs typeface="Times New Roman"/>
                        </a:rPr>
                        <a:t>Approved project list; Decision to review the project proposals submitted earlier by NGOs; </a:t>
                      </a:r>
                      <a:r>
                        <a:rPr lang="en-US" sz="2000" b="0" dirty="0" smtClean="0">
                          <a:solidFill>
                            <a:srgbClr val="006600"/>
                          </a:solidFill>
                          <a:latin typeface="+mn-lt"/>
                          <a:ea typeface="Calibri"/>
                          <a:cs typeface="Times New Roman"/>
                        </a:rPr>
                        <a:t>Project</a:t>
                      </a:r>
                      <a:r>
                        <a:rPr lang="en-US" sz="2000" b="0" baseline="0" dirty="0" smtClean="0">
                          <a:solidFill>
                            <a:srgbClr val="006600"/>
                          </a:solidFill>
                          <a:latin typeface="+mn-lt"/>
                          <a:ea typeface="Calibri"/>
                          <a:cs typeface="Times New Roman"/>
                        </a:rPr>
                        <a:t> proposal format, BCCTF Act, Gazette on NGO funding,  BCCSAP, NAPA docs </a:t>
                      </a:r>
                      <a:endParaRPr lang="en-US" sz="2000" b="0" dirty="0">
                        <a:solidFill>
                          <a:srgbClr val="006600"/>
                        </a:solidFill>
                        <a:latin typeface="+mn-lt"/>
                        <a:ea typeface="Times New Roman"/>
                        <a:cs typeface="Times New Roman"/>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780">
                <a:tc>
                  <a:txBody>
                    <a:bodyPr/>
                    <a:lstStyle/>
                    <a:p>
                      <a:pPr marL="0" marR="0" algn="l">
                        <a:lnSpc>
                          <a:spcPct val="115000"/>
                        </a:lnSpc>
                        <a:spcBef>
                          <a:spcPts val="0"/>
                        </a:spcBef>
                        <a:spcAft>
                          <a:spcPts val="0"/>
                        </a:spcAft>
                      </a:pPr>
                      <a:r>
                        <a:rPr lang="en-US" sz="2000" b="0" dirty="0">
                          <a:solidFill>
                            <a:srgbClr val="002060"/>
                          </a:solidFill>
                          <a:latin typeface="+mn-lt"/>
                          <a:ea typeface="Calibri"/>
                          <a:cs typeface="Times New Roman"/>
                        </a:rPr>
                        <a:t>Unavailability of specific information. </a:t>
                      </a:r>
                      <a:endParaRPr lang="en-US" sz="2000" b="0" dirty="0">
                        <a:solidFill>
                          <a:srgbClr val="002060"/>
                        </a:solidFill>
                        <a:latin typeface="+mn-lt"/>
                        <a:ea typeface="Times New Roman"/>
                        <a:cs typeface="Times New Roman"/>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Wingdings"/>
                        <a:buChar char=""/>
                      </a:pPr>
                      <a:r>
                        <a:rPr lang="en-US" sz="2000" b="0" dirty="0" smtClean="0">
                          <a:solidFill>
                            <a:srgbClr val="002060"/>
                          </a:solidFill>
                          <a:latin typeface="+mn-lt"/>
                          <a:ea typeface="Calibri"/>
                          <a:cs typeface="Times New Roman"/>
                        </a:rPr>
                        <a:t>Reason for delay</a:t>
                      </a:r>
                    </a:p>
                    <a:p>
                      <a:pPr marL="342900" marR="0" lvl="0" indent="-342900" algn="l">
                        <a:lnSpc>
                          <a:spcPct val="115000"/>
                        </a:lnSpc>
                        <a:spcBef>
                          <a:spcPts val="0"/>
                        </a:spcBef>
                        <a:spcAft>
                          <a:spcPts val="0"/>
                        </a:spcAft>
                        <a:buFont typeface="Wingdings"/>
                        <a:buChar char=""/>
                      </a:pPr>
                      <a:r>
                        <a:rPr lang="en-US" sz="2000" b="0" dirty="0" smtClean="0">
                          <a:solidFill>
                            <a:srgbClr val="002060"/>
                          </a:solidFill>
                          <a:latin typeface="+mn-lt"/>
                          <a:ea typeface="Calibri"/>
                          <a:cs typeface="Times New Roman"/>
                        </a:rPr>
                        <a:t>Non-disclosure</a:t>
                      </a:r>
                      <a:r>
                        <a:rPr lang="en-US" sz="2000" b="0" baseline="0" dirty="0" smtClean="0">
                          <a:solidFill>
                            <a:srgbClr val="002060"/>
                          </a:solidFill>
                          <a:latin typeface="+mn-lt"/>
                          <a:ea typeface="Calibri"/>
                          <a:cs typeface="Times New Roman"/>
                        </a:rPr>
                        <a:t> of  ToR &amp; project documents</a:t>
                      </a:r>
                      <a:endParaRPr lang="en-US" sz="2000" b="0" dirty="0" smtClean="0">
                        <a:solidFill>
                          <a:srgbClr val="002060"/>
                        </a:solidFill>
                        <a:latin typeface="+mn-lt"/>
                        <a:ea typeface="Calibri"/>
                        <a:cs typeface="Times New Roman"/>
                      </a:endParaRPr>
                    </a:p>
                    <a:p>
                      <a:pPr marL="342900" marR="0" lvl="0" indent="-342900" algn="l">
                        <a:lnSpc>
                          <a:spcPct val="115000"/>
                        </a:lnSpc>
                        <a:spcBef>
                          <a:spcPts val="0"/>
                        </a:spcBef>
                        <a:spcAft>
                          <a:spcPts val="0"/>
                        </a:spcAft>
                        <a:buFont typeface="Wingdings"/>
                        <a:buChar char=""/>
                      </a:pPr>
                      <a:r>
                        <a:rPr lang="en-US" sz="2000" b="0" dirty="0" smtClean="0">
                          <a:solidFill>
                            <a:srgbClr val="002060"/>
                          </a:solidFill>
                          <a:latin typeface="+mn-lt"/>
                          <a:ea typeface="Calibri"/>
                          <a:cs typeface="Times New Roman"/>
                        </a:rPr>
                        <a:t>Additional 4-5% to be charged by </a:t>
                      </a:r>
                      <a:r>
                        <a:rPr lang="en-US" sz="2000" b="0" dirty="0">
                          <a:solidFill>
                            <a:srgbClr val="002060"/>
                          </a:solidFill>
                          <a:latin typeface="+mn-lt"/>
                          <a:ea typeface="Calibri"/>
                          <a:cs typeface="Times New Roman"/>
                        </a:rPr>
                        <a:t>World </a:t>
                      </a:r>
                      <a:r>
                        <a:rPr lang="en-US" sz="2000" b="0" dirty="0" smtClean="0">
                          <a:solidFill>
                            <a:srgbClr val="002060"/>
                          </a:solidFill>
                          <a:latin typeface="+mn-lt"/>
                          <a:ea typeface="Calibri"/>
                          <a:cs typeface="Times New Roman"/>
                        </a:rPr>
                        <a:t>Bank    </a:t>
                      </a:r>
                      <a:endParaRPr lang="en-US" sz="2000" b="0" dirty="0">
                        <a:solidFill>
                          <a:srgbClr val="002060"/>
                        </a:solidFill>
                        <a:latin typeface="+mn-lt"/>
                        <a:ea typeface="Times New Roman"/>
                        <a:cs typeface="Times New Roman"/>
                      </a:endParaRPr>
                    </a:p>
                    <a:p>
                      <a:pPr marL="342900" marR="0" lvl="0" indent="-342900" algn="l">
                        <a:lnSpc>
                          <a:spcPct val="115000"/>
                        </a:lnSpc>
                        <a:spcBef>
                          <a:spcPts val="0"/>
                        </a:spcBef>
                        <a:spcAft>
                          <a:spcPts val="0"/>
                        </a:spcAft>
                        <a:buFont typeface="Wingdings"/>
                        <a:buChar char=""/>
                      </a:pPr>
                      <a:r>
                        <a:rPr lang="en-US" sz="2000" b="0" dirty="0" smtClean="0">
                          <a:solidFill>
                            <a:srgbClr val="002060"/>
                          </a:solidFill>
                          <a:latin typeface="+mn-lt"/>
                          <a:ea typeface="Calibri"/>
                          <a:cs typeface="Times New Roman"/>
                        </a:rPr>
                        <a:t>No manual/guidelines for </a:t>
                      </a:r>
                      <a:r>
                        <a:rPr lang="en-US" sz="2000" b="0" baseline="0" dirty="0" smtClean="0">
                          <a:solidFill>
                            <a:srgbClr val="002060"/>
                          </a:solidFill>
                          <a:latin typeface="+mn-lt"/>
                          <a:ea typeface="Calibri"/>
                          <a:cs typeface="Times New Roman"/>
                        </a:rPr>
                        <a:t>procedural integrity</a:t>
                      </a:r>
                      <a:r>
                        <a:rPr lang="en-US" sz="2000" b="0" dirty="0" smtClean="0">
                          <a:solidFill>
                            <a:srgbClr val="002060"/>
                          </a:solidFill>
                          <a:latin typeface="+mn-lt"/>
                          <a:ea typeface="Calibri"/>
                          <a:cs typeface="Times New Roman"/>
                        </a:rPr>
                        <a:t>.</a:t>
                      </a:r>
                      <a:endParaRPr lang="en-US" sz="2000" b="0" dirty="0">
                        <a:solidFill>
                          <a:srgbClr val="002060"/>
                        </a:solidFill>
                        <a:latin typeface="+mn-lt"/>
                        <a:ea typeface="Times New Roman"/>
                        <a:cs typeface="Times New Roman"/>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Wingdings"/>
                        <a:buChar char=""/>
                      </a:pPr>
                      <a:r>
                        <a:rPr lang="en-US" sz="2000" b="0" dirty="0">
                          <a:solidFill>
                            <a:srgbClr val="002060"/>
                          </a:solidFill>
                          <a:latin typeface="+mn-lt"/>
                          <a:ea typeface="Calibri"/>
                          <a:cs typeface="Times New Roman"/>
                        </a:rPr>
                        <a:t>Management or operating cost of BCCTF and </a:t>
                      </a:r>
                      <a:r>
                        <a:rPr lang="en-US" sz="2000" b="0" dirty="0" smtClean="0">
                          <a:solidFill>
                            <a:srgbClr val="002060"/>
                          </a:solidFill>
                          <a:latin typeface="+mn-lt"/>
                          <a:ea typeface="Calibri"/>
                          <a:cs typeface="Times New Roman"/>
                        </a:rPr>
                        <a:t>CCU</a:t>
                      </a:r>
                      <a:endParaRPr lang="en-US" sz="2000" b="0" dirty="0">
                        <a:solidFill>
                          <a:srgbClr val="002060"/>
                        </a:solidFill>
                        <a:latin typeface="+mn-lt"/>
                        <a:ea typeface="Times New Roman"/>
                        <a:cs typeface="Times New Roman"/>
                      </a:endParaRPr>
                    </a:p>
                    <a:p>
                      <a:pPr marL="342900" marR="0" lvl="0" indent="-342900" algn="l">
                        <a:lnSpc>
                          <a:spcPct val="115000"/>
                        </a:lnSpc>
                        <a:spcBef>
                          <a:spcPts val="0"/>
                        </a:spcBef>
                        <a:spcAft>
                          <a:spcPts val="0"/>
                        </a:spcAft>
                        <a:buFont typeface="Wingdings"/>
                        <a:buChar char=""/>
                      </a:pPr>
                      <a:r>
                        <a:rPr lang="en-US" sz="2000" b="0" dirty="0">
                          <a:solidFill>
                            <a:srgbClr val="002060"/>
                          </a:solidFill>
                          <a:latin typeface="+mn-lt"/>
                          <a:ea typeface="Calibri"/>
                          <a:cs typeface="Times New Roman"/>
                        </a:rPr>
                        <a:t>Information on activities and operations of </a:t>
                      </a:r>
                      <a:r>
                        <a:rPr lang="en-US" sz="2000" b="0" dirty="0" smtClean="0">
                          <a:solidFill>
                            <a:srgbClr val="002060"/>
                          </a:solidFill>
                          <a:latin typeface="+mn-lt"/>
                          <a:ea typeface="Calibri"/>
                          <a:cs typeface="Times New Roman"/>
                        </a:rPr>
                        <a:t>CCU</a:t>
                      </a:r>
                    </a:p>
                    <a:p>
                      <a:pPr marL="342900" marR="0" lvl="0" indent="-342900" algn="l">
                        <a:lnSpc>
                          <a:spcPct val="115000"/>
                        </a:lnSpc>
                        <a:spcBef>
                          <a:spcPts val="0"/>
                        </a:spcBef>
                        <a:spcAft>
                          <a:spcPts val="0"/>
                        </a:spcAft>
                        <a:buFont typeface="Wingdings"/>
                        <a:buChar char=""/>
                      </a:pPr>
                      <a:r>
                        <a:rPr lang="en-US" sz="2000" b="0" dirty="0" smtClean="0">
                          <a:solidFill>
                            <a:srgbClr val="002060"/>
                          </a:solidFill>
                          <a:latin typeface="+mn-lt"/>
                          <a:ea typeface="Times New Roman"/>
                          <a:cs typeface="Times New Roman"/>
                        </a:rPr>
                        <a:t>No separate webportal</a:t>
                      </a:r>
                      <a:endParaRPr lang="en-US" sz="2000" b="0" dirty="0">
                        <a:solidFill>
                          <a:srgbClr val="002060"/>
                        </a:solidFill>
                        <a:latin typeface="+mn-lt"/>
                        <a:ea typeface="Times New Roman"/>
                        <a:cs typeface="Times New Roman"/>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22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pPr algn="ctr"/>
            <a:r>
              <a:rPr lang="en-US" sz="3200" b="1" dirty="0" smtClean="0">
                <a:solidFill>
                  <a:srgbClr val="C00000"/>
                </a:solidFill>
              </a:rPr>
              <a:t>Challenges</a:t>
            </a:r>
            <a:r>
              <a:rPr lang="en-US" sz="3200" b="1" dirty="0" smtClean="0">
                <a:solidFill>
                  <a:srgbClr val="FF0000"/>
                </a:solidFill>
              </a:rPr>
              <a:t> </a:t>
            </a:r>
            <a:r>
              <a:rPr lang="en-US" sz="3200" b="1" dirty="0" smtClean="0">
                <a:solidFill>
                  <a:srgbClr val="002060"/>
                </a:solidFill>
              </a:rPr>
              <a:t>to effective CFG </a:t>
            </a:r>
            <a:endParaRPr lang="en-US" sz="2400" b="1" dirty="0">
              <a:solidFill>
                <a:srgbClr val="002060"/>
              </a:solidFill>
            </a:endParaRPr>
          </a:p>
        </p:txBody>
      </p:sp>
      <p:sp>
        <p:nvSpPr>
          <p:cNvPr id="3" name="Content Placeholder 2"/>
          <p:cNvSpPr>
            <a:spLocks noGrp="1"/>
          </p:cNvSpPr>
          <p:nvPr>
            <p:ph idx="1"/>
          </p:nvPr>
        </p:nvSpPr>
        <p:spPr>
          <a:xfrm>
            <a:off x="304800" y="914400"/>
            <a:ext cx="8610600" cy="5592763"/>
          </a:xfrm>
        </p:spPr>
        <p:txBody>
          <a:bodyPr>
            <a:noAutofit/>
          </a:bodyPr>
          <a:lstStyle/>
          <a:p>
            <a:pPr>
              <a:lnSpc>
                <a:spcPct val="130000"/>
              </a:lnSpc>
              <a:spcBef>
                <a:spcPts val="0"/>
              </a:spcBef>
              <a:spcAft>
                <a:spcPts val="0"/>
              </a:spcAft>
              <a:buFont typeface="Wingdings" pitchFamily="2" charset="2"/>
              <a:buChar char="Ø"/>
            </a:pPr>
            <a:r>
              <a:rPr lang="en-US" sz="2000" b="1" kern="1200" dirty="0" smtClean="0">
                <a:solidFill>
                  <a:srgbClr val="C00000"/>
                </a:solidFill>
                <a:ea typeface="Calibri"/>
                <a:cs typeface="Times New Roman"/>
              </a:rPr>
              <a:t>Partisan political influence </a:t>
            </a:r>
            <a:r>
              <a:rPr lang="en-US" sz="2000" kern="1200" dirty="0" smtClean="0">
                <a:solidFill>
                  <a:srgbClr val="000066"/>
                </a:solidFill>
                <a:ea typeface="Calibri"/>
                <a:cs typeface="Times New Roman"/>
              </a:rPr>
              <a:t>&amp; </a:t>
            </a:r>
            <a:r>
              <a:rPr lang="en-US" sz="2000" b="1" kern="1200" dirty="0" smtClean="0">
                <a:solidFill>
                  <a:srgbClr val="C00000"/>
                </a:solidFill>
                <a:ea typeface="Calibri"/>
                <a:cs typeface="Times New Roman"/>
              </a:rPr>
              <a:t>Conflict of interest </a:t>
            </a:r>
            <a:r>
              <a:rPr lang="en-US" sz="2000" kern="1200" dirty="0" smtClean="0">
                <a:solidFill>
                  <a:srgbClr val="000066"/>
                </a:solidFill>
                <a:ea typeface="Calibri"/>
                <a:cs typeface="Times New Roman"/>
              </a:rPr>
              <a:t>in project selection</a:t>
            </a:r>
          </a:p>
          <a:p>
            <a:pPr>
              <a:lnSpc>
                <a:spcPct val="130000"/>
              </a:lnSpc>
              <a:spcBef>
                <a:spcPts val="0"/>
              </a:spcBef>
              <a:buFont typeface="Wingdings" pitchFamily="2" charset="2"/>
              <a:buChar char="Ø"/>
            </a:pPr>
            <a:r>
              <a:rPr lang="en-US" sz="2000" dirty="0" smtClean="0">
                <a:solidFill>
                  <a:srgbClr val="000066"/>
                </a:solidFill>
              </a:rPr>
              <a:t>Strong  inter-</a:t>
            </a:r>
            <a:r>
              <a:rPr lang="en-US" sz="2000" dirty="0" err="1" smtClean="0">
                <a:solidFill>
                  <a:srgbClr val="000066"/>
                </a:solidFill>
              </a:rPr>
              <a:t>ministirial</a:t>
            </a:r>
            <a:r>
              <a:rPr lang="en-US" sz="2000" dirty="0" smtClean="0">
                <a:solidFill>
                  <a:srgbClr val="000066"/>
                </a:solidFill>
              </a:rPr>
              <a:t> Coordination is yet to be established  </a:t>
            </a:r>
          </a:p>
          <a:p>
            <a:pPr>
              <a:lnSpc>
                <a:spcPct val="130000"/>
              </a:lnSpc>
              <a:spcBef>
                <a:spcPts val="0"/>
              </a:spcBef>
              <a:buFont typeface="Wingdings" pitchFamily="2" charset="2"/>
              <a:buChar char="Ø"/>
            </a:pPr>
            <a:r>
              <a:rPr lang="en-US" sz="2000" dirty="0" smtClean="0">
                <a:solidFill>
                  <a:srgbClr val="000066"/>
                </a:solidFill>
              </a:rPr>
              <a:t>Absence of specific safeguards to prevent political influence in project approval process as well as misuse of funds – visa-a-</a:t>
            </a:r>
            <a:r>
              <a:rPr lang="en-US" sz="2000" dirty="0" err="1" smtClean="0">
                <a:solidFill>
                  <a:srgbClr val="000066"/>
                </a:solidFill>
              </a:rPr>
              <a:t>vis</a:t>
            </a:r>
            <a:r>
              <a:rPr lang="en-US" sz="2000" dirty="0" smtClean="0">
                <a:solidFill>
                  <a:srgbClr val="000066"/>
                </a:solidFill>
              </a:rPr>
              <a:t> funding of NGOs</a:t>
            </a:r>
          </a:p>
          <a:p>
            <a:pPr marL="342900" indent="-342900">
              <a:lnSpc>
                <a:spcPct val="130000"/>
              </a:lnSpc>
              <a:spcBef>
                <a:spcPts val="0"/>
              </a:spcBef>
              <a:buFont typeface="Wingdings" pitchFamily="2" charset="2"/>
              <a:buChar char="Ø"/>
            </a:pPr>
            <a:r>
              <a:rPr lang="en-US" sz="2000" dirty="0" smtClean="0">
                <a:solidFill>
                  <a:srgbClr val="000066"/>
                </a:solidFill>
                <a:ea typeface="Calibri"/>
                <a:cs typeface="Times New Roman"/>
              </a:rPr>
              <a:t>Not having coordination between BCCTF &amp; BCCRF</a:t>
            </a:r>
          </a:p>
          <a:p>
            <a:pPr marL="342900" indent="-342900">
              <a:lnSpc>
                <a:spcPct val="130000"/>
              </a:lnSpc>
              <a:spcBef>
                <a:spcPts val="0"/>
              </a:spcBef>
              <a:buFont typeface="Wingdings" pitchFamily="2" charset="2"/>
              <a:buChar char="Ø"/>
            </a:pPr>
            <a:r>
              <a:rPr lang="en-US" sz="2000" dirty="0" smtClean="0">
                <a:solidFill>
                  <a:srgbClr val="000066"/>
                </a:solidFill>
                <a:latin typeface="Arial (Body)"/>
                <a:ea typeface="Calibri"/>
                <a:cs typeface="Times New Roman"/>
              </a:rPr>
              <a:t>Delay in setting up the BCCRF Secretariat</a:t>
            </a:r>
          </a:p>
          <a:p>
            <a:pPr marL="342900" indent="-342900">
              <a:lnSpc>
                <a:spcPct val="130000"/>
              </a:lnSpc>
              <a:spcBef>
                <a:spcPts val="0"/>
              </a:spcBef>
              <a:buFont typeface="Wingdings" pitchFamily="2" charset="2"/>
              <a:buChar char="Ø"/>
            </a:pPr>
            <a:r>
              <a:rPr lang="en-US" sz="2000" dirty="0" smtClean="0">
                <a:solidFill>
                  <a:srgbClr val="000066"/>
                </a:solidFill>
              </a:rPr>
              <a:t>Low skills and capacity of officials in the new territory of climate funding</a:t>
            </a:r>
          </a:p>
          <a:p>
            <a:pPr marL="342900" indent="-342900">
              <a:lnSpc>
                <a:spcPct val="130000"/>
              </a:lnSpc>
              <a:spcBef>
                <a:spcPts val="0"/>
              </a:spcBef>
              <a:buFont typeface="Wingdings" pitchFamily="2" charset="2"/>
              <a:buChar char="Ø"/>
            </a:pPr>
            <a:r>
              <a:rPr lang="en-US" sz="2000" dirty="0" smtClean="0">
                <a:solidFill>
                  <a:srgbClr val="000066"/>
                </a:solidFill>
              </a:rPr>
              <a:t>No practical oversight initiative by Parliamentary Standing Committee</a:t>
            </a:r>
            <a:endParaRPr lang="en-US" sz="2000" dirty="0" smtClean="0">
              <a:solidFill>
                <a:srgbClr val="000066"/>
              </a:solidFill>
              <a:ea typeface="Calibri"/>
              <a:cs typeface="Times New Roman"/>
            </a:endParaRPr>
          </a:p>
        </p:txBody>
      </p:sp>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304800"/>
            <a:ext cx="8991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1" hangingPunct="1"/>
            <a:r>
              <a:rPr lang="en-US" sz="3200" b="1" dirty="0" smtClean="0">
                <a:solidFill>
                  <a:srgbClr val="C00000"/>
                </a:solidFill>
                <a:latin typeface="+mj-lt"/>
              </a:rPr>
              <a:t>Challenges</a:t>
            </a:r>
            <a:r>
              <a:rPr lang="en-US" sz="3200" b="1" dirty="0" smtClean="0">
                <a:solidFill>
                  <a:srgbClr val="FF0000"/>
                </a:solidFill>
                <a:latin typeface="+mj-lt"/>
              </a:rPr>
              <a:t> </a:t>
            </a:r>
            <a:r>
              <a:rPr lang="en-US" sz="3200" b="1" dirty="0" smtClean="0">
                <a:solidFill>
                  <a:srgbClr val="002060"/>
                </a:solidFill>
                <a:latin typeface="+mj-lt"/>
              </a:rPr>
              <a:t>to effective CFG </a:t>
            </a:r>
            <a:endParaRPr lang="en-US" sz="2400" b="1" dirty="0" smtClean="0">
              <a:solidFill>
                <a:srgbClr val="002060"/>
              </a:solidFill>
              <a:latin typeface="+mj-lt"/>
              <a:ea typeface="Times New Roman" pitchFamily="18" charset="0"/>
              <a:cs typeface="Arial" pitchFamily="34" charset="0"/>
            </a:endParaRPr>
          </a:p>
        </p:txBody>
      </p:sp>
      <p:sp>
        <p:nvSpPr>
          <p:cNvPr id="5" name="Rectangle 4"/>
          <p:cNvSpPr/>
          <p:nvPr/>
        </p:nvSpPr>
        <p:spPr>
          <a:xfrm>
            <a:off x="228600" y="1066800"/>
            <a:ext cx="8686800" cy="5632311"/>
          </a:xfrm>
          <a:prstGeom prst="rect">
            <a:avLst/>
          </a:prstGeom>
        </p:spPr>
        <p:txBody>
          <a:bodyPr wrap="square">
            <a:spAutoFit/>
          </a:bodyPr>
          <a:lstStyle/>
          <a:p>
            <a:pPr marL="457200" indent="-457200">
              <a:lnSpc>
                <a:spcPct val="150000"/>
              </a:lnSpc>
              <a:spcBef>
                <a:spcPts val="0"/>
              </a:spcBef>
              <a:spcAft>
                <a:spcPts val="0"/>
              </a:spcAft>
            </a:pPr>
            <a:r>
              <a:rPr lang="en-US" sz="2400" b="1" dirty="0" smtClean="0">
                <a:solidFill>
                  <a:srgbClr val="C00000"/>
                </a:solidFill>
                <a:latin typeface="+mn-lt"/>
                <a:ea typeface="Calibri"/>
                <a:cs typeface="Times New Roman"/>
              </a:rPr>
              <a:t>No policy/</a:t>
            </a:r>
            <a:r>
              <a:rPr lang="en-US" sz="2400" b="1" dirty="0" err="1" smtClean="0">
                <a:solidFill>
                  <a:srgbClr val="C00000"/>
                </a:solidFill>
                <a:latin typeface="+mn-lt"/>
                <a:ea typeface="Calibri"/>
                <a:cs typeface="Times New Roman"/>
              </a:rPr>
              <a:t>ToR</a:t>
            </a:r>
            <a:r>
              <a:rPr lang="en-US" sz="2400" b="1" dirty="0" smtClean="0">
                <a:solidFill>
                  <a:srgbClr val="C00000"/>
                </a:solidFill>
                <a:latin typeface="+mn-lt"/>
                <a:ea typeface="Calibri"/>
                <a:cs typeface="Times New Roman"/>
              </a:rPr>
              <a:t> exist on the following:</a:t>
            </a:r>
          </a:p>
          <a:p>
            <a:pPr lvl="1" indent="-457200">
              <a:lnSpc>
                <a:spcPct val="150000"/>
              </a:lnSpc>
              <a:spcBef>
                <a:spcPts val="0"/>
              </a:spcBef>
              <a:spcAft>
                <a:spcPts val="0"/>
              </a:spcAft>
              <a:buFont typeface="Wingdings" pitchFamily="2" charset="2"/>
              <a:buChar char="§"/>
            </a:pPr>
            <a:r>
              <a:rPr lang="en-US" sz="2400" dirty="0" smtClean="0">
                <a:solidFill>
                  <a:srgbClr val="000066"/>
                </a:solidFill>
                <a:latin typeface="+mn-lt"/>
                <a:ea typeface="Calibri"/>
                <a:cs typeface="Times New Roman"/>
              </a:rPr>
              <a:t>Participation of affected community, CSO and local people in project design &amp; implementation</a:t>
            </a:r>
          </a:p>
          <a:p>
            <a:pPr lvl="1" indent="-457200">
              <a:lnSpc>
                <a:spcPct val="150000"/>
              </a:lnSpc>
              <a:spcBef>
                <a:spcPts val="0"/>
              </a:spcBef>
              <a:spcAft>
                <a:spcPts val="0"/>
              </a:spcAft>
              <a:buFont typeface="Wingdings" pitchFamily="2" charset="2"/>
              <a:buChar char="§"/>
            </a:pPr>
            <a:r>
              <a:rPr lang="en-US" sz="2400" dirty="0" smtClean="0">
                <a:solidFill>
                  <a:srgbClr val="000066"/>
                </a:solidFill>
                <a:latin typeface="+mn-lt"/>
                <a:ea typeface="Calibri"/>
                <a:cs typeface="Times New Roman"/>
              </a:rPr>
              <a:t>Grievance management system at all stages of fund management &amp; project implementation</a:t>
            </a:r>
          </a:p>
          <a:p>
            <a:pPr lvl="1" indent="-457200">
              <a:lnSpc>
                <a:spcPct val="150000"/>
              </a:lnSpc>
              <a:spcBef>
                <a:spcPts val="0"/>
              </a:spcBef>
              <a:spcAft>
                <a:spcPts val="0"/>
              </a:spcAft>
              <a:buFont typeface="Wingdings" pitchFamily="2" charset="2"/>
              <a:buChar char="§"/>
            </a:pPr>
            <a:r>
              <a:rPr lang="en-US" sz="2400" dirty="0" smtClean="0">
                <a:solidFill>
                  <a:srgbClr val="000066"/>
                </a:solidFill>
                <a:latin typeface="+mn-lt"/>
                <a:ea typeface="Calibri"/>
                <a:cs typeface="Times New Roman"/>
              </a:rPr>
              <a:t>Overlap and/or duplication when same organization is funded by more than one funds</a:t>
            </a:r>
          </a:p>
          <a:p>
            <a:pPr lvl="1" indent="-457200">
              <a:lnSpc>
                <a:spcPct val="150000"/>
              </a:lnSpc>
              <a:spcBef>
                <a:spcPts val="0"/>
              </a:spcBef>
              <a:spcAft>
                <a:spcPts val="0"/>
              </a:spcAft>
              <a:buFont typeface="Wingdings" pitchFamily="2" charset="2"/>
              <a:buChar char="§"/>
            </a:pPr>
            <a:r>
              <a:rPr lang="en-US" sz="2400" dirty="0" smtClean="0">
                <a:solidFill>
                  <a:srgbClr val="000066"/>
                </a:solidFill>
                <a:latin typeface="+mn-lt"/>
                <a:ea typeface="Calibri"/>
                <a:cs typeface="Times New Roman"/>
              </a:rPr>
              <a:t>Selection process, monitoring and verification of project activities</a:t>
            </a:r>
            <a:endParaRPr lang="en-US" sz="2400" dirty="0" smtClean="0">
              <a:solidFill>
                <a:srgbClr val="000066"/>
              </a:solidFill>
              <a:latin typeface="+mn-lt"/>
            </a:endParaRPr>
          </a:p>
          <a:p>
            <a:pPr marL="342900" indent="-342900">
              <a:lnSpc>
                <a:spcPct val="150000"/>
              </a:lnSpc>
              <a:spcBef>
                <a:spcPts val="0"/>
              </a:spcBef>
              <a:spcAft>
                <a:spcPts val="0"/>
              </a:spcAft>
              <a:buFont typeface="Arial" pitchFamily="34" charset="0"/>
              <a:buChar char="•"/>
            </a:pPr>
            <a:endParaRPr lang="en-US" sz="2400" dirty="0" smtClean="0">
              <a:solidFill>
                <a:srgbClr val="000066"/>
              </a:solidFill>
              <a:latin typeface="+mn-lt"/>
            </a:endParaRPr>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52400"/>
            <a:ext cx="8229600" cy="762000"/>
          </a:xfrm>
        </p:spPr>
        <p:txBody>
          <a:bodyPr>
            <a:normAutofit/>
          </a:bodyPr>
          <a:lstStyle/>
          <a:p>
            <a:pPr algn="ctr"/>
            <a:r>
              <a:rPr lang="en-US" sz="3600" dirty="0" smtClean="0">
                <a:solidFill>
                  <a:srgbClr val="C00000"/>
                </a:solidFill>
              </a:rPr>
              <a:t>Challenges </a:t>
            </a:r>
            <a:r>
              <a:rPr lang="en-US" sz="3600" dirty="0" smtClean="0">
                <a:solidFill>
                  <a:srgbClr val="002060"/>
                </a:solidFill>
              </a:rPr>
              <a:t>to Effective CFG</a:t>
            </a:r>
          </a:p>
        </p:txBody>
      </p:sp>
      <p:sp>
        <p:nvSpPr>
          <p:cNvPr id="27651" name="Content Placeholder 2"/>
          <p:cNvSpPr>
            <a:spLocks noGrp="1"/>
          </p:cNvSpPr>
          <p:nvPr>
            <p:ph idx="1"/>
          </p:nvPr>
        </p:nvSpPr>
        <p:spPr>
          <a:xfrm>
            <a:off x="457200" y="914400"/>
            <a:ext cx="8305800" cy="5715000"/>
          </a:xfrm>
        </p:spPr>
        <p:txBody>
          <a:bodyPr>
            <a:noAutofit/>
          </a:bodyPr>
          <a:lstStyle/>
          <a:p>
            <a:pPr>
              <a:lnSpc>
                <a:spcPct val="150000"/>
              </a:lnSpc>
            </a:pPr>
            <a:r>
              <a:rPr lang="en-US" sz="2400" b="1" dirty="0" smtClean="0">
                <a:solidFill>
                  <a:srgbClr val="C00000"/>
                </a:solidFill>
                <a:cs typeface="Times New Roman" pitchFamily="18" charset="0"/>
              </a:rPr>
              <a:t>Inadequacy</a:t>
            </a:r>
            <a:r>
              <a:rPr lang="en-US" sz="2400" b="1" dirty="0" smtClean="0">
                <a:solidFill>
                  <a:srgbClr val="006600"/>
                </a:solidFill>
                <a:cs typeface="Times New Roman" pitchFamily="18" charset="0"/>
              </a:rPr>
              <a:t> </a:t>
            </a:r>
            <a:r>
              <a:rPr lang="en-US" sz="2400" dirty="0" smtClean="0">
                <a:cs typeface="Times New Roman" pitchFamily="18" charset="0"/>
              </a:rPr>
              <a:t>on- </a:t>
            </a:r>
          </a:p>
          <a:p>
            <a:pPr lvl="1">
              <a:lnSpc>
                <a:spcPct val="150000"/>
              </a:lnSpc>
              <a:buFont typeface="Wingdings" pitchFamily="2" charset="2"/>
              <a:buChar char="§"/>
            </a:pPr>
            <a:r>
              <a:rPr lang="en-US" sz="2400" dirty="0" smtClean="0">
                <a:solidFill>
                  <a:srgbClr val="002060"/>
                </a:solidFill>
                <a:cs typeface="Times New Roman" pitchFamily="18" charset="0"/>
              </a:rPr>
              <a:t>Needs assessment – funds and actions (both sectors and geographical location)</a:t>
            </a:r>
          </a:p>
          <a:p>
            <a:pPr lvl="1">
              <a:lnSpc>
                <a:spcPct val="150000"/>
              </a:lnSpc>
              <a:buFont typeface="Wingdings" pitchFamily="2" charset="2"/>
              <a:buChar char="§"/>
            </a:pPr>
            <a:r>
              <a:rPr lang="en-US" sz="2400" dirty="0" smtClean="0">
                <a:solidFill>
                  <a:srgbClr val="002060"/>
                </a:solidFill>
                <a:cs typeface="Times New Roman" pitchFamily="18" charset="0"/>
              </a:rPr>
              <a:t>Participatory project development</a:t>
            </a:r>
          </a:p>
          <a:p>
            <a:pPr>
              <a:lnSpc>
                <a:spcPct val="150000"/>
              </a:lnSpc>
            </a:pPr>
            <a:r>
              <a:rPr lang="en-US" sz="2400" b="1" dirty="0" smtClean="0">
                <a:solidFill>
                  <a:srgbClr val="002060"/>
                </a:solidFill>
                <a:cs typeface="Times New Roman" pitchFamily="18" charset="0"/>
              </a:rPr>
              <a:t>Absence of consultation/communication among agencies</a:t>
            </a:r>
          </a:p>
          <a:p>
            <a:pPr>
              <a:lnSpc>
                <a:spcPct val="150000"/>
              </a:lnSpc>
            </a:pPr>
            <a:r>
              <a:rPr lang="en-US" sz="2400" b="1" dirty="0" smtClean="0">
                <a:solidFill>
                  <a:srgbClr val="002060"/>
                </a:solidFill>
                <a:cs typeface="Times New Roman" pitchFamily="18" charset="0"/>
              </a:rPr>
              <a:t>Absence of legal obligation of consultation with affected communities in BCCSAAP</a:t>
            </a:r>
          </a:p>
          <a:p>
            <a:pPr lvl="1">
              <a:lnSpc>
                <a:spcPct val="150000"/>
              </a:lnSpc>
              <a:buNone/>
            </a:pPr>
            <a:endParaRPr lang="en-US" sz="2000" b="1" dirty="0" smtClean="0">
              <a:solidFill>
                <a:srgbClr val="0033CC"/>
              </a:solidFill>
              <a:cs typeface="Times New Roman" pitchFamily="18" charset="0"/>
            </a:endParaRPr>
          </a:p>
          <a:p>
            <a:pPr eaLnBrk="1" hangingPunct="1">
              <a:lnSpc>
                <a:spcPct val="150000"/>
              </a:lnSpc>
            </a:pPr>
            <a:endParaRPr lang="en-US" sz="2000" b="1" dirty="0" smtClean="0"/>
          </a:p>
          <a:p>
            <a:pPr eaLnBrk="1" hangingPunct="1">
              <a:lnSpc>
                <a:spcPct val="150000"/>
              </a:lnSpc>
            </a:pPr>
            <a:endParaRPr lang="en-US" sz="2000" b="1" dirty="0" smtClean="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676400"/>
          </a:xfrm>
        </p:spPr>
        <p:txBody>
          <a:bodyPr>
            <a:noAutofit/>
          </a:bodyPr>
          <a:lstStyle/>
          <a:p>
            <a:pPr algn="ctr"/>
            <a:r>
              <a:rPr lang="en-US" sz="2800" dirty="0" smtClean="0">
                <a:solidFill>
                  <a:srgbClr val="C00000"/>
                </a:solidFill>
              </a:rPr>
              <a:t>Weak enforcement and governance of Govt.  Departments: </a:t>
            </a:r>
            <a:r>
              <a:rPr lang="en-US" sz="2800" dirty="0" smtClean="0">
                <a:solidFill>
                  <a:srgbClr val="002060"/>
                </a:solidFill>
              </a:rPr>
              <a:t>Progress in works of BCCTF funded projects of Water Development Board</a:t>
            </a:r>
            <a:r>
              <a:rPr lang="en-US" sz="2400" dirty="0" smtClean="0">
                <a:solidFill>
                  <a:srgbClr val="002060"/>
                </a:solidFill>
              </a:rPr>
              <a:t> </a:t>
            </a:r>
            <a:endParaRPr lang="en-US" sz="2800" dirty="0">
              <a:solidFill>
                <a:srgbClr val="C00000"/>
              </a:solidFill>
            </a:endParaRPr>
          </a:p>
        </p:txBody>
      </p:sp>
      <p:graphicFrame>
        <p:nvGraphicFramePr>
          <p:cNvPr id="10" name="Content Placeholder 9"/>
          <p:cNvGraphicFramePr>
            <a:graphicFrameLocks noGrp="1"/>
          </p:cNvGraphicFramePr>
          <p:nvPr>
            <p:ph idx="1"/>
          </p:nvPr>
        </p:nvGraphicFramePr>
        <p:xfrm>
          <a:off x="533400" y="1752600"/>
          <a:ext cx="80010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6488668"/>
            <a:ext cx="7772400" cy="369332"/>
          </a:xfrm>
          <a:prstGeom prst="rect">
            <a:avLst/>
          </a:prstGeom>
        </p:spPr>
        <p:txBody>
          <a:bodyPr wrap="square">
            <a:spAutoFit/>
          </a:bodyPr>
          <a:lstStyle/>
          <a:p>
            <a:r>
              <a:rPr lang="en-US" dirty="0" smtClean="0">
                <a:hlinkClick r:id="rId3"/>
              </a:rPr>
              <a:t>Source: http://www.bwdb.gov.bd/images/stories/docs/december2011.pdf</a:t>
            </a:r>
            <a:r>
              <a:rPr lang="en-US" dirty="0" smtClean="0"/>
              <a:t> </a:t>
            </a:r>
            <a:endParaRPr lang="en-US" dirty="0"/>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70" name="Rectangle 30"/>
          <p:cNvSpPr>
            <a:spLocks noGrp="1" noChangeArrowheads="1"/>
          </p:cNvSpPr>
          <p:nvPr>
            <p:ph type="title"/>
          </p:nvPr>
        </p:nvSpPr>
        <p:spPr>
          <a:xfrm>
            <a:off x="0" y="0"/>
            <a:ext cx="9144000" cy="457200"/>
          </a:xfrm>
        </p:spPr>
        <p:txBody>
          <a:bodyPr>
            <a:noAutofit/>
          </a:bodyPr>
          <a:lstStyle/>
          <a:p>
            <a:pPr algn="ctr" eaLnBrk="1" hangingPunct="1"/>
            <a:r>
              <a:rPr lang="en-US" sz="3200" dirty="0" smtClean="0">
                <a:solidFill>
                  <a:srgbClr val="002060"/>
                </a:solidFill>
                <a:latin typeface="Arial" pitchFamily="34" charset="0"/>
              </a:rPr>
              <a:t>Sector Specific Challenges to CFG</a:t>
            </a:r>
          </a:p>
        </p:txBody>
      </p:sp>
      <p:sp>
        <p:nvSpPr>
          <p:cNvPr id="6" name="Rectangle 5"/>
          <p:cNvSpPr/>
          <p:nvPr/>
        </p:nvSpPr>
        <p:spPr>
          <a:xfrm>
            <a:off x="0" y="609600"/>
            <a:ext cx="9144000" cy="6386364"/>
          </a:xfrm>
          <a:prstGeom prst="rect">
            <a:avLst/>
          </a:prstGeom>
        </p:spPr>
        <p:txBody>
          <a:bodyPr wrap="square">
            <a:spAutoFit/>
          </a:bodyPr>
          <a:lstStyle/>
          <a:p>
            <a:pPr marL="179388" lvl="0" indent="-179388" eaLnBrk="1" hangingPunct="1">
              <a:lnSpc>
                <a:spcPct val="150000"/>
              </a:lnSpc>
              <a:spcBef>
                <a:spcPct val="5000"/>
              </a:spcBef>
            </a:pPr>
            <a:r>
              <a:rPr lang="en-US" sz="2000" b="1" dirty="0" smtClean="0">
                <a:solidFill>
                  <a:srgbClr val="006C31"/>
                </a:solidFill>
                <a:latin typeface="+mn-lt"/>
                <a:cs typeface="Times New Roman" pitchFamily="18" charset="0"/>
              </a:rPr>
              <a:t>Theme-1: Food Security, Social Protection and Health</a:t>
            </a:r>
            <a:r>
              <a:rPr lang="en-US" sz="2000" b="1" dirty="0" smtClean="0">
                <a:latin typeface="+mn-lt"/>
                <a:cs typeface="Times New Roman" pitchFamily="18" charset="0"/>
              </a:rPr>
              <a:t> </a:t>
            </a:r>
            <a:endParaRPr lang="en-US" sz="2000" dirty="0" smtClean="0">
              <a:latin typeface="+mn-lt"/>
            </a:endParaRPr>
          </a:p>
          <a:p>
            <a:pPr marL="179388" lvl="0" indent="-179388" eaLnBrk="1" hangingPunct="1">
              <a:lnSpc>
                <a:spcPct val="150000"/>
              </a:lnSpc>
              <a:spcBef>
                <a:spcPct val="5000"/>
              </a:spcBef>
              <a:buClr>
                <a:schemeClr val="tx1"/>
              </a:buClr>
              <a:buFont typeface="Wingdings" pitchFamily="2" charset="2"/>
              <a:buChar char=""/>
            </a:pPr>
            <a:r>
              <a:rPr lang="en-US" sz="2000" dirty="0" smtClean="0">
                <a:latin typeface="+mn-lt"/>
                <a:cs typeface="Times New Roman" pitchFamily="18" charset="0"/>
              </a:rPr>
              <a:t>Faster than predicted displacement of coastal people </a:t>
            </a:r>
          </a:p>
          <a:p>
            <a:pPr marL="179388" lvl="0" indent="-179388" eaLnBrk="1" hangingPunct="1">
              <a:lnSpc>
                <a:spcPct val="150000"/>
              </a:lnSpc>
              <a:spcBef>
                <a:spcPct val="5000"/>
              </a:spcBef>
              <a:buClr>
                <a:schemeClr val="tx1"/>
              </a:buClr>
              <a:buFont typeface="Wingdings" pitchFamily="2" charset="2"/>
              <a:buChar char=""/>
            </a:pPr>
            <a:r>
              <a:rPr lang="en-US" sz="2000" dirty="0" smtClean="0">
                <a:latin typeface="+mn-lt"/>
                <a:cs typeface="Times New Roman" pitchFamily="18" charset="0"/>
              </a:rPr>
              <a:t> Selection bias for safety net programs–</a:t>
            </a:r>
            <a:r>
              <a:rPr lang="en-US" sz="2000" b="1" dirty="0" smtClean="0">
                <a:solidFill>
                  <a:srgbClr val="C00000"/>
                </a:solidFill>
                <a:latin typeface="+mn-lt"/>
                <a:cs typeface="Times New Roman" pitchFamily="18" charset="0"/>
              </a:rPr>
              <a:t>both targeted people and areas</a:t>
            </a:r>
          </a:p>
          <a:p>
            <a:pPr marL="179388" lvl="0" indent="-179388">
              <a:lnSpc>
                <a:spcPct val="150000"/>
              </a:lnSpc>
              <a:spcBef>
                <a:spcPct val="5000"/>
              </a:spcBef>
              <a:buClr>
                <a:schemeClr val="tx1"/>
              </a:buClr>
              <a:buFont typeface="Wingdings" pitchFamily="2" charset="2"/>
              <a:buChar char=""/>
            </a:pPr>
            <a:r>
              <a:rPr lang="en-US" sz="2000" dirty="0" smtClean="0">
                <a:latin typeface="+mn-lt"/>
                <a:cs typeface="Times New Roman" pitchFamily="18" charset="0"/>
              </a:rPr>
              <a:t>Low health expenses for vulnerable people</a:t>
            </a:r>
            <a:endParaRPr lang="en-US" sz="2000" b="1" dirty="0" smtClean="0">
              <a:solidFill>
                <a:srgbClr val="C00000"/>
              </a:solidFill>
              <a:latin typeface="+mn-lt"/>
              <a:cs typeface="Times New Roman" pitchFamily="18" charset="0"/>
            </a:endParaRPr>
          </a:p>
          <a:p>
            <a:pPr marL="342900" lvl="0" indent="-342900" eaLnBrk="1" hangingPunct="1">
              <a:lnSpc>
                <a:spcPct val="130000"/>
              </a:lnSpc>
            </a:pPr>
            <a:r>
              <a:rPr lang="en-US" sz="2000" b="1" dirty="0" smtClean="0">
                <a:solidFill>
                  <a:srgbClr val="006C31"/>
                </a:solidFill>
                <a:latin typeface="+mn-lt"/>
                <a:cs typeface="Times New Roman" pitchFamily="18" charset="0"/>
              </a:rPr>
              <a:t>Theme-2</a:t>
            </a:r>
            <a:r>
              <a:rPr lang="en-US" sz="2000" b="1" dirty="0">
                <a:solidFill>
                  <a:srgbClr val="006C31"/>
                </a:solidFill>
                <a:latin typeface="+mn-lt"/>
                <a:cs typeface="Times New Roman" pitchFamily="18" charset="0"/>
              </a:rPr>
              <a:t>: Comprehensive Disaster Management</a:t>
            </a:r>
          </a:p>
          <a:p>
            <a:pPr marL="342900" lvl="0" indent="-342900">
              <a:lnSpc>
                <a:spcPct val="130000"/>
              </a:lnSpc>
              <a:buClr>
                <a:schemeClr val="tx1"/>
              </a:buClr>
              <a:buFont typeface="Wingdings" pitchFamily="2" charset="2"/>
              <a:buChar char=""/>
            </a:pPr>
            <a:r>
              <a:rPr lang="en-US" sz="2000" dirty="0" smtClean="0">
                <a:latin typeface="+mn-lt"/>
                <a:cs typeface="Times New Roman" pitchFamily="18" charset="0"/>
              </a:rPr>
              <a:t>Low allocation to promote indigenous knowledge on adaptation</a:t>
            </a:r>
            <a:endParaRPr lang="en-US" sz="2000" dirty="0">
              <a:latin typeface="+mn-lt"/>
              <a:cs typeface="Times New Roman" pitchFamily="18" charset="0"/>
            </a:endParaRPr>
          </a:p>
          <a:p>
            <a:pPr marL="342900" lvl="0" indent="-342900">
              <a:lnSpc>
                <a:spcPct val="130000"/>
              </a:lnSpc>
              <a:buClr>
                <a:schemeClr val="tx1"/>
              </a:buClr>
              <a:buFont typeface="Wingdings" pitchFamily="2" charset="2"/>
              <a:buChar char=""/>
            </a:pPr>
            <a:r>
              <a:rPr lang="en-US" sz="2000" dirty="0" smtClean="0">
                <a:latin typeface="+mn-lt"/>
                <a:cs typeface="Times New Roman" pitchFamily="18" charset="0"/>
              </a:rPr>
              <a:t>Less attention in funding to address the salinity </a:t>
            </a:r>
            <a:r>
              <a:rPr lang="en-US" sz="2000" dirty="0">
                <a:latin typeface="+mn-lt"/>
                <a:cs typeface="Times New Roman" pitchFamily="18" charset="0"/>
              </a:rPr>
              <a:t>and </a:t>
            </a:r>
            <a:r>
              <a:rPr lang="en-US" sz="2000" dirty="0" smtClean="0">
                <a:latin typeface="+mn-lt"/>
                <a:cs typeface="Times New Roman" pitchFamily="18" charset="0"/>
              </a:rPr>
              <a:t>crises of drinking water</a:t>
            </a:r>
          </a:p>
          <a:p>
            <a:pPr marL="342900" lvl="0" indent="-342900">
              <a:lnSpc>
                <a:spcPct val="130000"/>
              </a:lnSpc>
            </a:pPr>
            <a:r>
              <a:rPr lang="en-US" sz="2000" b="1" dirty="0" smtClean="0">
                <a:solidFill>
                  <a:srgbClr val="006C31"/>
                </a:solidFill>
                <a:latin typeface="+mn-lt"/>
                <a:cs typeface="Times New Roman" pitchFamily="18" charset="0"/>
              </a:rPr>
              <a:t>Theme-4: Research and Knowledge Management</a:t>
            </a:r>
            <a:r>
              <a:rPr lang="en-US" sz="2000" dirty="0" smtClean="0">
                <a:solidFill>
                  <a:srgbClr val="006C31"/>
                </a:solidFill>
                <a:latin typeface="+mn-lt"/>
                <a:cs typeface="Times New Roman" pitchFamily="18" charset="0"/>
              </a:rPr>
              <a:t> </a:t>
            </a:r>
          </a:p>
          <a:p>
            <a:pPr marL="342900" lvl="0" indent="-342900">
              <a:lnSpc>
                <a:spcPct val="130000"/>
              </a:lnSpc>
              <a:buClr>
                <a:schemeClr val="tx1"/>
              </a:buClr>
              <a:buFont typeface="Wingdings" pitchFamily="2" charset="2"/>
              <a:buChar char=""/>
            </a:pPr>
            <a:r>
              <a:rPr lang="en-US" sz="2000" dirty="0" smtClean="0">
                <a:latin typeface="+mn-lt"/>
                <a:cs typeface="Times New Roman" pitchFamily="18" charset="0"/>
              </a:rPr>
              <a:t>Inadequate funding to build national climate change study center</a:t>
            </a:r>
          </a:p>
          <a:p>
            <a:pPr marL="342900" lvl="0" indent="-342900">
              <a:lnSpc>
                <a:spcPct val="130000"/>
              </a:lnSpc>
              <a:buClr>
                <a:schemeClr val="tx1"/>
              </a:buClr>
              <a:buFont typeface="Wingdings" pitchFamily="2" charset="2"/>
              <a:buChar char=""/>
            </a:pPr>
            <a:r>
              <a:rPr lang="en-US" sz="2000" dirty="0" smtClean="0">
                <a:latin typeface="+mn-lt"/>
                <a:cs typeface="Times New Roman" pitchFamily="18" charset="0"/>
              </a:rPr>
              <a:t>Lack of funding for alternative energy uses, fuel efficient technologies</a:t>
            </a:r>
          </a:p>
          <a:p>
            <a:pPr marL="342900" lvl="0" indent="-342900">
              <a:lnSpc>
                <a:spcPct val="130000"/>
              </a:lnSpc>
              <a:buClr>
                <a:schemeClr val="tx1"/>
              </a:buClr>
            </a:pPr>
            <a:r>
              <a:rPr lang="en-US" sz="2000" b="1" dirty="0" smtClean="0">
                <a:solidFill>
                  <a:srgbClr val="006C31"/>
                </a:solidFill>
                <a:latin typeface="+mn-lt"/>
                <a:cs typeface="Times New Roman" pitchFamily="18" charset="0"/>
              </a:rPr>
              <a:t>Theme-6: Capacity Building &amp; Institutional Strengthening</a:t>
            </a:r>
            <a:endParaRPr lang="en-US" sz="2000" dirty="0" smtClean="0">
              <a:solidFill>
                <a:srgbClr val="006C31"/>
              </a:solidFill>
              <a:latin typeface="+mn-lt"/>
              <a:cs typeface="Times New Roman" pitchFamily="18" charset="0"/>
            </a:endParaRPr>
          </a:p>
          <a:p>
            <a:pPr marL="342900" lvl="0" indent="-342900">
              <a:lnSpc>
                <a:spcPct val="130000"/>
              </a:lnSpc>
              <a:buClr>
                <a:schemeClr val="tx1"/>
              </a:buClr>
              <a:buFont typeface="Wingdings" pitchFamily="2" charset="2"/>
              <a:buChar char=""/>
              <a:defRPr/>
            </a:pPr>
            <a:r>
              <a:rPr lang="en-US" sz="2000" dirty="0" smtClean="0">
                <a:latin typeface="+mn-lt"/>
                <a:cs typeface="Times New Roman" pitchFamily="18" charset="0"/>
              </a:rPr>
              <a:t>No fund allocated yet to build  quality scientists </a:t>
            </a:r>
          </a:p>
          <a:p>
            <a:pPr marL="342900" lvl="0" indent="-342900">
              <a:lnSpc>
                <a:spcPct val="130000"/>
              </a:lnSpc>
              <a:buClr>
                <a:schemeClr val="tx1"/>
              </a:buClr>
              <a:buFont typeface="Wingdings" pitchFamily="2" charset="2"/>
              <a:buChar char=""/>
            </a:pPr>
            <a:r>
              <a:rPr lang="en-US" sz="2000" dirty="0" smtClean="0">
                <a:latin typeface="+mn-lt"/>
                <a:cs typeface="Times New Roman" pitchFamily="18" charset="0"/>
              </a:rPr>
              <a:t>Absence of plan main-streaming climate change in the media</a:t>
            </a: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0" y="762000"/>
          <a:ext cx="914400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4"/>
          <p:cNvSpPr>
            <a:spLocks noGrp="1"/>
          </p:cNvSpPr>
          <p:nvPr>
            <p:ph type="title"/>
          </p:nvPr>
        </p:nvSpPr>
        <p:spPr>
          <a:xfrm>
            <a:off x="0" y="0"/>
            <a:ext cx="9144000" cy="685800"/>
          </a:xfrm>
        </p:spPr>
        <p:txBody>
          <a:bodyPr>
            <a:noAutofit/>
          </a:bodyPr>
          <a:lstStyle/>
          <a:p>
            <a:pPr algn="ctr"/>
            <a:r>
              <a:rPr lang="en-US" sz="3200" dirty="0" smtClean="0">
                <a:solidFill>
                  <a:srgbClr val="002060"/>
                </a:solidFill>
              </a:rPr>
              <a:t>55.27% of BCCTF allocated to Costal Areas</a:t>
            </a:r>
            <a:endParaRPr lang="en-US" sz="3200" dirty="0">
              <a:solidFill>
                <a:srgbClr val="002060"/>
              </a:solidFill>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Empirical Findings: Challenges to CFG</a:t>
            </a:r>
            <a:endParaRPr lang="en-US" sz="3200" dirty="0"/>
          </a:p>
        </p:txBody>
      </p:sp>
      <p:graphicFrame>
        <p:nvGraphicFramePr>
          <p:cNvPr id="5" name="Content Placeholder 4"/>
          <p:cNvGraphicFramePr>
            <a:graphicFrameLocks noGrp="1"/>
          </p:cNvGraphicFramePr>
          <p:nvPr>
            <p:ph idx="1"/>
          </p:nvPr>
        </p:nvGraphicFramePr>
        <p:xfrm>
          <a:off x="0" y="990600"/>
          <a:ext cx="8763000" cy="5363464"/>
        </p:xfrm>
        <a:graphic>
          <a:graphicData uri="http://schemas.openxmlformats.org/drawingml/2006/table">
            <a:tbl>
              <a:tblPr firstRow="1" bandRow="1">
                <a:tableStyleId>{5C22544A-7EE6-4342-B048-85BDC9FD1C3A}</a:tableStyleId>
              </a:tblPr>
              <a:tblGrid>
                <a:gridCol w="2190750"/>
                <a:gridCol w="2190750"/>
                <a:gridCol w="2190750"/>
                <a:gridCol w="2190750"/>
              </a:tblGrid>
              <a:tr h="370840">
                <a:tc>
                  <a:txBody>
                    <a:bodyPr/>
                    <a:lstStyle/>
                    <a:p>
                      <a:pPr marL="0" marR="0">
                        <a:lnSpc>
                          <a:spcPct val="130000"/>
                        </a:lnSpc>
                        <a:spcBef>
                          <a:spcPts val="0"/>
                        </a:spcBef>
                        <a:spcAft>
                          <a:spcPts val="0"/>
                        </a:spcAft>
                      </a:pPr>
                      <a:r>
                        <a:rPr lang="en-US" sz="1800" b="1" dirty="0">
                          <a:latin typeface="+mn-lt"/>
                          <a:ea typeface="Calibri"/>
                          <a:cs typeface="Times New Roman" pitchFamily="18" charset="0"/>
                        </a:rPr>
                        <a:t>Project Name</a:t>
                      </a:r>
                      <a:endParaRPr lang="en-US" sz="1800" dirty="0">
                        <a:latin typeface="+mn-lt"/>
                        <a:ea typeface="Calibri"/>
                        <a:cs typeface="Times New Roman" pitchFamily="18" charset="0"/>
                      </a:endParaRPr>
                    </a:p>
                  </a:txBody>
                  <a:tcPr marL="68580" marR="68580" marT="0" marB="0"/>
                </a:tc>
                <a:tc>
                  <a:txBody>
                    <a:bodyPr/>
                    <a:lstStyle/>
                    <a:p>
                      <a:pPr marL="0" marR="0">
                        <a:lnSpc>
                          <a:spcPct val="130000"/>
                        </a:lnSpc>
                        <a:spcBef>
                          <a:spcPts val="0"/>
                        </a:spcBef>
                        <a:spcAft>
                          <a:spcPts val="0"/>
                        </a:spcAft>
                      </a:pPr>
                      <a:r>
                        <a:rPr lang="en-US" sz="1800" b="1" dirty="0">
                          <a:latin typeface="+mn-lt"/>
                          <a:ea typeface="Calibri"/>
                          <a:cs typeface="Times New Roman" pitchFamily="18" charset="0"/>
                        </a:rPr>
                        <a:t>Construction of Cyclone Resistant Houses at Char Area in </a:t>
                      </a:r>
                      <a:r>
                        <a:rPr lang="en-US" sz="1800" b="1" dirty="0" err="1">
                          <a:latin typeface="+mn-lt"/>
                          <a:ea typeface="Calibri"/>
                          <a:cs typeface="Times New Roman" pitchFamily="18" charset="0"/>
                        </a:rPr>
                        <a:t>Aila</a:t>
                      </a:r>
                      <a:r>
                        <a:rPr lang="en-US" sz="1800" b="1" dirty="0">
                          <a:latin typeface="+mn-lt"/>
                          <a:ea typeface="Calibri"/>
                          <a:cs typeface="Times New Roman" pitchFamily="18" charset="0"/>
                        </a:rPr>
                        <a:t> Affected </a:t>
                      </a:r>
                      <a:r>
                        <a:rPr lang="en-US" sz="1800" b="1" dirty="0" smtClean="0">
                          <a:latin typeface="+mn-lt"/>
                          <a:ea typeface="Calibri"/>
                          <a:cs typeface="Times New Roman" pitchFamily="18" charset="0"/>
                        </a:rPr>
                        <a:t>District of</a:t>
                      </a:r>
                      <a:r>
                        <a:rPr lang="en-US" sz="1800" b="1" baseline="0" dirty="0" smtClean="0">
                          <a:latin typeface="+mn-lt"/>
                          <a:ea typeface="Calibri"/>
                          <a:cs typeface="Times New Roman" pitchFamily="18" charset="0"/>
                        </a:rPr>
                        <a:t> Khulna</a:t>
                      </a:r>
                      <a:endParaRPr lang="en-US" sz="1800" dirty="0">
                        <a:latin typeface="+mn-lt"/>
                        <a:ea typeface="Calibri"/>
                        <a:cs typeface="Times New Roman" pitchFamily="18" charset="0"/>
                      </a:endParaRPr>
                    </a:p>
                  </a:txBody>
                  <a:tcPr marL="68580" marR="68580" marT="0" marB="0"/>
                </a:tc>
                <a:tc>
                  <a:txBody>
                    <a:bodyPr/>
                    <a:lstStyle/>
                    <a:p>
                      <a:pPr marL="0" marR="0">
                        <a:lnSpc>
                          <a:spcPct val="130000"/>
                        </a:lnSpc>
                        <a:spcBef>
                          <a:spcPts val="0"/>
                        </a:spcBef>
                        <a:spcAft>
                          <a:spcPts val="0"/>
                        </a:spcAft>
                      </a:pPr>
                      <a:r>
                        <a:rPr lang="en-US" sz="1800" b="1" dirty="0">
                          <a:latin typeface="+mn-lt"/>
                          <a:ea typeface="Calibri"/>
                          <a:cs typeface="Times New Roman" pitchFamily="18" charset="0"/>
                        </a:rPr>
                        <a:t>Land Reclamation by Constructing Char </a:t>
                      </a:r>
                      <a:r>
                        <a:rPr lang="en-US" sz="1800" b="1" dirty="0" err="1">
                          <a:latin typeface="+mn-lt"/>
                          <a:ea typeface="Calibri"/>
                          <a:cs typeface="Times New Roman" pitchFamily="18" charset="0"/>
                        </a:rPr>
                        <a:t>Mynka</a:t>
                      </a:r>
                      <a:r>
                        <a:rPr lang="en-US" sz="1800" b="1" dirty="0">
                          <a:latin typeface="+mn-lt"/>
                          <a:ea typeface="Calibri"/>
                          <a:cs typeface="Times New Roman" pitchFamily="18" charset="0"/>
                        </a:rPr>
                        <a:t>-Char Islam-Char </a:t>
                      </a:r>
                      <a:r>
                        <a:rPr lang="en-US" sz="1800" b="1" dirty="0" err="1">
                          <a:latin typeface="+mn-lt"/>
                          <a:ea typeface="Calibri"/>
                          <a:cs typeface="Times New Roman" pitchFamily="18" charset="0"/>
                        </a:rPr>
                        <a:t>Montaz</a:t>
                      </a:r>
                      <a:r>
                        <a:rPr lang="en-US" sz="1800" b="1" dirty="0">
                          <a:latin typeface="+mn-lt"/>
                          <a:ea typeface="Calibri"/>
                          <a:cs typeface="Times New Roman" pitchFamily="18" charset="0"/>
                        </a:rPr>
                        <a:t> Cross-Dam </a:t>
                      </a:r>
                      <a:endParaRPr lang="en-US" sz="1800" dirty="0">
                        <a:latin typeface="+mn-lt"/>
                        <a:ea typeface="Calibri"/>
                        <a:cs typeface="Times New Roman" pitchFamily="18" charset="0"/>
                      </a:endParaRPr>
                    </a:p>
                  </a:txBody>
                  <a:tcPr marL="68580" marR="68580" marT="0" marB="0"/>
                </a:tc>
                <a:tc>
                  <a:txBody>
                    <a:bodyPr/>
                    <a:lstStyle/>
                    <a:p>
                      <a:pPr marL="0" marR="0">
                        <a:lnSpc>
                          <a:spcPct val="130000"/>
                        </a:lnSpc>
                        <a:spcBef>
                          <a:spcPts val="0"/>
                        </a:spcBef>
                        <a:spcAft>
                          <a:spcPts val="0"/>
                        </a:spcAft>
                      </a:pPr>
                      <a:r>
                        <a:rPr lang="en-US" sz="1800" b="1" dirty="0">
                          <a:latin typeface="+mn-lt"/>
                          <a:ea typeface="Calibri"/>
                          <a:cs typeface="Times New Roman" pitchFamily="18" charset="0"/>
                        </a:rPr>
                        <a:t>Plantation of BWDB,s Embankment in the Coastal Belt and its adjacent Char Areas</a:t>
                      </a:r>
                      <a:endParaRPr lang="en-US" sz="1800" dirty="0">
                        <a:latin typeface="+mn-lt"/>
                        <a:ea typeface="Calibri"/>
                        <a:cs typeface="Times New Roman" pitchFamily="18" charset="0"/>
                      </a:endParaRPr>
                    </a:p>
                  </a:txBody>
                  <a:tcPr marL="68580" marR="68580" marT="0" marB="0"/>
                </a:tc>
              </a:tr>
              <a:tr h="370840">
                <a:tc>
                  <a:txBody>
                    <a:bodyPr/>
                    <a:lstStyle/>
                    <a:p>
                      <a:pPr marL="0" marR="0">
                        <a:lnSpc>
                          <a:spcPct val="130000"/>
                        </a:lnSpc>
                        <a:spcBef>
                          <a:spcPts val="0"/>
                        </a:spcBef>
                        <a:spcAft>
                          <a:spcPts val="0"/>
                        </a:spcAft>
                      </a:pPr>
                      <a:r>
                        <a:rPr lang="en-US" sz="1800" b="1" dirty="0">
                          <a:latin typeface="+mn-lt"/>
                          <a:ea typeface="Calibri"/>
                          <a:cs typeface="Times New Roman" pitchFamily="18" charset="0"/>
                        </a:rPr>
                        <a:t>Implementing Organization</a:t>
                      </a:r>
                    </a:p>
                  </a:txBody>
                  <a:tcPr marL="68580" marR="68580" marT="0" marB="0"/>
                </a:tc>
                <a:tc>
                  <a:txBody>
                    <a:bodyPr/>
                    <a:lstStyle/>
                    <a:p>
                      <a:pPr marL="0" marR="0">
                        <a:lnSpc>
                          <a:spcPct val="130000"/>
                        </a:lnSpc>
                        <a:spcBef>
                          <a:spcPts val="0"/>
                        </a:spcBef>
                        <a:spcAft>
                          <a:spcPts val="0"/>
                        </a:spcAft>
                      </a:pPr>
                      <a:r>
                        <a:rPr lang="en-US" sz="1800" dirty="0">
                          <a:latin typeface="+mn-lt"/>
                          <a:ea typeface="Calibri"/>
                          <a:cs typeface="Times New Roman" pitchFamily="18" charset="0"/>
                        </a:rPr>
                        <a:t>Department of Relief &amp; Rehabilitation </a:t>
                      </a:r>
                    </a:p>
                  </a:txBody>
                  <a:tcPr marL="68580" marR="68580" marT="0" marB="0"/>
                </a:tc>
                <a:tc>
                  <a:txBody>
                    <a:bodyPr/>
                    <a:lstStyle/>
                    <a:p>
                      <a:pPr marL="0" marR="0">
                        <a:lnSpc>
                          <a:spcPct val="130000"/>
                        </a:lnSpc>
                        <a:spcBef>
                          <a:spcPts val="0"/>
                        </a:spcBef>
                        <a:spcAft>
                          <a:spcPts val="0"/>
                        </a:spcAft>
                      </a:pPr>
                      <a:r>
                        <a:rPr lang="en-US" sz="1800" dirty="0">
                          <a:latin typeface="+mn-lt"/>
                          <a:ea typeface="Calibri"/>
                          <a:cs typeface="Times New Roman" pitchFamily="18" charset="0"/>
                        </a:rPr>
                        <a:t>Bangladesh Water Development Board</a:t>
                      </a:r>
                    </a:p>
                  </a:txBody>
                  <a:tcPr marL="68580" marR="68580" marT="0" marB="0"/>
                </a:tc>
                <a:tc>
                  <a:txBody>
                    <a:bodyPr/>
                    <a:lstStyle/>
                    <a:p>
                      <a:pPr marL="0" marR="0">
                        <a:lnSpc>
                          <a:spcPct val="130000"/>
                        </a:lnSpc>
                        <a:spcBef>
                          <a:spcPts val="0"/>
                        </a:spcBef>
                        <a:spcAft>
                          <a:spcPts val="0"/>
                        </a:spcAft>
                      </a:pPr>
                      <a:r>
                        <a:rPr lang="en-US" sz="1800" dirty="0">
                          <a:latin typeface="+mn-lt"/>
                          <a:ea typeface="Calibri"/>
                          <a:cs typeface="Times New Roman" pitchFamily="18" charset="0"/>
                        </a:rPr>
                        <a:t>Forest Department </a:t>
                      </a:r>
                    </a:p>
                  </a:txBody>
                  <a:tcPr marL="68580" marR="68580" marT="0" marB="0"/>
                </a:tc>
              </a:tr>
              <a:tr h="370840">
                <a:tc>
                  <a:txBody>
                    <a:bodyPr/>
                    <a:lstStyle/>
                    <a:p>
                      <a:pPr marL="0" marR="0">
                        <a:lnSpc>
                          <a:spcPct val="130000"/>
                        </a:lnSpc>
                        <a:spcBef>
                          <a:spcPts val="0"/>
                        </a:spcBef>
                        <a:spcAft>
                          <a:spcPts val="0"/>
                        </a:spcAft>
                      </a:pPr>
                      <a:r>
                        <a:rPr lang="en-US" sz="1800" b="1" dirty="0">
                          <a:latin typeface="+mn-lt"/>
                          <a:ea typeface="Calibri"/>
                          <a:cs typeface="Times New Roman" pitchFamily="18" charset="0"/>
                        </a:rPr>
                        <a:t>Total </a:t>
                      </a:r>
                      <a:r>
                        <a:rPr lang="en-US" sz="1800" b="1" dirty="0" smtClean="0">
                          <a:latin typeface="+mn-lt"/>
                          <a:ea typeface="Calibri"/>
                          <a:cs typeface="Times New Roman" pitchFamily="18" charset="0"/>
                        </a:rPr>
                        <a:t>Cost (In Tk.)</a:t>
                      </a:r>
                      <a:endParaRPr lang="en-US" sz="1800" b="1" dirty="0">
                        <a:latin typeface="+mn-lt"/>
                        <a:ea typeface="Calibri"/>
                        <a:cs typeface="Times New Roman" pitchFamily="18" charset="0"/>
                      </a:endParaRPr>
                    </a:p>
                  </a:txBody>
                  <a:tcPr marL="68580" marR="68580" marT="0" marB="0"/>
                </a:tc>
                <a:tc>
                  <a:txBody>
                    <a:bodyPr/>
                    <a:lstStyle/>
                    <a:p>
                      <a:pPr marL="0" marR="0">
                        <a:lnSpc>
                          <a:spcPct val="130000"/>
                        </a:lnSpc>
                        <a:spcBef>
                          <a:spcPts val="0"/>
                        </a:spcBef>
                        <a:spcAft>
                          <a:spcPts val="0"/>
                        </a:spcAft>
                      </a:pPr>
                      <a:r>
                        <a:rPr lang="en-US" sz="1800" dirty="0" smtClean="0">
                          <a:latin typeface="+mn-lt"/>
                          <a:ea typeface="Calibri"/>
                          <a:cs typeface="Times New Roman" pitchFamily="18" charset="0"/>
                        </a:rPr>
                        <a:t>$2.98 million</a:t>
                      </a:r>
                      <a:endParaRPr lang="en-US" sz="1800" dirty="0">
                        <a:latin typeface="+mn-lt"/>
                        <a:ea typeface="Calibri"/>
                        <a:cs typeface="Times New Roman" pitchFamily="18" charset="0"/>
                      </a:endParaRPr>
                    </a:p>
                  </a:txBody>
                  <a:tcPr marL="68580" marR="68580" marT="0" marB="0"/>
                </a:tc>
                <a:tc>
                  <a:txBody>
                    <a:bodyPr/>
                    <a:lstStyle/>
                    <a:p>
                      <a:pPr marL="0" marR="0">
                        <a:lnSpc>
                          <a:spcPct val="130000"/>
                        </a:lnSpc>
                        <a:spcBef>
                          <a:spcPts val="0"/>
                        </a:spcBef>
                        <a:spcAft>
                          <a:spcPts val="0"/>
                        </a:spcAft>
                      </a:pPr>
                      <a:r>
                        <a:rPr lang="en-US" sz="1800" dirty="0" smtClean="0">
                          <a:latin typeface="+mn-lt"/>
                          <a:ea typeface="Calibri"/>
                          <a:cs typeface="Times New Roman" pitchFamily="18" charset="0"/>
                        </a:rPr>
                        <a:t>$ 2.9 million</a:t>
                      </a:r>
                      <a:endParaRPr lang="en-US" sz="1800" dirty="0">
                        <a:latin typeface="+mn-lt"/>
                        <a:ea typeface="Calibri"/>
                        <a:cs typeface="Times New Roman" pitchFamily="18" charset="0"/>
                      </a:endParaRPr>
                    </a:p>
                  </a:txBody>
                  <a:tcPr marL="68580" marR="68580" marT="0" marB="0"/>
                </a:tc>
                <a:tc>
                  <a:txBody>
                    <a:bodyPr/>
                    <a:lstStyle/>
                    <a:p>
                      <a:pPr marL="0" marR="0">
                        <a:lnSpc>
                          <a:spcPct val="130000"/>
                        </a:lnSpc>
                        <a:spcBef>
                          <a:spcPts val="0"/>
                        </a:spcBef>
                        <a:spcAft>
                          <a:spcPts val="0"/>
                        </a:spcAft>
                      </a:pPr>
                      <a:r>
                        <a:rPr lang="en-US" sz="1800" dirty="0" smtClean="0">
                          <a:latin typeface="+mn-lt"/>
                          <a:ea typeface="Calibri"/>
                          <a:cs typeface="Times New Roman" pitchFamily="18" charset="0"/>
                        </a:rPr>
                        <a:t>$1.43 million</a:t>
                      </a:r>
                      <a:endParaRPr lang="en-US" sz="1800" dirty="0">
                        <a:latin typeface="+mn-lt"/>
                        <a:ea typeface="Calibri"/>
                        <a:cs typeface="Times New Roman" pitchFamily="18" charset="0"/>
                      </a:endParaRPr>
                    </a:p>
                  </a:txBody>
                  <a:tcPr marL="68580" marR="68580" marT="0" marB="0"/>
                </a:tc>
              </a:tr>
              <a:tr h="370840">
                <a:tc>
                  <a:txBody>
                    <a:bodyPr/>
                    <a:lstStyle/>
                    <a:p>
                      <a:pPr marL="0" marR="0">
                        <a:lnSpc>
                          <a:spcPct val="130000"/>
                        </a:lnSpc>
                        <a:spcBef>
                          <a:spcPts val="0"/>
                        </a:spcBef>
                        <a:spcAft>
                          <a:spcPts val="0"/>
                        </a:spcAft>
                      </a:pPr>
                      <a:r>
                        <a:rPr lang="en-US" sz="1800" b="1" dirty="0">
                          <a:latin typeface="+mn-lt"/>
                          <a:ea typeface="Calibri"/>
                          <a:cs typeface="Times New Roman" pitchFamily="18" charset="0"/>
                        </a:rPr>
                        <a:t>Implementing Time</a:t>
                      </a:r>
                    </a:p>
                  </a:txBody>
                  <a:tcPr marL="68580" marR="68580" marT="0" marB="0"/>
                </a:tc>
                <a:tc>
                  <a:txBody>
                    <a:bodyPr/>
                    <a:lstStyle/>
                    <a:p>
                      <a:pPr marL="0" marR="0">
                        <a:lnSpc>
                          <a:spcPct val="130000"/>
                        </a:lnSpc>
                        <a:spcBef>
                          <a:spcPts val="0"/>
                        </a:spcBef>
                        <a:spcAft>
                          <a:spcPts val="0"/>
                        </a:spcAft>
                      </a:pPr>
                      <a:r>
                        <a:rPr lang="en-US" sz="1800" dirty="0" smtClean="0">
                          <a:latin typeface="+mn-lt"/>
                          <a:ea typeface="Calibri"/>
                          <a:cs typeface="Times New Roman" pitchFamily="18" charset="0"/>
                        </a:rPr>
                        <a:t>Apr’10 </a:t>
                      </a:r>
                      <a:r>
                        <a:rPr lang="en-US" sz="1800" dirty="0">
                          <a:latin typeface="+mn-lt"/>
                          <a:ea typeface="Calibri"/>
                          <a:cs typeface="Times New Roman" pitchFamily="18" charset="0"/>
                        </a:rPr>
                        <a:t>to </a:t>
                      </a:r>
                      <a:r>
                        <a:rPr lang="en-US" sz="1800" dirty="0" smtClean="0">
                          <a:latin typeface="+mn-lt"/>
                          <a:ea typeface="Calibri"/>
                          <a:cs typeface="Times New Roman" pitchFamily="18" charset="0"/>
                        </a:rPr>
                        <a:t>Mar’12</a:t>
                      </a:r>
                      <a:endParaRPr lang="en-US" sz="1800" dirty="0">
                        <a:latin typeface="+mn-lt"/>
                        <a:ea typeface="Calibri"/>
                        <a:cs typeface="Times New Roman" pitchFamily="18" charset="0"/>
                      </a:endParaRPr>
                    </a:p>
                  </a:txBody>
                  <a:tcPr marL="68580" marR="68580" marT="0" marB="0"/>
                </a:tc>
                <a:tc>
                  <a:txBody>
                    <a:bodyPr/>
                    <a:lstStyle/>
                    <a:p>
                      <a:pPr marL="0" marR="0">
                        <a:lnSpc>
                          <a:spcPct val="130000"/>
                        </a:lnSpc>
                        <a:spcBef>
                          <a:spcPts val="0"/>
                        </a:spcBef>
                        <a:spcAft>
                          <a:spcPts val="0"/>
                        </a:spcAft>
                      </a:pPr>
                      <a:r>
                        <a:rPr lang="en-US" sz="1800" dirty="0" smtClean="0">
                          <a:latin typeface="+mn-lt"/>
                          <a:ea typeface="Calibri"/>
                          <a:cs typeface="Times New Roman" pitchFamily="18" charset="0"/>
                        </a:rPr>
                        <a:t>Jan’11 </a:t>
                      </a:r>
                      <a:r>
                        <a:rPr lang="en-US" sz="1800" dirty="0">
                          <a:latin typeface="+mn-lt"/>
                          <a:ea typeface="Calibri"/>
                          <a:cs typeface="Times New Roman" pitchFamily="18" charset="0"/>
                        </a:rPr>
                        <a:t>to </a:t>
                      </a:r>
                      <a:r>
                        <a:rPr lang="en-US" sz="1800" dirty="0" smtClean="0">
                          <a:latin typeface="+mn-lt"/>
                          <a:ea typeface="Calibri"/>
                          <a:cs typeface="Times New Roman" pitchFamily="18" charset="0"/>
                        </a:rPr>
                        <a:t>Jun’12</a:t>
                      </a:r>
                      <a:endParaRPr lang="en-US" sz="1800" dirty="0">
                        <a:latin typeface="+mn-lt"/>
                        <a:ea typeface="Calibri"/>
                        <a:cs typeface="Times New Roman" pitchFamily="18" charset="0"/>
                      </a:endParaRPr>
                    </a:p>
                  </a:txBody>
                  <a:tcPr marL="68580" marR="68580" marT="0" marB="0"/>
                </a:tc>
                <a:tc>
                  <a:txBody>
                    <a:bodyPr/>
                    <a:lstStyle/>
                    <a:p>
                      <a:pPr marL="0" marR="0">
                        <a:lnSpc>
                          <a:spcPct val="130000"/>
                        </a:lnSpc>
                        <a:spcBef>
                          <a:spcPts val="0"/>
                        </a:spcBef>
                        <a:spcAft>
                          <a:spcPts val="0"/>
                        </a:spcAft>
                      </a:pPr>
                      <a:r>
                        <a:rPr lang="en-US" sz="1800" dirty="0" smtClean="0">
                          <a:latin typeface="+mn-lt"/>
                          <a:ea typeface="Calibri"/>
                          <a:cs typeface="Times New Roman" pitchFamily="18" charset="0"/>
                        </a:rPr>
                        <a:t>Jan’10 </a:t>
                      </a:r>
                      <a:r>
                        <a:rPr lang="en-US" sz="1800" dirty="0">
                          <a:latin typeface="+mn-lt"/>
                          <a:ea typeface="Calibri"/>
                          <a:cs typeface="Times New Roman" pitchFamily="18" charset="0"/>
                        </a:rPr>
                        <a:t>to </a:t>
                      </a:r>
                      <a:r>
                        <a:rPr lang="en-US" sz="1800" dirty="0" smtClean="0">
                          <a:latin typeface="+mn-lt"/>
                          <a:ea typeface="Calibri"/>
                          <a:cs typeface="Times New Roman" pitchFamily="18" charset="0"/>
                        </a:rPr>
                        <a:t>Jun’11</a:t>
                      </a:r>
                      <a:endParaRPr lang="en-US" sz="1800" dirty="0">
                        <a:latin typeface="+mn-lt"/>
                        <a:ea typeface="Calibri"/>
                        <a:cs typeface="Times New Roman" pitchFamily="18" charset="0"/>
                      </a:endParaRPr>
                    </a:p>
                  </a:txBody>
                  <a:tcPr marL="68580" marR="68580" marT="0" marB="0"/>
                </a:tc>
              </a:tr>
              <a:tr h="370840">
                <a:tc>
                  <a:txBody>
                    <a:bodyPr/>
                    <a:lstStyle/>
                    <a:p>
                      <a:pPr marL="0" marR="0">
                        <a:lnSpc>
                          <a:spcPct val="130000"/>
                        </a:lnSpc>
                        <a:spcBef>
                          <a:spcPts val="0"/>
                        </a:spcBef>
                        <a:spcAft>
                          <a:spcPts val="0"/>
                        </a:spcAft>
                      </a:pPr>
                      <a:r>
                        <a:rPr lang="en-US" sz="1800" b="1" dirty="0">
                          <a:latin typeface="+mn-lt"/>
                          <a:ea typeface="Calibri"/>
                          <a:cs typeface="Times New Roman" pitchFamily="18" charset="0"/>
                        </a:rPr>
                        <a:t>Thematic area</a:t>
                      </a:r>
                    </a:p>
                  </a:txBody>
                  <a:tcPr marL="68580" marR="68580" marT="0" marB="0"/>
                </a:tc>
                <a:tc>
                  <a:txBody>
                    <a:bodyPr/>
                    <a:lstStyle/>
                    <a:p>
                      <a:pPr marL="0" marR="0">
                        <a:lnSpc>
                          <a:spcPct val="130000"/>
                        </a:lnSpc>
                        <a:spcBef>
                          <a:spcPts val="0"/>
                        </a:spcBef>
                        <a:spcAft>
                          <a:spcPts val="0"/>
                        </a:spcAft>
                      </a:pPr>
                      <a:r>
                        <a:rPr lang="en-US" sz="1800">
                          <a:latin typeface="+mn-lt"/>
                          <a:ea typeface="Calibri"/>
                          <a:cs typeface="Times New Roman" pitchFamily="18" charset="0"/>
                        </a:rPr>
                        <a:t>Comprehensive Disaster Management </a:t>
                      </a:r>
                    </a:p>
                  </a:txBody>
                  <a:tcPr marL="68580" marR="68580" marT="0" marB="0"/>
                </a:tc>
                <a:tc>
                  <a:txBody>
                    <a:bodyPr/>
                    <a:lstStyle/>
                    <a:p>
                      <a:pPr marL="0" marR="0">
                        <a:lnSpc>
                          <a:spcPct val="130000"/>
                        </a:lnSpc>
                        <a:spcBef>
                          <a:spcPts val="0"/>
                        </a:spcBef>
                        <a:spcAft>
                          <a:spcPts val="0"/>
                        </a:spcAft>
                      </a:pPr>
                      <a:r>
                        <a:rPr lang="en-US" sz="1800">
                          <a:latin typeface="+mn-lt"/>
                          <a:ea typeface="Calibri"/>
                          <a:cs typeface="Times New Roman" pitchFamily="18" charset="0"/>
                        </a:rPr>
                        <a:t>Infrastructure</a:t>
                      </a:r>
                    </a:p>
                  </a:txBody>
                  <a:tcPr marL="68580" marR="68580" marT="0" marB="0"/>
                </a:tc>
                <a:tc>
                  <a:txBody>
                    <a:bodyPr/>
                    <a:lstStyle/>
                    <a:p>
                      <a:pPr marL="0" marR="0">
                        <a:lnSpc>
                          <a:spcPct val="130000"/>
                        </a:lnSpc>
                        <a:spcBef>
                          <a:spcPts val="0"/>
                        </a:spcBef>
                        <a:spcAft>
                          <a:spcPts val="0"/>
                        </a:spcAft>
                      </a:pPr>
                      <a:r>
                        <a:rPr lang="en-US" sz="1800" dirty="0">
                          <a:latin typeface="+mn-lt"/>
                          <a:ea typeface="Calibri"/>
                          <a:cs typeface="Times New Roman" pitchFamily="18" charset="0"/>
                        </a:rPr>
                        <a:t>Mitigation and Low Carbon Development</a:t>
                      </a: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14400"/>
            <a:ext cx="4648200" cy="5943600"/>
          </a:xfrm>
        </p:spPr>
        <p:txBody>
          <a:bodyPr>
            <a:noAutofit/>
          </a:bodyPr>
          <a:lstStyle/>
          <a:p>
            <a:pPr marL="342900" indent="-342900" algn="l">
              <a:lnSpc>
                <a:spcPct val="150000"/>
              </a:lnSpc>
            </a:pPr>
            <a:r>
              <a:rPr lang="en-US" sz="2000" b="1" dirty="0" smtClean="0">
                <a:solidFill>
                  <a:srgbClr val="C00000"/>
                </a:solidFill>
              </a:rPr>
              <a:t>Political Commitment – Miss-match in Preach and Practices</a:t>
            </a:r>
          </a:p>
          <a:p>
            <a:pPr marL="342900" indent="-342900" algn="l">
              <a:lnSpc>
                <a:spcPct val="150000"/>
              </a:lnSpc>
              <a:buFont typeface="Wingdings" pitchFamily="2" charset="2"/>
              <a:buChar char="q"/>
            </a:pPr>
            <a:r>
              <a:rPr lang="en-US" sz="2000" dirty="0" smtClean="0">
                <a:solidFill>
                  <a:srgbClr val="002060"/>
                </a:solidFill>
                <a:cs typeface="Times New Roman" pitchFamily="18" charset="0"/>
              </a:rPr>
              <a:t>Faulty design – High opportunity cost for marginalized people </a:t>
            </a:r>
          </a:p>
          <a:p>
            <a:pPr marL="342900" indent="-342900" algn="l">
              <a:lnSpc>
                <a:spcPct val="150000"/>
              </a:lnSpc>
              <a:buFont typeface="Wingdings" pitchFamily="2" charset="2"/>
              <a:buChar char="q"/>
            </a:pPr>
            <a:r>
              <a:rPr lang="en-US" sz="2000" dirty="0" smtClean="0">
                <a:solidFill>
                  <a:srgbClr val="002060"/>
                </a:solidFill>
                <a:cs typeface="Times New Roman" pitchFamily="18" charset="0"/>
              </a:rPr>
              <a:t>Faulty procurement process- political consideration and non-transparency in rewarding contract</a:t>
            </a:r>
          </a:p>
          <a:p>
            <a:pPr marL="342900" indent="-342900" algn="l">
              <a:lnSpc>
                <a:spcPct val="150000"/>
              </a:lnSpc>
              <a:buFont typeface="Wingdings" pitchFamily="2" charset="2"/>
              <a:buChar char="q"/>
            </a:pPr>
            <a:r>
              <a:rPr lang="en-US" sz="2000" dirty="0" smtClean="0">
                <a:solidFill>
                  <a:srgbClr val="002060"/>
                </a:solidFill>
                <a:cs typeface="Times New Roman" pitchFamily="18" charset="0"/>
              </a:rPr>
              <a:t>Lack of proper M&amp;E caused to low quality of construction works</a:t>
            </a:r>
          </a:p>
          <a:p>
            <a:pPr marL="342900" marR="64008" lvl="1" indent="-342900" algn="l">
              <a:lnSpc>
                <a:spcPct val="150000"/>
              </a:lnSpc>
              <a:spcBef>
                <a:spcPts val="400"/>
              </a:spcBef>
              <a:buSzPct val="68000"/>
              <a:buFont typeface="Wingdings" pitchFamily="2" charset="2"/>
              <a:buChar char="q"/>
            </a:pPr>
            <a:r>
              <a:rPr lang="en-US" sz="2000" b="1" dirty="0" smtClean="0">
                <a:solidFill>
                  <a:srgbClr val="000066"/>
                </a:solidFill>
                <a:cs typeface="Times New Roman" pitchFamily="18" charset="0"/>
              </a:rPr>
              <a:t>No better than cow-shed – affected households</a:t>
            </a:r>
          </a:p>
          <a:p>
            <a:pPr marL="342900" indent="-342900" algn="l">
              <a:lnSpc>
                <a:spcPct val="150000"/>
              </a:lnSpc>
              <a:buFont typeface="Wingdings" pitchFamily="2" charset="2"/>
              <a:buChar char="q"/>
            </a:pPr>
            <a:endParaRPr lang="en-US" sz="2000" dirty="0" smtClean="0">
              <a:solidFill>
                <a:srgbClr val="002060"/>
              </a:solidFill>
              <a:cs typeface="Times New Roman" pitchFamily="18" charset="0"/>
            </a:endParaRPr>
          </a:p>
          <a:p>
            <a:pPr algn="l">
              <a:lnSpc>
                <a:spcPct val="150000"/>
              </a:lnSpc>
              <a:buFont typeface="Arial" pitchFamily="34" charset="0"/>
              <a:buChar char="•"/>
            </a:pPr>
            <a:endParaRPr lang="en-US" sz="2000" dirty="0" smtClean="0">
              <a:solidFill>
                <a:schemeClr val="tx1"/>
              </a:solidFill>
              <a:latin typeface="Times New Roman" pitchFamily="18" charset="0"/>
              <a:cs typeface="Times New Roman" pitchFamily="18" charset="0"/>
            </a:endParaRPr>
          </a:p>
        </p:txBody>
      </p:sp>
      <p:sp>
        <p:nvSpPr>
          <p:cNvPr id="4" name="Title 1"/>
          <p:cNvSpPr txBox="1">
            <a:spLocks/>
          </p:cNvSpPr>
          <p:nvPr/>
        </p:nvSpPr>
        <p:spPr>
          <a:xfrm>
            <a:off x="0" y="0"/>
            <a:ext cx="9144000" cy="762000"/>
          </a:xfrm>
          <a:prstGeom prst="rect">
            <a:avLst/>
          </a:prstGeom>
        </p:spPr>
        <p:txBody>
          <a:bodyPr vert="horz" lIns="91440" tIns="45720" rIns="91440" bIns="45720" rtlCol="0" anchor="ctr">
            <a:noAutofit/>
          </a:bodyPr>
          <a:lstStyle/>
          <a:p>
            <a:pPr lvl="0" algn="ctr">
              <a:spcBef>
                <a:spcPct val="0"/>
              </a:spcBef>
            </a:pPr>
            <a:r>
              <a:rPr lang="en-US" sz="2600" b="1" i="1" dirty="0" smtClean="0"/>
              <a:t>Findings: </a:t>
            </a:r>
            <a:r>
              <a:rPr lang="en-US" sz="2600" b="1" i="1" dirty="0" smtClean="0">
                <a:solidFill>
                  <a:srgbClr val="0070C0"/>
                </a:solidFill>
              </a:rPr>
              <a:t>Construction of Cyclone Resistant Houses at char Area in </a:t>
            </a:r>
            <a:r>
              <a:rPr lang="en-US" sz="2600" b="1" i="1" dirty="0" err="1" smtClean="0">
                <a:solidFill>
                  <a:srgbClr val="0070C0"/>
                </a:solidFill>
              </a:rPr>
              <a:t>Aila</a:t>
            </a:r>
            <a:r>
              <a:rPr lang="en-US" sz="2600" b="1" i="1" dirty="0" smtClean="0">
                <a:solidFill>
                  <a:srgbClr val="0070C0"/>
                </a:solidFill>
              </a:rPr>
              <a:t>  Affected District of Khulna</a:t>
            </a:r>
          </a:p>
        </p:txBody>
      </p:sp>
      <p:pic>
        <p:nvPicPr>
          <p:cNvPr id="5" name="Picture 3" descr="Z:\Zhkhan\DSC00084.jpg"/>
          <p:cNvPicPr>
            <a:picLocks noChangeAspect="1" noChangeArrowheads="1"/>
          </p:cNvPicPr>
          <p:nvPr/>
        </p:nvPicPr>
        <p:blipFill>
          <a:blip r:embed="rId3" cstate="print"/>
          <a:srcRect/>
          <a:stretch>
            <a:fillRect/>
          </a:stretch>
        </p:blipFill>
        <p:spPr>
          <a:xfrm>
            <a:off x="4724400" y="0"/>
            <a:ext cx="4127881" cy="4464499"/>
          </a:xfrm>
          <a:prstGeom prst="rect">
            <a:avLst/>
          </a:prstGeom>
          <a:noFill/>
          <a:ln/>
        </p:spPr>
      </p:pic>
      <p:sp>
        <p:nvSpPr>
          <p:cNvPr id="6" name="TextBox 5"/>
          <p:cNvSpPr txBox="1"/>
          <p:nvPr/>
        </p:nvSpPr>
        <p:spPr>
          <a:xfrm>
            <a:off x="4876800" y="4572000"/>
            <a:ext cx="3962400" cy="1131079"/>
          </a:xfrm>
          <a:prstGeom prst="rect">
            <a:avLst/>
          </a:prstGeom>
          <a:noFill/>
        </p:spPr>
        <p:txBody>
          <a:bodyPr wrap="square" rtlCol="0">
            <a:spAutoFit/>
          </a:bodyPr>
          <a:lstStyle/>
          <a:p>
            <a:pPr>
              <a:lnSpc>
                <a:spcPct val="125000"/>
              </a:lnSpc>
            </a:pPr>
            <a:r>
              <a:rPr lang="en-US" b="1" dirty="0" smtClean="0">
                <a:solidFill>
                  <a:srgbClr val="002060"/>
                </a:solidFill>
                <a:latin typeface="Times New Roman" pitchFamily="18" charset="0"/>
                <a:cs typeface="Times New Roman" pitchFamily="18" charset="0"/>
              </a:rPr>
              <a:t>Features: </a:t>
            </a:r>
            <a:r>
              <a:rPr lang="en-US" dirty="0" smtClean="0">
                <a:latin typeface="Times New Roman" pitchFamily="18" charset="0"/>
                <a:cs typeface="Times New Roman" pitchFamily="18" charset="0"/>
              </a:rPr>
              <a:t>Size of shelter is 15'-12, </a:t>
            </a:r>
          </a:p>
          <a:p>
            <a:pPr>
              <a:lnSpc>
                <a:spcPct val="125000"/>
              </a:lnSpc>
            </a:pPr>
            <a:r>
              <a:rPr lang="en-US" dirty="0" smtClean="0">
                <a:latin typeface="Times New Roman" pitchFamily="18" charset="0"/>
                <a:cs typeface="Times New Roman" pitchFamily="18" charset="0"/>
              </a:rPr>
              <a:t>Basement and floor, 4 RCC pillar and concrete roof. </a:t>
            </a: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400" b="1" dirty="0" smtClean="0"/>
              <a:t>Constructing Site of Cross Dam in the Char </a:t>
            </a:r>
            <a:r>
              <a:rPr lang="en-US" sz="2400" b="1" dirty="0" err="1" smtClean="0"/>
              <a:t>Mynka</a:t>
            </a:r>
            <a:r>
              <a:rPr lang="en-US" sz="2400" b="1" dirty="0" smtClean="0"/>
              <a:t>-Char Islam-Char </a:t>
            </a:r>
            <a:r>
              <a:rPr lang="en-US" sz="2400" b="1" dirty="0" err="1" smtClean="0"/>
              <a:t>Montaz</a:t>
            </a:r>
            <a:r>
              <a:rPr lang="en-US" sz="2400" b="1" dirty="0" smtClean="0"/>
              <a:t> </a:t>
            </a:r>
            <a:endParaRPr lang="en-US" sz="2400" dirty="0"/>
          </a:p>
        </p:txBody>
      </p:sp>
      <p:pic>
        <p:nvPicPr>
          <p:cNvPr id="1026" name="Picture 2" descr="I:\Char Montaz\Dam 1.jpg"/>
          <p:cNvPicPr>
            <a:picLocks noGrp="1" noChangeAspect="1" noChangeArrowheads="1"/>
          </p:cNvPicPr>
          <p:nvPr>
            <p:ph idx="1"/>
          </p:nvPr>
        </p:nvPicPr>
        <p:blipFill>
          <a:blip r:embed="rId3" cstate="print"/>
          <a:srcRect/>
          <a:stretch>
            <a:fillRect/>
          </a:stretch>
        </p:blipFill>
        <p:spPr bwMode="auto">
          <a:xfrm>
            <a:off x="533400" y="1066800"/>
            <a:ext cx="7759653" cy="4267200"/>
          </a:xfrm>
          <a:prstGeom prst="rect">
            <a:avLst/>
          </a:prstGeom>
          <a:noFill/>
        </p:spPr>
      </p:pic>
      <p:sp>
        <p:nvSpPr>
          <p:cNvPr id="6" name="TextBox 5"/>
          <p:cNvSpPr txBox="1"/>
          <p:nvPr/>
        </p:nvSpPr>
        <p:spPr>
          <a:xfrm>
            <a:off x="0" y="5638800"/>
            <a:ext cx="9144000" cy="1015663"/>
          </a:xfrm>
          <a:prstGeom prst="rect">
            <a:avLst/>
          </a:prstGeom>
          <a:noFill/>
        </p:spPr>
        <p:txBody>
          <a:bodyPr wrap="square" rtlCol="0">
            <a:spAutoFit/>
          </a:bodyPr>
          <a:lstStyle/>
          <a:p>
            <a:pPr>
              <a:lnSpc>
                <a:spcPct val="150000"/>
              </a:lnSpc>
            </a:pPr>
            <a:r>
              <a:rPr lang="en-US" sz="2000" b="1" dirty="0" smtClean="0">
                <a:solidFill>
                  <a:srgbClr val="C00000"/>
                </a:solidFill>
                <a:latin typeface="+mn-lt"/>
                <a:cs typeface="Times New Roman" pitchFamily="18" charset="0"/>
              </a:rPr>
              <a:t>Fisheries community will lose their livelihood due to dam in the channel</a:t>
            </a:r>
          </a:p>
          <a:p>
            <a:pPr lvl="0">
              <a:lnSpc>
                <a:spcPct val="150000"/>
              </a:lnSpc>
            </a:pPr>
            <a:r>
              <a:rPr lang="en-US" sz="2000" b="1" dirty="0" smtClean="0">
                <a:solidFill>
                  <a:srgbClr val="C00000"/>
                </a:solidFill>
                <a:latin typeface="+mn-lt"/>
                <a:cs typeface="Times New Roman" pitchFamily="18" charset="0"/>
              </a:rPr>
              <a:t>Two very active channels and other ten small channels may be closed</a:t>
            </a:r>
            <a:endParaRPr lang="en-US" sz="2000" b="1" dirty="0">
              <a:solidFill>
                <a:srgbClr val="C00000"/>
              </a:solidFill>
              <a:latin typeface="+mn-lt"/>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5" name="Rectangle 3"/>
          <p:cNvSpPr>
            <a:spLocks noGrp="1" noChangeArrowheads="1"/>
          </p:cNvSpPr>
          <p:nvPr>
            <p:ph idx="1"/>
          </p:nvPr>
        </p:nvSpPr>
        <p:spPr>
          <a:xfrm>
            <a:off x="0" y="990600"/>
            <a:ext cx="9144000" cy="5334000"/>
          </a:xfrm>
        </p:spPr>
        <p:txBody>
          <a:bodyPr>
            <a:noAutofit/>
          </a:bodyPr>
          <a:lstStyle/>
          <a:p>
            <a:pPr marL="400050" indent="-400050" fontAlgn="base">
              <a:lnSpc>
                <a:spcPct val="150000"/>
              </a:lnSpc>
              <a:buFont typeface="Wingdings" pitchFamily="2" charset="2"/>
              <a:buChar char="§"/>
            </a:pPr>
            <a:r>
              <a:rPr lang="en-US" sz="2000" dirty="0" smtClean="0"/>
              <a:t>Establishment of the Adaptation Fund under the Kyoto Protocol Bali Action Plan in 2007</a:t>
            </a:r>
            <a:endParaRPr lang="en-US" sz="2000" dirty="0" smtClean="0">
              <a:cs typeface="Times New Roman" pitchFamily="18" charset="0"/>
            </a:endParaRPr>
          </a:p>
          <a:p>
            <a:pPr marL="400050" lvl="0" indent="-400050" fontAlgn="base">
              <a:lnSpc>
                <a:spcPct val="150000"/>
              </a:lnSpc>
              <a:spcBef>
                <a:spcPct val="0"/>
              </a:spcBef>
              <a:spcAft>
                <a:spcPct val="0"/>
              </a:spcAft>
              <a:buClrTx/>
              <a:buSzTx/>
              <a:buFont typeface="Wingdings" pitchFamily="2" charset="2"/>
              <a:buChar char="§"/>
            </a:pPr>
            <a:r>
              <a:rPr lang="en-US" sz="2000" dirty="0" smtClean="0">
                <a:cs typeface="Times New Roman" pitchFamily="18" charset="0"/>
              </a:rPr>
              <a:t>Joint commit. of Developed countries </a:t>
            </a:r>
            <a:r>
              <a:rPr lang="en-US" sz="2000" dirty="0" smtClean="0">
                <a:ea typeface="MS Mincho" pitchFamily="49" charset="-128"/>
                <a:cs typeface="Times New Roman" pitchFamily="18" charset="0"/>
              </a:rPr>
              <a:t>US$ 30 billion for near-term finance (2010-2012</a:t>
            </a:r>
            <a:r>
              <a:rPr lang="en-US" sz="2000" dirty="0" smtClean="0">
                <a:cs typeface="Times New Roman" pitchFamily="18" charset="0"/>
              </a:rPr>
              <a:t>USD 100 </a:t>
            </a:r>
            <a:r>
              <a:rPr lang="en-US" sz="2000" dirty="0" err="1" smtClean="0">
                <a:cs typeface="Times New Roman" pitchFamily="18" charset="0"/>
              </a:rPr>
              <a:t>biln</a:t>
            </a:r>
            <a:r>
              <a:rPr lang="en-US" sz="2000" dirty="0" smtClean="0">
                <a:cs typeface="Times New Roman" pitchFamily="18" charset="0"/>
              </a:rPr>
              <a:t>/year by 2020 – </a:t>
            </a:r>
            <a:r>
              <a:rPr lang="en-US" sz="2000" b="1" dirty="0" smtClean="0">
                <a:solidFill>
                  <a:srgbClr val="002060"/>
                </a:solidFill>
                <a:cs typeface="Times New Roman" pitchFamily="18" charset="0"/>
              </a:rPr>
              <a:t>Sec.8, COP15 Accord</a:t>
            </a:r>
            <a:r>
              <a:rPr lang="en-US" sz="2000" dirty="0" smtClean="0">
                <a:ea typeface="MS Mincho" pitchFamily="49" charset="-128"/>
                <a:cs typeface="Times New Roman" pitchFamily="18" charset="0"/>
              </a:rPr>
              <a:t>; </a:t>
            </a:r>
          </a:p>
          <a:p>
            <a:pPr marL="400050" indent="-400050" fontAlgn="base">
              <a:lnSpc>
                <a:spcPct val="150000"/>
              </a:lnSpc>
              <a:spcBef>
                <a:spcPct val="0"/>
              </a:spcBef>
              <a:spcAft>
                <a:spcPct val="0"/>
              </a:spcAft>
              <a:buClrTx/>
              <a:buSzTx/>
              <a:buFont typeface="Wingdings" pitchFamily="2" charset="2"/>
              <a:buChar char="§"/>
            </a:pPr>
            <a:r>
              <a:rPr lang="en-US" sz="2000" dirty="0" smtClean="0">
                <a:ea typeface="MS Mincho" pitchFamily="49" charset="-128"/>
                <a:cs typeface="Times New Roman" pitchFamily="18" charset="0"/>
              </a:rPr>
              <a:t>Under </a:t>
            </a:r>
            <a:r>
              <a:rPr lang="en-US" sz="2000" dirty="0" smtClean="0">
                <a:latin typeface="Trebuchet MS" pitchFamily="34" charset="0"/>
                <a:ea typeface="MS Mincho" pitchFamily="49" charset="-128"/>
                <a:cs typeface="Times New Roman" pitchFamily="18" charset="0"/>
              </a:rPr>
              <a:t>Cancun Agreement, established</a:t>
            </a:r>
            <a:r>
              <a:rPr lang="en-US" sz="2000" dirty="0" smtClean="0">
                <a:ea typeface="MS Mincho" pitchFamily="49" charset="-128"/>
                <a:cs typeface="Times New Roman" pitchFamily="18" charset="0"/>
              </a:rPr>
              <a:t> Green Climate Fund at CoP16 in 2010; will be operated as well as accountable to UNFCCC</a:t>
            </a:r>
          </a:p>
          <a:p>
            <a:pPr marL="400050" indent="-400050" fontAlgn="base">
              <a:lnSpc>
                <a:spcPct val="150000"/>
              </a:lnSpc>
              <a:spcBef>
                <a:spcPct val="0"/>
              </a:spcBef>
              <a:spcAft>
                <a:spcPct val="0"/>
              </a:spcAft>
              <a:buClrTx/>
              <a:buSzTx/>
              <a:buNone/>
            </a:pPr>
            <a:r>
              <a:rPr lang="en-US" sz="2000" b="1" dirty="0" smtClean="0">
                <a:solidFill>
                  <a:srgbClr val="002060"/>
                </a:solidFill>
                <a:ea typeface="MS Mincho" pitchFamily="49" charset="-128"/>
                <a:cs typeface="Times New Roman" pitchFamily="18" charset="0"/>
              </a:rPr>
              <a:t>Major principles </a:t>
            </a:r>
          </a:p>
          <a:p>
            <a:pPr marL="400050" indent="-400050" fontAlgn="base">
              <a:lnSpc>
                <a:spcPct val="150000"/>
              </a:lnSpc>
              <a:spcBef>
                <a:spcPct val="0"/>
              </a:spcBef>
              <a:spcAft>
                <a:spcPct val="0"/>
              </a:spcAft>
              <a:buClrTx/>
              <a:buSzTx/>
              <a:buFont typeface="Wingdings" pitchFamily="2" charset="2"/>
              <a:buChar char="§"/>
            </a:pPr>
            <a:r>
              <a:rPr lang="en-US" sz="2000" b="1" dirty="0" smtClean="0">
                <a:solidFill>
                  <a:srgbClr val="002060"/>
                </a:solidFill>
                <a:ea typeface="MS Mincho" pitchFamily="49" charset="-128"/>
                <a:cs typeface="Times New Roman" pitchFamily="18" charset="0"/>
              </a:rPr>
              <a:t>Adequate</a:t>
            </a:r>
            <a:r>
              <a:rPr lang="en-US" sz="2000" dirty="0" smtClean="0">
                <a:ea typeface="MS Mincho" pitchFamily="49" charset="-128"/>
                <a:cs typeface="Times New Roman" pitchFamily="18" charset="0"/>
              </a:rPr>
              <a:t> and </a:t>
            </a:r>
            <a:r>
              <a:rPr lang="en-US" sz="2000" b="1" dirty="0" smtClean="0">
                <a:solidFill>
                  <a:srgbClr val="002060"/>
                </a:solidFill>
                <a:ea typeface="MS Mincho" pitchFamily="49" charset="-128"/>
                <a:cs typeface="Times New Roman" pitchFamily="18" charset="0"/>
              </a:rPr>
              <a:t>Predictable</a:t>
            </a:r>
            <a:r>
              <a:rPr lang="en-US" sz="2000" dirty="0" smtClean="0">
                <a:ea typeface="MS Mincho" pitchFamily="49" charset="-128"/>
                <a:cs typeface="Times New Roman" pitchFamily="18" charset="0"/>
              </a:rPr>
              <a:t> Public funding (new and additional) from polluter countries equitably - under polluters’ pay principle; and</a:t>
            </a:r>
          </a:p>
          <a:p>
            <a:pPr marL="400050" indent="-400050" fontAlgn="base">
              <a:lnSpc>
                <a:spcPct val="150000"/>
              </a:lnSpc>
              <a:spcBef>
                <a:spcPct val="0"/>
              </a:spcBef>
              <a:spcAft>
                <a:spcPct val="0"/>
              </a:spcAft>
              <a:buClrTx/>
              <a:buSzTx/>
              <a:buFont typeface="Wingdings" pitchFamily="2" charset="2"/>
              <a:buChar char="§"/>
            </a:pPr>
            <a:r>
              <a:rPr lang="en-US" sz="2000" b="1" dirty="0" smtClean="0">
                <a:solidFill>
                  <a:srgbClr val="002060"/>
                </a:solidFill>
                <a:ea typeface="MS Mincho" pitchFamily="49" charset="-128"/>
                <a:cs typeface="Times New Roman" pitchFamily="18" charset="0"/>
              </a:rPr>
              <a:t>New or innovative source of fund </a:t>
            </a:r>
            <a:r>
              <a:rPr lang="en-US" sz="2000" dirty="0" smtClean="0">
                <a:ea typeface="MS Mincho" pitchFamily="49" charset="-128"/>
                <a:cs typeface="Times New Roman" pitchFamily="18" charset="0"/>
              </a:rPr>
              <a:t>must ensure principle of </a:t>
            </a:r>
            <a:r>
              <a:rPr lang="en-US" sz="2000" dirty="0" smtClean="0"/>
              <a:t>“Do no harm” to others – avoiding any discrimination or destruction  </a:t>
            </a:r>
            <a:endParaRPr lang="en-US" sz="2000" dirty="0" smtClean="0">
              <a:ea typeface="MS Mincho" pitchFamily="49" charset="-128"/>
              <a:cs typeface="Times New Roman" pitchFamily="18" charset="0"/>
            </a:endParaRPr>
          </a:p>
          <a:p>
            <a:pPr marL="400050" indent="-400050" fontAlgn="base">
              <a:lnSpc>
                <a:spcPct val="150000"/>
              </a:lnSpc>
              <a:spcBef>
                <a:spcPct val="0"/>
              </a:spcBef>
              <a:spcAft>
                <a:spcPct val="0"/>
              </a:spcAft>
              <a:buClrTx/>
              <a:buSzTx/>
              <a:buFont typeface="Wingdings" pitchFamily="2" charset="2"/>
              <a:buChar char="§"/>
            </a:pPr>
            <a:endParaRPr lang="en-US" sz="2000" b="1" dirty="0" smtClean="0">
              <a:solidFill>
                <a:srgbClr val="002060"/>
              </a:solidFill>
              <a:cs typeface="Times New Roman" pitchFamily="18" charset="0"/>
            </a:endParaRPr>
          </a:p>
        </p:txBody>
      </p:sp>
      <p:sp>
        <p:nvSpPr>
          <p:cNvPr id="443394" name="Rectangle 2"/>
          <p:cNvSpPr>
            <a:spLocks noGrp="1" noChangeArrowheads="1"/>
          </p:cNvSpPr>
          <p:nvPr>
            <p:ph type="title"/>
          </p:nvPr>
        </p:nvSpPr>
        <p:spPr>
          <a:xfrm>
            <a:off x="0" y="0"/>
            <a:ext cx="9144000" cy="990600"/>
          </a:xfrm>
        </p:spPr>
        <p:txBody>
          <a:bodyPr>
            <a:noAutofit/>
          </a:bodyPr>
          <a:lstStyle/>
          <a:p>
            <a:pPr marL="838200" indent="-838200" algn="ctr" eaLnBrk="1" hangingPunct="1"/>
            <a:r>
              <a:rPr lang="en-US" sz="3200" dirty="0" smtClean="0">
                <a:solidFill>
                  <a:srgbClr val="C00000"/>
                </a:solidFill>
                <a:latin typeface="Arial" pitchFamily="34" charset="0"/>
              </a:rPr>
              <a:t>Climate Finance: </a:t>
            </a:r>
            <a:r>
              <a:rPr lang="en-US" sz="3200" dirty="0" smtClean="0">
                <a:solidFill>
                  <a:srgbClr val="006C31"/>
                </a:solidFill>
                <a:latin typeface="Arial" pitchFamily="34" charset="0"/>
              </a:rPr>
              <a:t>Global Initiatives </a:t>
            </a: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43000"/>
          </a:xfrm>
        </p:spPr>
        <p:txBody>
          <a:bodyPr>
            <a:normAutofit/>
          </a:bodyPr>
          <a:lstStyle/>
          <a:p>
            <a:r>
              <a:rPr lang="en-US" sz="2400" b="1" i="1" dirty="0" smtClean="0">
                <a:solidFill>
                  <a:srgbClr val="002060"/>
                </a:solidFill>
              </a:rPr>
              <a:t>“Land Reclamation by Constructing Char Mynka-Char Islam-Char Montaz Cross Dam” </a:t>
            </a:r>
            <a:r>
              <a:rPr lang="en-US" sz="2400" b="1" i="1" dirty="0" smtClean="0">
                <a:solidFill>
                  <a:srgbClr val="FF0000"/>
                </a:solidFill>
              </a:rPr>
              <a:t>by Bd Water Development Board </a:t>
            </a:r>
          </a:p>
        </p:txBody>
      </p:sp>
      <p:sp>
        <p:nvSpPr>
          <p:cNvPr id="56323" name="Rectangle 3"/>
          <p:cNvSpPr>
            <a:spLocks noGrp="1" noChangeArrowheads="1"/>
          </p:cNvSpPr>
          <p:nvPr>
            <p:ph type="body" idx="1"/>
          </p:nvPr>
        </p:nvSpPr>
        <p:spPr>
          <a:xfrm>
            <a:off x="304800" y="990600"/>
            <a:ext cx="8534400" cy="1600200"/>
          </a:xfrm>
        </p:spPr>
        <p:txBody>
          <a:bodyPr>
            <a:noAutofit/>
          </a:bodyPr>
          <a:lstStyle/>
          <a:p>
            <a:pPr>
              <a:lnSpc>
                <a:spcPct val="170000"/>
              </a:lnSpc>
            </a:pPr>
            <a:r>
              <a:rPr lang="en-US" sz="2000" b="1" dirty="0" smtClean="0">
                <a:solidFill>
                  <a:srgbClr val="002060"/>
                </a:solidFill>
                <a:cs typeface="Times New Roman" pitchFamily="18" charset="0"/>
              </a:rPr>
              <a:t>Approval of project under political consideration </a:t>
            </a:r>
          </a:p>
          <a:p>
            <a:pPr>
              <a:lnSpc>
                <a:spcPct val="170000"/>
              </a:lnSpc>
            </a:pPr>
            <a:r>
              <a:rPr lang="en-US" sz="2000" b="1" dirty="0" smtClean="0">
                <a:solidFill>
                  <a:srgbClr val="002060"/>
                </a:solidFill>
                <a:cs typeface="Times New Roman" pitchFamily="18" charset="0"/>
              </a:rPr>
              <a:t>No EIA, geographical and social impact </a:t>
            </a:r>
          </a:p>
          <a:p>
            <a:pPr>
              <a:lnSpc>
                <a:spcPct val="170000"/>
              </a:lnSpc>
            </a:pPr>
            <a:r>
              <a:rPr lang="en-US" sz="2000" b="1" dirty="0" smtClean="0">
                <a:solidFill>
                  <a:srgbClr val="002060"/>
                </a:solidFill>
                <a:cs typeface="Times New Roman" pitchFamily="18" charset="0"/>
              </a:rPr>
              <a:t>Fraudlent project design led to cutting around 39,000 tress – no consultation took place before approval of project</a:t>
            </a:r>
          </a:p>
        </p:txBody>
      </p:sp>
      <p:pic>
        <p:nvPicPr>
          <p:cNvPr id="4" name="Picture 1"/>
          <p:cNvPicPr>
            <a:picLocks noChangeAspect="1" noChangeArrowheads="1"/>
          </p:cNvPicPr>
          <p:nvPr/>
        </p:nvPicPr>
        <p:blipFill>
          <a:blip r:embed="rId2" cstate="print"/>
          <a:srcRect/>
          <a:stretch>
            <a:fillRect/>
          </a:stretch>
        </p:blipFill>
        <p:spPr bwMode="auto">
          <a:xfrm>
            <a:off x="762000" y="3124200"/>
            <a:ext cx="3507545" cy="2682240"/>
          </a:xfrm>
          <a:prstGeom prst="rect">
            <a:avLst/>
          </a:prstGeom>
          <a:noFill/>
          <a:ln w="9525">
            <a:noFill/>
            <a:miter lim="800000"/>
            <a:headEnd/>
            <a:tailEnd/>
          </a:ln>
        </p:spPr>
      </p:pic>
      <p:sp>
        <p:nvSpPr>
          <p:cNvPr id="5" name="Rectangle 4"/>
          <p:cNvSpPr/>
          <p:nvPr/>
        </p:nvSpPr>
        <p:spPr>
          <a:xfrm>
            <a:off x="685800" y="5943600"/>
            <a:ext cx="3521144" cy="369332"/>
          </a:xfrm>
          <a:prstGeom prst="rect">
            <a:avLst/>
          </a:prstGeom>
        </p:spPr>
        <p:txBody>
          <a:bodyPr wrap="square">
            <a:spAutoFit/>
          </a:bodyPr>
          <a:lstStyle/>
          <a:p>
            <a:r>
              <a:rPr lang="en-US" b="1" dirty="0" smtClean="0">
                <a:solidFill>
                  <a:srgbClr val="006600"/>
                </a:solidFill>
              </a:rPr>
              <a:t>Project site with reserve forest </a:t>
            </a:r>
            <a:endParaRPr lang="en-US" b="1" dirty="0">
              <a:solidFill>
                <a:srgbClr val="006600"/>
              </a:solidFill>
            </a:endParaRPr>
          </a:p>
        </p:txBody>
      </p:sp>
      <p:pic>
        <p:nvPicPr>
          <p:cNvPr id="6" name="Picture 2"/>
          <p:cNvPicPr>
            <a:picLocks noChangeAspect="1" noChangeArrowheads="1"/>
          </p:cNvPicPr>
          <p:nvPr/>
        </p:nvPicPr>
        <p:blipFill>
          <a:blip r:embed="rId3" cstate="print"/>
          <a:srcRect/>
          <a:stretch>
            <a:fillRect/>
          </a:stretch>
        </p:blipFill>
        <p:spPr>
          <a:xfrm>
            <a:off x="4876800" y="3200400"/>
            <a:ext cx="3536040" cy="2647860"/>
          </a:xfrm>
          <a:prstGeom prst="rect">
            <a:avLst/>
          </a:prstGeom>
          <a:noFill/>
          <a:ln/>
        </p:spPr>
      </p:pic>
      <p:sp>
        <p:nvSpPr>
          <p:cNvPr id="7" name="Rectangle 6"/>
          <p:cNvSpPr/>
          <p:nvPr/>
        </p:nvSpPr>
        <p:spPr>
          <a:xfrm>
            <a:off x="4953000" y="5943600"/>
            <a:ext cx="3657600" cy="646331"/>
          </a:xfrm>
          <a:prstGeom prst="rect">
            <a:avLst/>
          </a:prstGeom>
        </p:spPr>
        <p:txBody>
          <a:bodyPr wrap="square">
            <a:spAutoFit/>
          </a:bodyPr>
          <a:lstStyle/>
          <a:p>
            <a:r>
              <a:rPr lang="en-US" b="1" dirty="0" smtClean="0">
                <a:solidFill>
                  <a:srgbClr val="FF0000"/>
                </a:solidFill>
              </a:rPr>
              <a:t>Forest  site was absent in the approved project map</a:t>
            </a:r>
            <a:endParaRPr lang="en-US" b="1" dirty="0">
              <a:solidFill>
                <a:srgbClr val="FF0000"/>
              </a:solidFill>
            </a:endParaRPr>
          </a:p>
        </p:txBody>
      </p:sp>
    </p:spTree>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534400" cy="5715000"/>
          </a:xfrm>
        </p:spPr>
        <p:txBody>
          <a:bodyPr>
            <a:normAutofit/>
          </a:bodyPr>
          <a:lstStyle/>
          <a:p>
            <a:pPr lvl="0">
              <a:lnSpc>
                <a:spcPct val="160000"/>
              </a:lnSpc>
              <a:buFont typeface="Wingdings" pitchFamily="2" charset="2"/>
              <a:buChar char="Ø"/>
            </a:pPr>
            <a:r>
              <a:rPr lang="en-US" sz="2000" b="1" dirty="0" smtClean="0">
                <a:solidFill>
                  <a:srgbClr val="002060"/>
                </a:solidFill>
                <a:cs typeface="Times New Roman" pitchFamily="18" charset="0"/>
              </a:rPr>
              <a:t>Pre-assessment was not conducted- </a:t>
            </a:r>
            <a:r>
              <a:rPr lang="en-US" sz="2000" dirty="0" smtClean="0">
                <a:solidFill>
                  <a:srgbClr val="C00000"/>
                </a:solidFill>
                <a:cs typeface="Times New Roman" pitchFamily="18" charset="0"/>
              </a:rPr>
              <a:t>though fund available but some plantation are remain </a:t>
            </a:r>
            <a:r>
              <a:rPr lang="en-US" sz="2000" dirty="0">
                <a:solidFill>
                  <a:srgbClr val="C00000"/>
                </a:solidFill>
                <a:cs typeface="Times New Roman" pitchFamily="18" charset="0"/>
              </a:rPr>
              <a:t>unplanted </a:t>
            </a:r>
            <a:r>
              <a:rPr lang="en-US" sz="2000" dirty="0" smtClean="0">
                <a:solidFill>
                  <a:srgbClr val="C00000"/>
                </a:solidFill>
                <a:cs typeface="Times New Roman" pitchFamily="18" charset="0"/>
              </a:rPr>
              <a:t>in proposed part of embankment because</a:t>
            </a:r>
            <a:endParaRPr lang="en-US" sz="2000" dirty="0">
              <a:solidFill>
                <a:srgbClr val="C00000"/>
              </a:solidFill>
              <a:cs typeface="Times New Roman" pitchFamily="18" charset="0"/>
            </a:endParaRPr>
          </a:p>
          <a:p>
            <a:pPr marL="627063" lvl="0" indent="-246063">
              <a:lnSpc>
                <a:spcPct val="160000"/>
              </a:lnSpc>
            </a:pPr>
            <a:r>
              <a:rPr lang="en-US" sz="2000" dirty="0">
                <a:cs typeface="Times New Roman" pitchFamily="18" charset="0"/>
              </a:rPr>
              <a:t>Some lands of WDB are in leased by fish </a:t>
            </a:r>
            <a:r>
              <a:rPr lang="en-US" sz="2000" dirty="0" smtClean="0">
                <a:cs typeface="Times New Roman" pitchFamily="18" charset="0"/>
              </a:rPr>
              <a:t>businessmen</a:t>
            </a:r>
          </a:p>
          <a:p>
            <a:pPr marL="627063" lvl="0" indent="-246063">
              <a:lnSpc>
                <a:spcPct val="160000"/>
              </a:lnSpc>
            </a:pPr>
            <a:r>
              <a:rPr lang="en-US" sz="2000" dirty="0" smtClean="0">
                <a:cs typeface="Times New Roman" pitchFamily="18" charset="0"/>
              </a:rPr>
              <a:t>Some </a:t>
            </a:r>
            <a:r>
              <a:rPr lang="en-US" sz="2000" dirty="0">
                <a:cs typeface="Times New Roman" pitchFamily="18" charset="0"/>
              </a:rPr>
              <a:t>lands are illegally </a:t>
            </a:r>
            <a:r>
              <a:rPr lang="en-US" sz="2000" dirty="0" smtClean="0">
                <a:cs typeface="Times New Roman" pitchFamily="18" charset="0"/>
              </a:rPr>
              <a:t>occupied </a:t>
            </a:r>
          </a:p>
          <a:p>
            <a:pPr marL="627063" lvl="0" indent="-246063">
              <a:lnSpc>
                <a:spcPct val="160000"/>
              </a:lnSpc>
            </a:pPr>
            <a:r>
              <a:rPr lang="en-US" sz="2000" dirty="0" smtClean="0">
                <a:cs typeface="Times New Roman" pitchFamily="18" charset="0"/>
              </a:rPr>
              <a:t>Some proposed forestation area lie outside the Forest Department area – under district administration </a:t>
            </a:r>
            <a:endParaRPr lang="en-US" sz="2000" dirty="0">
              <a:cs typeface="Times New Roman" pitchFamily="18" charset="0"/>
            </a:endParaRPr>
          </a:p>
          <a:p>
            <a:pPr lvl="0">
              <a:lnSpc>
                <a:spcPct val="160000"/>
              </a:lnSpc>
              <a:buFont typeface="Wingdings" pitchFamily="2" charset="2"/>
              <a:buChar char="§"/>
            </a:pPr>
            <a:r>
              <a:rPr lang="en-US" sz="2000" dirty="0" smtClean="0">
                <a:cs typeface="Times New Roman" pitchFamily="18" charset="0"/>
              </a:rPr>
              <a:t>Insufficient budget and resources for visiting field, especially in remote area </a:t>
            </a:r>
          </a:p>
          <a:p>
            <a:endParaRPr lang="en-US" dirty="0"/>
          </a:p>
        </p:txBody>
      </p:sp>
      <p:sp>
        <p:nvSpPr>
          <p:cNvPr id="4" name="Title 1"/>
          <p:cNvSpPr txBox="1">
            <a:spLocks/>
          </p:cNvSpPr>
          <p:nvPr/>
        </p:nvSpPr>
        <p:spPr>
          <a:xfrm>
            <a:off x="0" y="0"/>
            <a:ext cx="9144000" cy="990600"/>
          </a:xfrm>
          <a:prstGeom prst="rect">
            <a:avLst/>
          </a:prstGeom>
        </p:spPr>
        <p:txBody>
          <a:bodyPr vert="horz" lIns="91440" tIns="45720" rIns="91440" bIns="45720" rtlCol="0" anchor="ctr">
            <a:noAutofit/>
          </a:bodyPr>
          <a:lstStyle/>
          <a:p>
            <a:pPr lvl="0" algn="ctr">
              <a:spcBef>
                <a:spcPct val="0"/>
              </a:spcBef>
            </a:pPr>
            <a:r>
              <a:rPr kumimoji="0" lang="en-US" sz="2400" b="1" i="0" u="none" strike="noStrike" kern="1200" cap="none" spc="0" normalizeH="0" baseline="0" noProof="0" dirty="0" smtClean="0">
                <a:ln>
                  <a:noFill/>
                </a:ln>
                <a:solidFill>
                  <a:srgbClr val="C00000"/>
                </a:solidFill>
                <a:effectLst/>
                <a:uLnTx/>
                <a:uFillTx/>
                <a:latin typeface="+mj-lt"/>
                <a:ea typeface="+mj-ea"/>
                <a:cs typeface="+mj-cs"/>
              </a:rPr>
              <a:t>Findings: </a:t>
            </a:r>
            <a:r>
              <a:rPr lang="en-US" sz="2400" b="1" dirty="0" smtClean="0"/>
              <a:t>Plantation in the BWDB’s Embankment in the coastal belt and its adjacent Char Areas </a:t>
            </a:r>
            <a:endParaRPr kumimoji="0" lang="en-US" sz="2400" b="1" i="1"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495800"/>
          </a:xfrm>
        </p:spPr>
        <p:txBody>
          <a:bodyPr/>
          <a:lstStyle/>
          <a:p>
            <a:pPr algn="ctr" eaLnBrk="1" hangingPunct="1">
              <a:buFontTx/>
              <a:buNone/>
            </a:pPr>
            <a:r>
              <a:rPr lang="en-US" sz="9600" i="1" smtClean="0">
                <a:solidFill>
                  <a:srgbClr val="80F3FC"/>
                </a:solidFill>
                <a:latin typeface="Arial" pitchFamily="34" charset="0"/>
              </a:rPr>
              <a:t>Thank</a:t>
            </a:r>
          </a:p>
          <a:p>
            <a:pPr algn="ctr" eaLnBrk="1" hangingPunct="1">
              <a:buFontTx/>
              <a:buNone/>
            </a:pPr>
            <a:r>
              <a:rPr lang="en-US" sz="9600" i="1" smtClean="0">
                <a:solidFill>
                  <a:srgbClr val="80F3FC"/>
                </a:solidFill>
                <a:latin typeface="Arial" pitchFamily="34" charset="0"/>
              </a:rPr>
              <a:t>You</a:t>
            </a: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p:cNvSpPr>
          <p:nvPr>
            <p:ph type="title" idx="4294967295"/>
          </p:nvPr>
        </p:nvSpPr>
        <p:spPr>
          <a:xfrm>
            <a:off x="457200" y="0"/>
            <a:ext cx="8382000" cy="1066800"/>
          </a:xfrm>
        </p:spPr>
        <p:txBody>
          <a:bodyPr/>
          <a:lstStyle/>
          <a:p>
            <a:r>
              <a:rPr lang="en-US" sz="4000" b="1" dirty="0" smtClean="0">
                <a:solidFill>
                  <a:srgbClr val="0033CC"/>
                </a:solidFill>
              </a:rPr>
              <a:t>Climate Finance: How it works…</a:t>
            </a:r>
            <a:endParaRPr lang="en-GB" sz="4000" b="1" dirty="0" smtClean="0">
              <a:solidFill>
                <a:srgbClr val="0033CC"/>
              </a:solidFill>
            </a:endParaRPr>
          </a:p>
        </p:txBody>
      </p:sp>
      <p:sp>
        <p:nvSpPr>
          <p:cNvPr id="193539" name="Rectangle 3"/>
          <p:cNvSpPr>
            <a:spLocks noGrp="1"/>
          </p:cNvSpPr>
          <p:nvPr>
            <p:ph type="body" idx="4294967295"/>
          </p:nvPr>
        </p:nvSpPr>
        <p:spPr>
          <a:xfrm>
            <a:off x="533400" y="1752600"/>
            <a:ext cx="8229600" cy="1103313"/>
          </a:xfrm>
          <a:solidFill>
            <a:srgbClr val="C0C0C0"/>
          </a:solidFill>
          <a:ln w="12700">
            <a:solidFill>
              <a:srgbClr val="000000"/>
            </a:solidFill>
          </a:ln>
        </p:spPr>
        <p:txBody>
          <a:bodyPr tIns="36000" bIns="10800"/>
          <a:lstStyle/>
          <a:p>
            <a:pPr>
              <a:buNone/>
            </a:pPr>
            <a:r>
              <a:rPr lang="en-US" sz="2400" dirty="0" smtClean="0"/>
              <a:t>OECD Countries: Japan, US, UK, Germany, Norway, France, Netherlands, Spain, Canada, Australia, NZ…</a:t>
            </a:r>
            <a:endParaRPr lang="en-GB" sz="2400" dirty="0" smtClean="0"/>
          </a:p>
        </p:txBody>
      </p:sp>
      <p:sp>
        <p:nvSpPr>
          <p:cNvPr id="193540" name="Rectangle 4"/>
          <p:cNvSpPr>
            <a:spLocks/>
          </p:cNvSpPr>
          <p:nvPr/>
        </p:nvSpPr>
        <p:spPr bwMode="auto">
          <a:xfrm>
            <a:off x="2133600" y="5867400"/>
            <a:ext cx="4419600" cy="533400"/>
          </a:xfrm>
          <a:prstGeom prst="rect">
            <a:avLst/>
          </a:prstGeom>
          <a:solidFill>
            <a:srgbClr val="C0C0C0"/>
          </a:solidFill>
          <a:ln w="12700">
            <a:solidFill>
              <a:schemeClr val="tx1"/>
            </a:solidFill>
            <a:miter lim="800000"/>
            <a:headEnd/>
            <a:tailEnd/>
          </a:ln>
        </p:spPr>
        <p:txBody>
          <a:bodyPr/>
          <a:lstStyle/>
          <a:p>
            <a:pPr marL="365125" indent="-255588" eaLnBrk="0" hangingPunct="0">
              <a:spcBef>
                <a:spcPts val="300"/>
              </a:spcBef>
              <a:buClr>
                <a:srgbClr val="EB641B"/>
              </a:buClr>
              <a:buFont typeface="Georgia" pitchFamily="18" charset="0"/>
              <a:buNone/>
            </a:pPr>
            <a:r>
              <a:rPr lang="en-US" sz="2800" b="0" dirty="0">
                <a:latin typeface="Calibri" pitchFamily="34" charset="0"/>
              </a:rPr>
              <a:t>Developing Countries (All)</a:t>
            </a:r>
            <a:endParaRPr lang="en-GB" sz="2800" b="0" dirty="0">
              <a:latin typeface="Calibri" pitchFamily="34" charset="0"/>
            </a:endParaRPr>
          </a:p>
        </p:txBody>
      </p:sp>
      <p:sp>
        <p:nvSpPr>
          <p:cNvPr id="193541" name="Text Box 5"/>
          <p:cNvSpPr txBox="1">
            <a:spLocks noChangeArrowheads="1"/>
          </p:cNvSpPr>
          <p:nvPr/>
        </p:nvSpPr>
        <p:spPr bwMode="auto">
          <a:xfrm>
            <a:off x="2819400" y="3886200"/>
            <a:ext cx="2660650" cy="915988"/>
          </a:xfrm>
          <a:prstGeom prst="rect">
            <a:avLst/>
          </a:prstGeom>
          <a:noFill/>
          <a:ln w="9525">
            <a:noFill/>
            <a:miter lim="800000"/>
            <a:headEnd/>
            <a:tailEnd/>
          </a:ln>
          <a:effectLst/>
        </p:spPr>
        <p:txBody>
          <a:bodyPr wrap="none">
            <a:spAutoFit/>
          </a:bodyPr>
          <a:lstStyle/>
          <a:p>
            <a:pPr algn="ctr"/>
            <a:r>
              <a:rPr lang="en-US" dirty="0"/>
              <a:t>Climate Justice</a:t>
            </a:r>
          </a:p>
          <a:p>
            <a:pPr algn="ctr"/>
            <a:r>
              <a:rPr lang="en-US" dirty="0"/>
              <a:t>Or </a:t>
            </a:r>
          </a:p>
          <a:p>
            <a:pPr algn="ctr"/>
            <a:r>
              <a:rPr lang="en-US" dirty="0"/>
              <a:t>Polluter Pays Principle</a:t>
            </a:r>
            <a:endParaRPr lang="en-GB" dirty="0"/>
          </a:p>
        </p:txBody>
      </p:sp>
      <p:sp>
        <p:nvSpPr>
          <p:cNvPr id="193543" name="Text Box 7"/>
          <p:cNvSpPr txBox="1">
            <a:spLocks noChangeArrowheads="1"/>
          </p:cNvSpPr>
          <p:nvPr/>
        </p:nvSpPr>
        <p:spPr bwMode="auto">
          <a:xfrm>
            <a:off x="5257800" y="3505200"/>
            <a:ext cx="3689350" cy="2027238"/>
          </a:xfrm>
          <a:prstGeom prst="rect">
            <a:avLst/>
          </a:prstGeom>
          <a:solidFill>
            <a:srgbClr val="9AFCA6"/>
          </a:solidFill>
          <a:ln w="12700">
            <a:solidFill>
              <a:srgbClr val="000000"/>
            </a:solidFill>
            <a:miter lim="800000"/>
            <a:headEnd/>
            <a:tailEnd/>
          </a:ln>
          <a:effectLst/>
        </p:spPr>
        <p:txBody>
          <a:bodyPr>
            <a:spAutoFit/>
          </a:bodyPr>
          <a:lstStyle/>
          <a:p>
            <a:r>
              <a:rPr lang="en-US" b="0"/>
              <a:t>Adaptation Fund</a:t>
            </a:r>
          </a:p>
          <a:p>
            <a:r>
              <a:rPr lang="en-US" b="0"/>
              <a:t>Special Climate Change Fund</a:t>
            </a:r>
          </a:p>
          <a:p>
            <a:r>
              <a:rPr lang="en-US" b="0"/>
              <a:t>Least Developed Countries Fund</a:t>
            </a:r>
          </a:p>
          <a:p>
            <a:r>
              <a:rPr lang="en-US" b="0"/>
              <a:t>REDD + (UNDP/UNEP) +FCPF</a:t>
            </a:r>
          </a:p>
          <a:p>
            <a:r>
              <a:rPr lang="en-US" b="0"/>
              <a:t>Climate Investment Funds (MDBs)</a:t>
            </a:r>
          </a:p>
          <a:p>
            <a:r>
              <a:rPr lang="en-US" b="0"/>
              <a:t>Green Climate Fund</a:t>
            </a:r>
          </a:p>
          <a:p>
            <a:r>
              <a:rPr lang="en-US" b="0"/>
              <a:t>Clean Development Mechanism</a:t>
            </a:r>
            <a:endParaRPr lang="en-GB" b="0"/>
          </a:p>
        </p:txBody>
      </p:sp>
      <p:sp>
        <p:nvSpPr>
          <p:cNvPr id="193544" name="Line 8"/>
          <p:cNvSpPr>
            <a:spLocks noChangeShapeType="1"/>
          </p:cNvSpPr>
          <p:nvPr/>
        </p:nvSpPr>
        <p:spPr bwMode="auto">
          <a:xfrm>
            <a:off x="7086600" y="2895600"/>
            <a:ext cx="0" cy="457200"/>
          </a:xfrm>
          <a:prstGeom prst="line">
            <a:avLst/>
          </a:prstGeom>
          <a:noFill/>
          <a:ln w="38100">
            <a:solidFill>
              <a:schemeClr val="tx1"/>
            </a:solidFill>
            <a:round/>
            <a:headEnd/>
            <a:tailEnd type="triangle" w="lg" len="lg"/>
          </a:ln>
          <a:effectLst/>
        </p:spPr>
        <p:txBody>
          <a:bodyPr/>
          <a:lstStyle/>
          <a:p>
            <a:endParaRPr lang="en-US"/>
          </a:p>
        </p:txBody>
      </p:sp>
      <p:sp>
        <p:nvSpPr>
          <p:cNvPr id="193546" name="Line 10"/>
          <p:cNvSpPr>
            <a:spLocks noChangeShapeType="1"/>
          </p:cNvSpPr>
          <p:nvPr/>
        </p:nvSpPr>
        <p:spPr bwMode="auto">
          <a:xfrm flipH="1">
            <a:off x="6553200" y="5562600"/>
            <a:ext cx="685800" cy="609600"/>
          </a:xfrm>
          <a:prstGeom prst="line">
            <a:avLst/>
          </a:prstGeom>
          <a:noFill/>
          <a:ln w="38100">
            <a:solidFill>
              <a:schemeClr val="tx1"/>
            </a:solidFill>
            <a:round/>
            <a:headEnd/>
            <a:tailEnd type="triangle" w="lg" len="lg"/>
          </a:ln>
          <a:effectLst/>
        </p:spPr>
        <p:txBody>
          <a:bodyPr/>
          <a:lstStyle/>
          <a:p>
            <a:endParaRPr lang="en-US"/>
          </a:p>
        </p:txBody>
      </p:sp>
      <p:sp>
        <p:nvSpPr>
          <p:cNvPr id="193547" name="Text Box 11"/>
          <p:cNvSpPr txBox="1">
            <a:spLocks noChangeArrowheads="1"/>
          </p:cNvSpPr>
          <p:nvPr/>
        </p:nvSpPr>
        <p:spPr bwMode="auto">
          <a:xfrm>
            <a:off x="7315200" y="5715000"/>
            <a:ext cx="1514475" cy="650875"/>
          </a:xfrm>
          <a:prstGeom prst="rect">
            <a:avLst/>
          </a:prstGeom>
          <a:solidFill>
            <a:srgbClr val="FF99CC"/>
          </a:solidFill>
          <a:ln w="9525">
            <a:solidFill>
              <a:schemeClr val="tx1"/>
            </a:solidFill>
            <a:miter lim="800000"/>
            <a:headEnd/>
            <a:tailEnd/>
          </a:ln>
          <a:effectLst/>
        </p:spPr>
        <p:txBody>
          <a:bodyPr wrap="none">
            <a:spAutoFit/>
          </a:bodyPr>
          <a:lstStyle/>
          <a:p>
            <a:r>
              <a:rPr lang="en-US"/>
              <a:t>MIE: UNDP, </a:t>
            </a:r>
          </a:p>
          <a:p>
            <a:r>
              <a:rPr lang="en-US"/>
              <a:t>UNEP, MDB</a:t>
            </a:r>
            <a:endParaRPr lang="en-GB"/>
          </a:p>
        </p:txBody>
      </p:sp>
      <p:sp>
        <p:nvSpPr>
          <p:cNvPr id="193548" name="Text Box 12"/>
          <p:cNvSpPr txBox="1">
            <a:spLocks noChangeArrowheads="1"/>
          </p:cNvSpPr>
          <p:nvPr/>
        </p:nvSpPr>
        <p:spPr bwMode="auto">
          <a:xfrm>
            <a:off x="6858000" y="6248400"/>
            <a:ext cx="574675" cy="376238"/>
          </a:xfrm>
          <a:prstGeom prst="rect">
            <a:avLst/>
          </a:prstGeom>
          <a:solidFill>
            <a:srgbClr val="FF00FF"/>
          </a:solidFill>
          <a:ln w="9525">
            <a:solidFill>
              <a:schemeClr val="tx1"/>
            </a:solidFill>
            <a:miter lim="800000"/>
            <a:headEnd/>
            <a:tailEnd/>
          </a:ln>
          <a:effectLst/>
        </p:spPr>
        <p:txBody>
          <a:bodyPr wrap="none">
            <a:spAutoFit/>
          </a:bodyPr>
          <a:lstStyle/>
          <a:p>
            <a:r>
              <a:rPr lang="en-US" dirty="0"/>
              <a:t>NIE</a:t>
            </a:r>
            <a:endParaRPr lang="en-GB" dirty="0"/>
          </a:p>
        </p:txBody>
      </p:sp>
      <p:sp>
        <p:nvSpPr>
          <p:cNvPr id="193549" name="Line 13"/>
          <p:cNvSpPr>
            <a:spLocks noChangeShapeType="1"/>
          </p:cNvSpPr>
          <p:nvPr/>
        </p:nvSpPr>
        <p:spPr bwMode="auto">
          <a:xfrm>
            <a:off x="2819400" y="2971800"/>
            <a:ext cx="0" cy="2743200"/>
          </a:xfrm>
          <a:prstGeom prst="line">
            <a:avLst/>
          </a:prstGeom>
          <a:noFill/>
          <a:ln w="38100">
            <a:solidFill>
              <a:schemeClr val="tx1"/>
            </a:solidFill>
            <a:round/>
            <a:headEnd/>
            <a:tailEnd type="triangle" w="lg" len="lg"/>
          </a:ln>
          <a:effectLst/>
        </p:spPr>
        <p:txBody>
          <a:bodyPr/>
          <a:lstStyle/>
          <a:p>
            <a:endParaRPr lang="en-US"/>
          </a:p>
        </p:txBody>
      </p:sp>
      <p:sp>
        <p:nvSpPr>
          <p:cNvPr id="193551" name="Text Box 15"/>
          <p:cNvSpPr txBox="1">
            <a:spLocks noChangeArrowheads="1"/>
          </p:cNvSpPr>
          <p:nvPr/>
        </p:nvSpPr>
        <p:spPr bwMode="auto">
          <a:xfrm>
            <a:off x="762000" y="3810000"/>
            <a:ext cx="1514475" cy="650875"/>
          </a:xfrm>
          <a:prstGeom prst="rect">
            <a:avLst/>
          </a:prstGeom>
          <a:solidFill>
            <a:srgbClr val="FF99CC"/>
          </a:solidFill>
          <a:ln w="9525">
            <a:solidFill>
              <a:schemeClr val="tx1"/>
            </a:solidFill>
            <a:miter lim="800000"/>
            <a:headEnd/>
            <a:tailEnd/>
          </a:ln>
          <a:effectLst/>
        </p:spPr>
        <p:txBody>
          <a:bodyPr wrap="none">
            <a:spAutoFit/>
          </a:bodyPr>
          <a:lstStyle/>
          <a:p>
            <a:r>
              <a:rPr lang="en-US" dirty="0"/>
              <a:t>MIE: UNDP, </a:t>
            </a:r>
          </a:p>
          <a:p>
            <a:r>
              <a:rPr lang="en-US" dirty="0"/>
              <a:t>UNEP, MDB</a:t>
            </a:r>
            <a:endParaRPr lang="en-GB" dirty="0"/>
          </a:p>
        </p:txBody>
      </p:sp>
      <p:sp>
        <p:nvSpPr>
          <p:cNvPr id="193552" name="Text Box 16"/>
          <p:cNvSpPr txBox="1">
            <a:spLocks noChangeArrowheads="1"/>
          </p:cNvSpPr>
          <p:nvPr/>
        </p:nvSpPr>
        <p:spPr bwMode="auto">
          <a:xfrm>
            <a:off x="990600" y="4572000"/>
            <a:ext cx="1095375" cy="376238"/>
          </a:xfrm>
          <a:prstGeom prst="rect">
            <a:avLst/>
          </a:prstGeom>
          <a:solidFill>
            <a:srgbClr val="FF00FF"/>
          </a:solidFill>
          <a:ln w="9525">
            <a:solidFill>
              <a:schemeClr val="tx1"/>
            </a:solidFill>
            <a:miter lim="800000"/>
            <a:headEnd/>
            <a:tailEnd/>
          </a:ln>
          <a:effectLst/>
        </p:spPr>
        <p:txBody>
          <a:bodyPr wrap="none">
            <a:spAutoFit/>
          </a:bodyPr>
          <a:lstStyle/>
          <a:p>
            <a:r>
              <a:rPr lang="en-US"/>
              <a:t>NIE: GIZ</a:t>
            </a:r>
            <a:endParaRPr lang="en-GB"/>
          </a:p>
        </p:txBody>
      </p:sp>
      <p:sp>
        <p:nvSpPr>
          <p:cNvPr id="193553" name="Text Box 17"/>
          <p:cNvSpPr txBox="1">
            <a:spLocks noChangeArrowheads="1"/>
          </p:cNvSpPr>
          <p:nvPr/>
        </p:nvSpPr>
        <p:spPr bwMode="auto">
          <a:xfrm>
            <a:off x="212725" y="5522913"/>
            <a:ext cx="1158875" cy="650875"/>
          </a:xfrm>
          <a:prstGeom prst="rect">
            <a:avLst/>
          </a:prstGeom>
          <a:solidFill>
            <a:srgbClr val="9AFCA6"/>
          </a:solidFill>
          <a:ln w="9525">
            <a:solidFill>
              <a:srgbClr val="000000"/>
            </a:solidFill>
            <a:miter lim="800000"/>
            <a:headEnd/>
            <a:tailEnd/>
          </a:ln>
          <a:effectLst/>
        </p:spPr>
        <p:txBody>
          <a:bodyPr wrap="none">
            <a:spAutoFit/>
          </a:bodyPr>
          <a:lstStyle/>
          <a:p>
            <a:r>
              <a:rPr lang="en-US"/>
              <a:t>National </a:t>
            </a:r>
          </a:p>
          <a:p>
            <a:r>
              <a:rPr lang="en-US"/>
              <a:t>Budgets</a:t>
            </a:r>
            <a:endParaRPr lang="en-GB"/>
          </a:p>
        </p:txBody>
      </p:sp>
      <p:sp>
        <p:nvSpPr>
          <p:cNvPr id="193554" name="Text Box 18"/>
          <p:cNvSpPr txBox="1">
            <a:spLocks noChangeArrowheads="1"/>
          </p:cNvSpPr>
          <p:nvPr/>
        </p:nvSpPr>
        <p:spPr bwMode="auto">
          <a:xfrm>
            <a:off x="762000" y="6216650"/>
            <a:ext cx="904875" cy="376238"/>
          </a:xfrm>
          <a:prstGeom prst="rect">
            <a:avLst/>
          </a:prstGeom>
          <a:solidFill>
            <a:srgbClr val="00FF00"/>
          </a:solidFill>
          <a:ln w="9525">
            <a:solidFill>
              <a:srgbClr val="000000"/>
            </a:solidFill>
            <a:miter lim="800000"/>
            <a:headEnd/>
            <a:tailEnd/>
          </a:ln>
          <a:effectLst/>
        </p:spPr>
        <p:txBody>
          <a:bodyPr wrap="none">
            <a:spAutoFit/>
          </a:bodyPr>
          <a:lstStyle/>
          <a:p>
            <a:r>
              <a:rPr lang="en-US"/>
              <a:t>BRICS</a:t>
            </a:r>
            <a:endParaRPr lang="en-GB"/>
          </a:p>
        </p:txBody>
      </p:sp>
      <p:cxnSp>
        <p:nvCxnSpPr>
          <p:cNvPr id="193556" name="AutoShape 20"/>
          <p:cNvCxnSpPr>
            <a:cxnSpLocks noChangeShapeType="1"/>
            <a:stCxn id="193553" idx="3"/>
            <a:endCxn id="193540" idx="1"/>
          </p:cNvCxnSpPr>
          <p:nvPr/>
        </p:nvCxnSpPr>
        <p:spPr bwMode="auto">
          <a:xfrm>
            <a:off x="1371600" y="5848350"/>
            <a:ext cx="762000" cy="285750"/>
          </a:xfrm>
          <a:prstGeom prst="curvedConnector3">
            <a:avLst>
              <a:gd name="adj1" fmla="val 50000"/>
            </a:avLst>
          </a:prstGeom>
          <a:noFill/>
          <a:ln w="41275">
            <a:solidFill>
              <a:schemeClr val="tx1"/>
            </a:solidFill>
            <a:round/>
            <a:headEnd/>
            <a:tailEnd type="triangle" w="med" len="med"/>
          </a:ln>
          <a:effectLst/>
        </p:spPr>
      </p:cxnSp>
      <p:cxnSp>
        <p:nvCxnSpPr>
          <p:cNvPr id="193561" name="AutoShape 25"/>
          <p:cNvCxnSpPr>
            <a:cxnSpLocks noChangeShapeType="1"/>
            <a:stCxn id="193554" idx="2"/>
          </p:cNvCxnSpPr>
          <p:nvPr/>
        </p:nvCxnSpPr>
        <p:spPr bwMode="auto">
          <a:xfrm rot="5400000" flipH="1" flipV="1">
            <a:off x="1597025" y="5903913"/>
            <a:ext cx="306388" cy="1071562"/>
          </a:xfrm>
          <a:prstGeom prst="curvedConnector4">
            <a:avLst>
              <a:gd name="adj1" fmla="val -74093"/>
              <a:gd name="adj2" fmla="val 71111"/>
            </a:avLst>
          </a:prstGeom>
          <a:noFill/>
          <a:ln w="41275">
            <a:solidFill>
              <a:schemeClr val="tx1"/>
            </a:solidFill>
            <a:round/>
            <a:headEnd/>
            <a:tailEnd type="triangle" w="med" len="med"/>
          </a:ln>
          <a:effectLst/>
        </p:spPr>
      </p:cxnSp>
      <p:sp>
        <p:nvSpPr>
          <p:cNvPr id="193562" name="Text Box 26"/>
          <p:cNvSpPr txBox="1">
            <a:spLocks noChangeArrowheads="1"/>
          </p:cNvSpPr>
          <p:nvPr/>
        </p:nvSpPr>
        <p:spPr bwMode="auto">
          <a:xfrm>
            <a:off x="3048000" y="3124200"/>
            <a:ext cx="1158875" cy="650875"/>
          </a:xfrm>
          <a:prstGeom prst="rect">
            <a:avLst/>
          </a:prstGeom>
          <a:solidFill>
            <a:srgbClr val="9AFCA6"/>
          </a:solidFill>
          <a:ln w="9525">
            <a:solidFill>
              <a:srgbClr val="000000"/>
            </a:solidFill>
            <a:miter lim="800000"/>
            <a:headEnd/>
            <a:tailEnd/>
          </a:ln>
          <a:effectLst/>
        </p:spPr>
        <p:txBody>
          <a:bodyPr wrap="none">
            <a:spAutoFit/>
          </a:bodyPr>
          <a:lstStyle/>
          <a:p>
            <a:r>
              <a:rPr lang="en-US"/>
              <a:t>Bilateral </a:t>
            </a:r>
          </a:p>
          <a:p>
            <a:r>
              <a:rPr lang="en-US"/>
              <a:t>Funding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3539">
                                            <p:bg/>
                                          </p:spTgt>
                                        </p:tgtEl>
                                        <p:attrNameLst>
                                          <p:attrName>style.visibility</p:attrName>
                                        </p:attrNameLst>
                                      </p:cBhvr>
                                      <p:to>
                                        <p:strVal val="visible"/>
                                      </p:to>
                                    </p:set>
                                    <p:anim calcmode="lin" valueType="num">
                                      <p:cBhvr>
                                        <p:cTn id="7" dur="500" fill="hold"/>
                                        <p:tgtEl>
                                          <p:spTgt spid="193539">
                                            <p:bg/>
                                          </p:spTgt>
                                        </p:tgtEl>
                                        <p:attrNameLst>
                                          <p:attrName>ppt_w</p:attrName>
                                        </p:attrNameLst>
                                      </p:cBhvr>
                                      <p:tavLst>
                                        <p:tav tm="0">
                                          <p:val>
                                            <p:fltVal val="0"/>
                                          </p:val>
                                        </p:tav>
                                        <p:tav tm="100000">
                                          <p:val>
                                            <p:strVal val="#ppt_w"/>
                                          </p:val>
                                        </p:tav>
                                      </p:tavLst>
                                    </p:anim>
                                    <p:anim calcmode="lin" valueType="num">
                                      <p:cBhvr>
                                        <p:cTn id="8" dur="500" fill="hold"/>
                                        <p:tgtEl>
                                          <p:spTgt spid="193539">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3539">
                                            <p:txEl>
                                              <p:pRg st="0" end="0"/>
                                            </p:txEl>
                                          </p:spTgt>
                                        </p:tgtEl>
                                        <p:attrNameLst>
                                          <p:attrName>style.visibility</p:attrName>
                                        </p:attrNameLst>
                                      </p:cBhvr>
                                      <p:to>
                                        <p:strVal val="visible"/>
                                      </p:to>
                                    </p:set>
                                    <p:anim calcmode="lin" valueType="num">
                                      <p:cBhvr>
                                        <p:cTn id="13" dur="500" fill="hold"/>
                                        <p:tgtEl>
                                          <p:spTgt spid="19353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35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3540"/>
                                        </p:tgtEl>
                                        <p:attrNameLst>
                                          <p:attrName>style.visibility</p:attrName>
                                        </p:attrNameLst>
                                      </p:cBhvr>
                                      <p:to>
                                        <p:strVal val="visible"/>
                                      </p:to>
                                    </p:set>
                                    <p:anim calcmode="lin" valueType="num">
                                      <p:cBhvr>
                                        <p:cTn id="19" dur="500" fill="hold"/>
                                        <p:tgtEl>
                                          <p:spTgt spid="193540"/>
                                        </p:tgtEl>
                                        <p:attrNameLst>
                                          <p:attrName>ppt_w</p:attrName>
                                        </p:attrNameLst>
                                      </p:cBhvr>
                                      <p:tavLst>
                                        <p:tav tm="0">
                                          <p:val>
                                            <p:fltVal val="0"/>
                                          </p:val>
                                        </p:tav>
                                        <p:tav tm="100000">
                                          <p:val>
                                            <p:strVal val="#ppt_w"/>
                                          </p:val>
                                        </p:tav>
                                      </p:tavLst>
                                    </p:anim>
                                    <p:anim calcmode="lin" valueType="num">
                                      <p:cBhvr>
                                        <p:cTn id="20" dur="500" fill="hold"/>
                                        <p:tgtEl>
                                          <p:spTgt spid="19354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193541"/>
                                        </p:tgtEl>
                                        <p:attrNameLst>
                                          <p:attrName>style.visibility</p:attrName>
                                        </p:attrNameLst>
                                      </p:cBhvr>
                                      <p:to>
                                        <p:strVal val="visible"/>
                                      </p:to>
                                    </p:set>
                                    <p:animEffect transition="in" filter="fade">
                                      <p:cBhvr>
                                        <p:cTn id="25" dur="770" decel="100000"/>
                                        <p:tgtEl>
                                          <p:spTgt spid="193541"/>
                                        </p:tgtEl>
                                      </p:cBhvr>
                                    </p:animEffect>
                                    <p:animScale>
                                      <p:cBhvr>
                                        <p:cTn id="26" dur="770" decel="100000"/>
                                        <p:tgtEl>
                                          <p:spTgt spid="193541"/>
                                        </p:tgtEl>
                                      </p:cBhvr>
                                      <p:from x="10000" y="10000"/>
                                      <p:to x="200000" y="450000"/>
                                    </p:animScale>
                                    <p:animScale>
                                      <p:cBhvr>
                                        <p:cTn id="27" dur="1230" accel="100000" fill="hold">
                                          <p:stCondLst>
                                            <p:cond delay="770"/>
                                          </p:stCondLst>
                                        </p:cTn>
                                        <p:tgtEl>
                                          <p:spTgt spid="193541"/>
                                        </p:tgtEl>
                                      </p:cBhvr>
                                      <p:from x="200000" y="450000"/>
                                      <p:to x="100000" y="100000"/>
                                    </p:animScale>
                                    <p:set>
                                      <p:cBhvr>
                                        <p:cTn id="28" dur="770" fill="hold"/>
                                        <p:tgtEl>
                                          <p:spTgt spid="193541"/>
                                        </p:tgtEl>
                                        <p:attrNameLst>
                                          <p:attrName>ppt_x</p:attrName>
                                        </p:attrNameLst>
                                      </p:cBhvr>
                                      <p:to>
                                        <p:strVal val="(0.5)"/>
                                      </p:to>
                                    </p:set>
                                    <p:anim from="(0.5)" to="(#ppt_x)" calcmode="lin" valueType="num">
                                      <p:cBhvr>
                                        <p:cTn id="29" dur="1230" accel="100000" fill="hold">
                                          <p:stCondLst>
                                            <p:cond delay="770"/>
                                          </p:stCondLst>
                                        </p:cTn>
                                        <p:tgtEl>
                                          <p:spTgt spid="193541"/>
                                        </p:tgtEl>
                                        <p:attrNameLst>
                                          <p:attrName>ppt_x</p:attrName>
                                        </p:attrNameLst>
                                      </p:cBhvr>
                                    </p:anim>
                                    <p:set>
                                      <p:cBhvr>
                                        <p:cTn id="30" dur="770" fill="hold"/>
                                        <p:tgtEl>
                                          <p:spTgt spid="193541"/>
                                        </p:tgtEl>
                                        <p:attrNameLst>
                                          <p:attrName>ppt_y</p:attrName>
                                        </p:attrNameLst>
                                      </p:cBhvr>
                                      <p:to>
                                        <p:strVal val="(#ppt_y+0.4)"/>
                                      </p:to>
                                    </p:set>
                                    <p:anim from="(#ppt_y+0.4)" to="(#ppt_y)" calcmode="lin" valueType="num">
                                      <p:cBhvr>
                                        <p:cTn id="31" dur="1230" accel="100000" fill="hold">
                                          <p:stCondLst>
                                            <p:cond delay="770"/>
                                          </p:stCondLst>
                                        </p:cTn>
                                        <p:tgtEl>
                                          <p:spTgt spid="193541"/>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93541"/>
                                        </p:tgtEl>
                                      </p:cBhvr>
                                    </p:animEffect>
                                    <p:set>
                                      <p:cBhvr>
                                        <p:cTn id="36" dur="1" fill="hold">
                                          <p:stCondLst>
                                            <p:cond delay="499"/>
                                          </p:stCondLst>
                                        </p:cTn>
                                        <p:tgtEl>
                                          <p:spTgt spid="19354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35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3543">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3543">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3543">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3543">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3543">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3543">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3543">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3543">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35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35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35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93562"/>
                                        </p:tgtEl>
                                        <p:attrNameLst>
                                          <p:attrName>style.visibility</p:attrName>
                                        </p:attrNameLst>
                                      </p:cBhvr>
                                      <p:to>
                                        <p:strVal val="visible"/>
                                      </p:to>
                                    </p:set>
                                    <p:anim calcmode="lin" valueType="num">
                                      <p:cBhvr>
                                        <p:cTn id="73" dur="500" fill="hold"/>
                                        <p:tgtEl>
                                          <p:spTgt spid="193562"/>
                                        </p:tgtEl>
                                        <p:attrNameLst>
                                          <p:attrName>ppt_w</p:attrName>
                                        </p:attrNameLst>
                                      </p:cBhvr>
                                      <p:tavLst>
                                        <p:tav tm="0">
                                          <p:val>
                                            <p:fltVal val="0"/>
                                          </p:val>
                                        </p:tav>
                                        <p:tav tm="100000">
                                          <p:val>
                                            <p:strVal val="#ppt_w"/>
                                          </p:val>
                                        </p:tav>
                                      </p:tavLst>
                                    </p:anim>
                                    <p:anim calcmode="lin" valueType="num">
                                      <p:cBhvr>
                                        <p:cTn id="74" dur="500" fill="hold"/>
                                        <p:tgtEl>
                                          <p:spTgt spid="19356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193549"/>
                                        </p:tgtEl>
                                        <p:attrNameLst>
                                          <p:attrName>style.visibility</p:attrName>
                                        </p:attrNameLst>
                                      </p:cBhvr>
                                      <p:to>
                                        <p:strVal val="visible"/>
                                      </p:to>
                                    </p:set>
                                    <p:anim calcmode="lin" valueType="num">
                                      <p:cBhvr>
                                        <p:cTn id="77" dur="500" fill="hold"/>
                                        <p:tgtEl>
                                          <p:spTgt spid="193549"/>
                                        </p:tgtEl>
                                        <p:attrNameLst>
                                          <p:attrName>ppt_w</p:attrName>
                                        </p:attrNameLst>
                                      </p:cBhvr>
                                      <p:tavLst>
                                        <p:tav tm="0">
                                          <p:val>
                                            <p:fltVal val="0"/>
                                          </p:val>
                                        </p:tav>
                                        <p:tav tm="100000">
                                          <p:val>
                                            <p:strVal val="#ppt_w"/>
                                          </p:val>
                                        </p:tav>
                                      </p:tavLst>
                                    </p:anim>
                                    <p:anim calcmode="lin" valueType="num">
                                      <p:cBhvr>
                                        <p:cTn id="78" dur="500" fill="hold"/>
                                        <p:tgtEl>
                                          <p:spTgt spid="193549"/>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35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355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193553"/>
                                        </p:tgtEl>
                                        <p:attrNameLst>
                                          <p:attrName>style.visibility</p:attrName>
                                        </p:attrNameLst>
                                      </p:cBhvr>
                                      <p:to>
                                        <p:strVal val="visible"/>
                                      </p:to>
                                    </p:set>
                                    <p:anim calcmode="lin" valueType="num">
                                      <p:cBhvr>
                                        <p:cTn id="89" dur="500" fill="hold"/>
                                        <p:tgtEl>
                                          <p:spTgt spid="193553"/>
                                        </p:tgtEl>
                                        <p:attrNameLst>
                                          <p:attrName>ppt_w</p:attrName>
                                        </p:attrNameLst>
                                      </p:cBhvr>
                                      <p:tavLst>
                                        <p:tav tm="0">
                                          <p:val>
                                            <p:fltVal val="0"/>
                                          </p:val>
                                        </p:tav>
                                        <p:tav tm="100000">
                                          <p:val>
                                            <p:strVal val="#ppt_w"/>
                                          </p:val>
                                        </p:tav>
                                      </p:tavLst>
                                    </p:anim>
                                    <p:anim calcmode="lin" valueType="num">
                                      <p:cBhvr>
                                        <p:cTn id="90" dur="500" fill="hold"/>
                                        <p:tgtEl>
                                          <p:spTgt spid="193553"/>
                                        </p:tgtEl>
                                        <p:attrNameLst>
                                          <p:attrName>ppt_h</p:attrName>
                                        </p:attrNameLst>
                                      </p:cBhvr>
                                      <p:tavLst>
                                        <p:tav tm="0">
                                          <p:val>
                                            <p:fltVal val="0"/>
                                          </p:val>
                                        </p:tav>
                                        <p:tav tm="100000">
                                          <p:val>
                                            <p:strVal val="#ppt_h"/>
                                          </p:val>
                                        </p:tav>
                                      </p:tavLst>
                                    </p:anim>
                                  </p:childTnLst>
                                </p:cTn>
                              </p:par>
                              <p:par>
                                <p:cTn id="91" presetID="23" presetClass="entr" presetSubtype="16" fill="hold" nodeType="withEffect">
                                  <p:stCondLst>
                                    <p:cond delay="0"/>
                                  </p:stCondLst>
                                  <p:childTnLst>
                                    <p:set>
                                      <p:cBhvr>
                                        <p:cTn id="92" dur="1" fill="hold">
                                          <p:stCondLst>
                                            <p:cond delay="0"/>
                                          </p:stCondLst>
                                        </p:cTn>
                                        <p:tgtEl>
                                          <p:spTgt spid="193556"/>
                                        </p:tgtEl>
                                        <p:attrNameLst>
                                          <p:attrName>style.visibility</p:attrName>
                                        </p:attrNameLst>
                                      </p:cBhvr>
                                      <p:to>
                                        <p:strVal val="visible"/>
                                      </p:to>
                                    </p:set>
                                    <p:anim calcmode="lin" valueType="num">
                                      <p:cBhvr>
                                        <p:cTn id="93" dur="500" fill="hold"/>
                                        <p:tgtEl>
                                          <p:spTgt spid="193556"/>
                                        </p:tgtEl>
                                        <p:attrNameLst>
                                          <p:attrName>ppt_w</p:attrName>
                                        </p:attrNameLst>
                                      </p:cBhvr>
                                      <p:tavLst>
                                        <p:tav tm="0">
                                          <p:val>
                                            <p:fltVal val="0"/>
                                          </p:val>
                                        </p:tav>
                                        <p:tav tm="100000">
                                          <p:val>
                                            <p:strVal val="#ppt_w"/>
                                          </p:val>
                                        </p:tav>
                                      </p:tavLst>
                                    </p:anim>
                                    <p:anim calcmode="lin" valueType="num">
                                      <p:cBhvr>
                                        <p:cTn id="94" dur="500" fill="hold"/>
                                        <p:tgtEl>
                                          <p:spTgt spid="193556"/>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193554"/>
                                        </p:tgtEl>
                                        <p:attrNameLst>
                                          <p:attrName>style.visibility</p:attrName>
                                        </p:attrNameLst>
                                      </p:cBhvr>
                                      <p:to>
                                        <p:strVal val="visible"/>
                                      </p:to>
                                    </p:set>
                                    <p:anim calcmode="lin" valueType="num">
                                      <p:cBhvr>
                                        <p:cTn id="99" dur="500" fill="hold"/>
                                        <p:tgtEl>
                                          <p:spTgt spid="193554"/>
                                        </p:tgtEl>
                                        <p:attrNameLst>
                                          <p:attrName>ppt_w</p:attrName>
                                        </p:attrNameLst>
                                      </p:cBhvr>
                                      <p:tavLst>
                                        <p:tav tm="0">
                                          <p:val>
                                            <p:fltVal val="0"/>
                                          </p:val>
                                        </p:tav>
                                        <p:tav tm="100000">
                                          <p:val>
                                            <p:strVal val="#ppt_w"/>
                                          </p:val>
                                        </p:tav>
                                      </p:tavLst>
                                    </p:anim>
                                    <p:anim calcmode="lin" valueType="num">
                                      <p:cBhvr>
                                        <p:cTn id="100" dur="500" fill="hold"/>
                                        <p:tgtEl>
                                          <p:spTgt spid="193554"/>
                                        </p:tgtEl>
                                        <p:attrNameLst>
                                          <p:attrName>ppt_h</p:attrName>
                                        </p:attrNameLst>
                                      </p:cBhvr>
                                      <p:tavLst>
                                        <p:tav tm="0">
                                          <p:val>
                                            <p:flt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193561"/>
                                        </p:tgtEl>
                                        <p:attrNameLst>
                                          <p:attrName>style.visibility</p:attrName>
                                        </p:attrNameLst>
                                      </p:cBhvr>
                                      <p:to>
                                        <p:strVal val="visible"/>
                                      </p:to>
                                    </p:set>
                                    <p:anim calcmode="lin" valueType="num">
                                      <p:cBhvr>
                                        <p:cTn id="103" dur="500" fill="hold"/>
                                        <p:tgtEl>
                                          <p:spTgt spid="193561"/>
                                        </p:tgtEl>
                                        <p:attrNameLst>
                                          <p:attrName>ppt_w</p:attrName>
                                        </p:attrNameLst>
                                      </p:cBhvr>
                                      <p:tavLst>
                                        <p:tav tm="0">
                                          <p:val>
                                            <p:fltVal val="0"/>
                                          </p:val>
                                        </p:tav>
                                        <p:tav tm="100000">
                                          <p:val>
                                            <p:strVal val="#ppt_w"/>
                                          </p:val>
                                        </p:tav>
                                      </p:tavLst>
                                    </p:anim>
                                    <p:anim calcmode="lin" valueType="num">
                                      <p:cBhvr>
                                        <p:cTn id="104" dur="500" fill="hold"/>
                                        <p:tgtEl>
                                          <p:spTgt spid="193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nimBg="1"/>
      <p:bldP spid="193540" grpId="0" animBg="1"/>
      <p:bldP spid="193541" grpId="0"/>
      <p:bldP spid="193541" grpId="1"/>
      <p:bldP spid="193543" grpId="0" build="allAtOnce" animBg="1"/>
      <p:bldP spid="193544" grpId="0" animBg="1"/>
      <p:bldP spid="193546" grpId="0" animBg="1"/>
      <p:bldP spid="193547" grpId="0" animBg="1"/>
      <p:bldP spid="193548" grpId="0" animBg="1"/>
      <p:bldP spid="193549" grpId="0" animBg="1"/>
      <p:bldP spid="193551" grpId="0" animBg="1"/>
      <p:bldP spid="193552" grpId="0" animBg="1"/>
      <p:bldP spid="193553" grpId="0" animBg="1"/>
      <p:bldP spid="193554" grpId="0" animBg="1"/>
      <p:bldP spid="1935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981200" y="1"/>
            <a:ext cx="5334000" cy="7195456"/>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04800"/>
            <a:ext cx="8229600" cy="1524000"/>
          </a:xfrm>
        </p:spPr>
        <p:txBody>
          <a:bodyPr>
            <a:noAutofit/>
          </a:bodyPr>
          <a:lstStyle/>
          <a:p>
            <a:pPr algn="ctr"/>
            <a:r>
              <a:rPr lang="en-US" sz="3200" dirty="0" smtClean="0"/>
              <a:t/>
            </a:r>
            <a:br>
              <a:rPr lang="en-US" sz="3200" dirty="0" smtClean="0"/>
            </a:br>
            <a:r>
              <a:rPr lang="en-US" sz="3200" dirty="0" smtClean="0"/>
              <a:t>Climate Change Impacts- Bangladesh Context</a:t>
            </a:r>
          </a:p>
        </p:txBody>
      </p:sp>
      <p:sp>
        <p:nvSpPr>
          <p:cNvPr id="10243" name="Content Placeholder 2"/>
          <p:cNvSpPr>
            <a:spLocks noGrp="1"/>
          </p:cNvSpPr>
          <p:nvPr>
            <p:ph idx="1"/>
          </p:nvPr>
        </p:nvSpPr>
        <p:spPr>
          <a:xfrm>
            <a:off x="228600" y="1295400"/>
            <a:ext cx="8915400" cy="5333999"/>
          </a:xfrm>
        </p:spPr>
        <p:txBody>
          <a:bodyPr>
            <a:normAutofit fontScale="85000" lnSpcReduction="10000"/>
          </a:bodyPr>
          <a:lstStyle/>
          <a:p>
            <a:pPr>
              <a:lnSpc>
                <a:spcPct val="150000"/>
              </a:lnSpc>
            </a:pPr>
            <a:r>
              <a:rPr lang="en-US" sz="2400" dirty="0" smtClean="0">
                <a:latin typeface="Arial" pitchFamily="34" charset="0"/>
              </a:rPr>
              <a:t>Bangladesh emits only less than 1/5th of 1 % of world total</a:t>
            </a:r>
          </a:p>
          <a:p>
            <a:pPr eaLnBrk="1" hangingPunct="1">
              <a:lnSpc>
                <a:spcPct val="150000"/>
              </a:lnSpc>
            </a:pPr>
            <a:r>
              <a:rPr lang="en-US" sz="2400" dirty="0" smtClean="0"/>
              <a:t>Rainfall is predicted to become higher and more unpredictable</a:t>
            </a:r>
          </a:p>
          <a:p>
            <a:pPr>
              <a:lnSpc>
                <a:spcPct val="130000"/>
              </a:lnSpc>
              <a:spcBef>
                <a:spcPts val="200"/>
              </a:spcBef>
              <a:spcAft>
                <a:spcPts val="400"/>
              </a:spcAft>
              <a:buClrTx/>
            </a:pPr>
            <a:r>
              <a:rPr lang="en-US" sz="2400" dirty="0" smtClean="0">
                <a:latin typeface="Arial" pitchFamily="34" charset="0"/>
              </a:rPr>
              <a:t>During 1984 to 2007, the physical damage from 6 floods worth around US$ 15.178 billion including thousands of deaths</a:t>
            </a:r>
          </a:p>
          <a:p>
            <a:pPr>
              <a:lnSpc>
                <a:spcPct val="130000"/>
              </a:lnSpc>
              <a:spcBef>
                <a:spcPts val="200"/>
              </a:spcBef>
              <a:spcAft>
                <a:spcPts val="400"/>
              </a:spcAft>
              <a:buClrTx/>
            </a:pPr>
            <a:r>
              <a:rPr lang="en-US" sz="2400" dirty="0" smtClean="0">
                <a:latin typeface="Arial" pitchFamily="34" charset="0"/>
              </a:rPr>
              <a:t>By 2050, rice production could decline by 8% and wheat by 32% (1990)</a:t>
            </a:r>
          </a:p>
          <a:p>
            <a:pPr eaLnBrk="1" hangingPunct="1">
              <a:lnSpc>
                <a:spcPct val="150000"/>
              </a:lnSpc>
            </a:pPr>
            <a:r>
              <a:rPr lang="en-US" sz="2400" dirty="0" smtClean="0"/>
              <a:t>Coastal people are more vulnerable</a:t>
            </a:r>
          </a:p>
          <a:p>
            <a:pPr eaLnBrk="1" hangingPunct="1">
              <a:lnSpc>
                <a:spcPct val="150000"/>
              </a:lnSpc>
            </a:pPr>
            <a:r>
              <a:rPr lang="en-US" sz="2400" dirty="0" smtClean="0"/>
              <a:t>Frequency and intensity of disasters are likely to increase</a:t>
            </a:r>
          </a:p>
          <a:p>
            <a:pPr eaLnBrk="1" hangingPunct="1">
              <a:lnSpc>
                <a:spcPct val="150000"/>
              </a:lnSpc>
            </a:pPr>
            <a:r>
              <a:rPr lang="en-US" sz="2400" dirty="0" smtClean="0"/>
              <a:t>45 cm rise of sea level may inundate 10-15% land by 2050 resulting 35 million climate refugees in coastal districts</a:t>
            </a:r>
          </a:p>
          <a:p>
            <a:pPr eaLnBrk="1" hangingPunct="1">
              <a:lnSpc>
                <a:spcPct val="150000"/>
              </a:lnSpc>
            </a:pPr>
            <a:r>
              <a:rPr lang="en-US" sz="2400" dirty="0" smtClean="0"/>
              <a:t>Climate change could affect more than 70 million people of Bangladesh</a:t>
            </a:r>
          </a:p>
          <a:p>
            <a:pPr eaLnBrk="1" hangingPunct="1"/>
            <a:endParaRPr lang="en-US" sz="2400" dirty="0" smtClean="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p:cNvSpPr>
          <p:nvPr>
            <p:ph idx="1"/>
          </p:nvPr>
        </p:nvSpPr>
        <p:spPr>
          <a:xfrm>
            <a:off x="457200" y="1219200"/>
            <a:ext cx="8229600" cy="4525963"/>
          </a:xfrm>
        </p:spPr>
        <p:txBody>
          <a:bodyPr/>
          <a:lstStyle/>
          <a:p>
            <a:pPr>
              <a:buNone/>
            </a:pPr>
            <a:r>
              <a:rPr lang="en-US" dirty="0" smtClean="0"/>
              <a:t> </a:t>
            </a:r>
          </a:p>
          <a:p>
            <a:endParaRPr lang="en-US" dirty="0" smtClean="0"/>
          </a:p>
          <a:p>
            <a:endParaRPr lang="en-US" dirty="0" smtClean="0"/>
          </a:p>
          <a:p>
            <a:pPr>
              <a:buNone/>
            </a:pPr>
            <a:endParaRPr lang="en-US" dirty="0" smtClean="0"/>
          </a:p>
          <a:p>
            <a:pPr>
              <a:buNone/>
            </a:pPr>
            <a:r>
              <a:rPr lang="en-US" sz="3600" dirty="0" smtClean="0"/>
              <a:t>2-4</a:t>
            </a:r>
            <a:r>
              <a:rPr lang="en-US" sz="3600" baseline="30000" dirty="0" smtClean="0"/>
              <a:t>0</a:t>
            </a:r>
            <a:r>
              <a:rPr lang="en-US" sz="3600" dirty="0" smtClean="0"/>
              <a:t> Celsius </a:t>
            </a:r>
            <a:endParaRPr lang="en-GB" sz="3600" dirty="0" smtClean="0"/>
          </a:p>
        </p:txBody>
      </p:sp>
      <p:sp>
        <p:nvSpPr>
          <p:cNvPr id="191490" name="Rectangle 2"/>
          <p:cNvSpPr>
            <a:spLocks noGrp="1"/>
          </p:cNvSpPr>
          <p:nvPr>
            <p:ph type="title"/>
          </p:nvPr>
        </p:nvSpPr>
        <p:spPr>
          <a:xfrm>
            <a:off x="457200" y="0"/>
            <a:ext cx="8229600" cy="1143000"/>
          </a:xfrm>
        </p:spPr>
        <p:txBody>
          <a:bodyPr>
            <a:normAutofit fontScale="90000"/>
          </a:bodyPr>
          <a:lstStyle/>
          <a:p>
            <a:pPr algn="ctr"/>
            <a:r>
              <a:rPr lang="en-US" sz="3600" dirty="0" smtClean="0">
                <a:solidFill>
                  <a:srgbClr val="002060"/>
                </a:solidFill>
              </a:rPr>
              <a:t>Emerging research findings on CC: relevance for Bangladesh</a:t>
            </a:r>
            <a:endParaRPr lang="en-GB" sz="3600" b="1" dirty="0" smtClean="0">
              <a:solidFill>
                <a:srgbClr val="002060"/>
              </a:solidFill>
            </a:endParaRPr>
          </a:p>
        </p:txBody>
      </p:sp>
      <p:sp>
        <p:nvSpPr>
          <p:cNvPr id="191498" name="Line 10"/>
          <p:cNvSpPr>
            <a:spLocks noChangeShapeType="1"/>
          </p:cNvSpPr>
          <p:nvPr/>
        </p:nvSpPr>
        <p:spPr bwMode="auto">
          <a:xfrm>
            <a:off x="3733800" y="3276600"/>
            <a:ext cx="1600200" cy="0"/>
          </a:xfrm>
          <a:prstGeom prst="line">
            <a:avLst/>
          </a:prstGeom>
          <a:noFill/>
          <a:ln w="38100">
            <a:solidFill>
              <a:schemeClr val="tx1"/>
            </a:solidFill>
            <a:round/>
            <a:headEnd/>
            <a:tailEnd/>
          </a:ln>
          <a:effectLst/>
        </p:spPr>
        <p:txBody>
          <a:bodyPr/>
          <a:lstStyle/>
          <a:p>
            <a:r>
              <a:rPr lang="en-US" dirty="0" smtClean="0"/>
              <a:t> </a:t>
            </a:r>
            <a:endParaRPr lang="en-US" dirty="0"/>
          </a:p>
        </p:txBody>
      </p:sp>
      <p:sp>
        <p:nvSpPr>
          <p:cNvPr id="191506" name="Line 18"/>
          <p:cNvSpPr>
            <a:spLocks noChangeShapeType="1"/>
          </p:cNvSpPr>
          <p:nvPr/>
        </p:nvSpPr>
        <p:spPr bwMode="auto">
          <a:xfrm flipV="1">
            <a:off x="4495800" y="3276600"/>
            <a:ext cx="0" cy="990600"/>
          </a:xfrm>
          <a:prstGeom prst="line">
            <a:avLst/>
          </a:prstGeom>
          <a:noFill/>
          <a:ln w="38100">
            <a:solidFill>
              <a:schemeClr val="tx1"/>
            </a:solidFill>
            <a:round/>
            <a:headEnd/>
            <a:tailEnd type="triangle" w="med" len="med"/>
          </a:ln>
          <a:effectLst/>
        </p:spPr>
        <p:txBody>
          <a:bodyPr/>
          <a:lstStyle/>
          <a:p>
            <a:endParaRPr lang="en-US"/>
          </a:p>
        </p:txBody>
      </p:sp>
      <p:sp>
        <p:nvSpPr>
          <p:cNvPr id="191509" name="Line 21"/>
          <p:cNvSpPr>
            <a:spLocks noChangeShapeType="1"/>
          </p:cNvSpPr>
          <p:nvPr/>
        </p:nvSpPr>
        <p:spPr bwMode="auto">
          <a:xfrm flipV="1">
            <a:off x="4800600" y="3200400"/>
            <a:ext cx="0" cy="1447800"/>
          </a:xfrm>
          <a:prstGeom prst="line">
            <a:avLst/>
          </a:prstGeom>
          <a:noFill/>
          <a:ln w="50800">
            <a:solidFill>
              <a:srgbClr val="FF0000"/>
            </a:solidFill>
            <a:round/>
            <a:headEnd/>
            <a:tailEnd type="triangle" w="med" len="med"/>
          </a:ln>
          <a:effectLst/>
        </p:spPr>
        <p:txBody>
          <a:bodyPr/>
          <a:lstStyle/>
          <a:p>
            <a:endParaRPr lang="en-US"/>
          </a:p>
        </p:txBody>
      </p:sp>
      <p:sp>
        <p:nvSpPr>
          <p:cNvPr id="191510" name="Text Box 22"/>
          <p:cNvSpPr txBox="1">
            <a:spLocks noChangeArrowheads="1"/>
          </p:cNvSpPr>
          <p:nvPr/>
        </p:nvSpPr>
        <p:spPr bwMode="auto">
          <a:xfrm>
            <a:off x="4114800" y="1981200"/>
            <a:ext cx="3562350" cy="641350"/>
          </a:xfrm>
          <a:prstGeom prst="rect">
            <a:avLst/>
          </a:prstGeom>
          <a:noFill/>
          <a:ln w="9525">
            <a:noFill/>
            <a:miter lim="800000"/>
            <a:headEnd/>
            <a:tailEnd/>
          </a:ln>
          <a:effectLst/>
        </p:spPr>
        <p:txBody>
          <a:bodyPr wrap="none">
            <a:spAutoFit/>
          </a:bodyPr>
          <a:lstStyle/>
          <a:p>
            <a:r>
              <a:rPr lang="en-US" sz="3600" dirty="0">
                <a:solidFill>
                  <a:schemeClr val="accent2"/>
                </a:solidFill>
              </a:rPr>
              <a:t>IRREVERSIBLE</a:t>
            </a:r>
            <a:endParaRPr lang="en-GB" sz="3600" dirty="0">
              <a:solidFill>
                <a:schemeClr val="accent2"/>
              </a:solidFill>
            </a:endParaRPr>
          </a:p>
        </p:txBody>
      </p:sp>
      <p:sp>
        <p:nvSpPr>
          <p:cNvPr id="191511" name="Text Box 23"/>
          <p:cNvSpPr txBox="1">
            <a:spLocks noChangeArrowheads="1"/>
          </p:cNvSpPr>
          <p:nvPr/>
        </p:nvSpPr>
        <p:spPr bwMode="auto">
          <a:xfrm>
            <a:off x="6172200" y="2667000"/>
            <a:ext cx="1200150" cy="641350"/>
          </a:xfrm>
          <a:prstGeom prst="rect">
            <a:avLst/>
          </a:prstGeom>
          <a:noFill/>
          <a:ln w="9525">
            <a:noFill/>
            <a:miter lim="800000"/>
            <a:headEnd/>
            <a:tailEnd/>
          </a:ln>
          <a:effectLst/>
        </p:spPr>
        <p:txBody>
          <a:bodyPr wrap="none">
            <a:spAutoFit/>
          </a:bodyPr>
          <a:lstStyle/>
          <a:p>
            <a:r>
              <a:rPr lang="en-US" sz="3600" dirty="0">
                <a:solidFill>
                  <a:srgbClr val="059516"/>
                </a:solidFill>
              </a:rPr>
              <a:t>2015</a:t>
            </a:r>
            <a:endParaRPr lang="en-GB" sz="3600" dirty="0">
              <a:solidFill>
                <a:srgbClr val="059516"/>
              </a:solidFill>
            </a:endParaRPr>
          </a:p>
        </p:txBody>
      </p:sp>
      <p:sp>
        <p:nvSpPr>
          <p:cNvPr id="191514" name="Freeform 26"/>
          <p:cNvSpPr>
            <a:spLocks/>
          </p:cNvSpPr>
          <p:nvPr/>
        </p:nvSpPr>
        <p:spPr bwMode="auto">
          <a:xfrm>
            <a:off x="5105400" y="3352800"/>
            <a:ext cx="3505200" cy="635000"/>
          </a:xfrm>
          <a:custGeom>
            <a:avLst/>
            <a:gdLst/>
            <a:ahLst/>
            <a:cxnLst>
              <a:cxn ang="0">
                <a:pos x="0" y="400"/>
              </a:cxn>
              <a:cxn ang="0">
                <a:pos x="720" y="16"/>
              </a:cxn>
              <a:cxn ang="0">
                <a:pos x="1632" y="304"/>
              </a:cxn>
            </a:cxnLst>
            <a:rect l="0" t="0" r="r" b="b"/>
            <a:pathLst>
              <a:path w="1632" h="400">
                <a:moveTo>
                  <a:pt x="0" y="400"/>
                </a:moveTo>
                <a:cubicBezTo>
                  <a:pt x="224" y="216"/>
                  <a:pt x="448" y="32"/>
                  <a:pt x="720" y="16"/>
                </a:cubicBezTo>
                <a:cubicBezTo>
                  <a:pt x="992" y="0"/>
                  <a:pt x="1480" y="256"/>
                  <a:pt x="1632" y="304"/>
                </a:cubicBezTo>
              </a:path>
            </a:pathLst>
          </a:custGeom>
          <a:noFill/>
          <a:ln w="38100">
            <a:solidFill>
              <a:schemeClr val="tx1"/>
            </a:solidFill>
            <a:round/>
            <a:headEnd/>
            <a:tailEnd/>
          </a:ln>
          <a:effectLst/>
        </p:spPr>
        <p:txBody>
          <a:bodyPr/>
          <a:lstStyle/>
          <a:p>
            <a:endParaRPr lang="en-US"/>
          </a:p>
        </p:txBody>
      </p:sp>
      <p:sp>
        <p:nvSpPr>
          <p:cNvPr id="10" name="TextBox 9"/>
          <p:cNvSpPr txBox="1"/>
          <p:nvPr/>
        </p:nvSpPr>
        <p:spPr>
          <a:xfrm>
            <a:off x="2133600" y="4953000"/>
            <a:ext cx="4876800" cy="461665"/>
          </a:xfrm>
          <a:prstGeom prst="rect">
            <a:avLst/>
          </a:prstGeom>
          <a:noFill/>
        </p:spPr>
        <p:txBody>
          <a:bodyPr wrap="square" rtlCol="0">
            <a:spAutoFit/>
          </a:bodyPr>
          <a:lstStyle/>
          <a:p>
            <a:r>
              <a:rPr lang="en-US" sz="2400" dirty="0" smtClean="0">
                <a:solidFill>
                  <a:srgbClr val="C00000"/>
                </a:solidFill>
              </a:rPr>
              <a:t>SLR will be more than the forecast</a:t>
            </a:r>
            <a:endParaRPr lang="en-US" sz="2400" dirty="0">
              <a:solidFill>
                <a:srgbClr val="C00000"/>
              </a:solidFill>
            </a:endParaRPr>
          </a:p>
        </p:txBody>
      </p:sp>
      <p:sp>
        <p:nvSpPr>
          <p:cNvPr id="11" name="Down Arrow 10"/>
          <p:cNvSpPr/>
          <p:nvPr/>
        </p:nvSpPr>
        <p:spPr>
          <a:xfrm>
            <a:off x="4191000" y="5486400"/>
            <a:ext cx="685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33600" y="5943600"/>
            <a:ext cx="5638800" cy="707886"/>
          </a:xfrm>
          <a:prstGeom prst="rect">
            <a:avLst/>
          </a:prstGeom>
          <a:noFill/>
        </p:spPr>
        <p:txBody>
          <a:bodyPr wrap="square" rtlCol="0">
            <a:spAutoFit/>
          </a:bodyPr>
          <a:lstStyle/>
          <a:p>
            <a:pPr algn="ctr"/>
            <a:r>
              <a:rPr lang="en-US" sz="2000" b="1" dirty="0" smtClean="0">
                <a:solidFill>
                  <a:srgbClr val="C00000"/>
                </a:solidFill>
              </a:rPr>
              <a:t>In BD, Increase salinity and loss of lands will be more than the expected level</a:t>
            </a:r>
            <a:endParaRPr lang="en-US" sz="2000" b="1" dirty="0">
              <a:solidFill>
                <a:srgbClr val="C00000"/>
              </a:solidFill>
            </a:endParaRPr>
          </a:p>
        </p:txBody>
      </p:sp>
      <p:sp>
        <p:nvSpPr>
          <p:cNvPr id="13" name="Rectangle 12"/>
          <p:cNvSpPr/>
          <p:nvPr/>
        </p:nvSpPr>
        <p:spPr>
          <a:xfrm>
            <a:off x="5029200" y="3962400"/>
            <a:ext cx="3810000" cy="646331"/>
          </a:xfrm>
          <a:prstGeom prst="rect">
            <a:avLst/>
          </a:prstGeom>
        </p:spPr>
        <p:txBody>
          <a:bodyPr wrap="square">
            <a:spAutoFit/>
          </a:bodyPr>
          <a:lstStyle/>
          <a:p>
            <a:pPr algn="ctr"/>
            <a:r>
              <a:rPr lang="en-US" b="1" dirty="0" smtClean="0">
                <a:solidFill>
                  <a:srgbClr val="C00000"/>
                </a:solidFill>
              </a:rPr>
              <a:t>2</a:t>
            </a:r>
            <a:r>
              <a:rPr lang="en-US" b="1" baseline="30000" dirty="0" smtClean="0">
                <a:solidFill>
                  <a:srgbClr val="C00000"/>
                </a:solidFill>
              </a:rPr>
              <a:t>nd</a:t>
            </a:r>
            <a:r>
              <a:rPr lang="en-US" b="1" dirty="0" smtClean="0">
                <a:solidFill>
                  <a:srgbClr val="C00000"/>
                </a:solidFill>
              </a:rPr>
              <a:t> Commitment period ??? 2013-2020</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15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15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1" nodeType="clickEffect">
                                  <p:stCondLst>
                                    <p:cond delay="0"/>
                                  </p:stCondLst>
                                  <p:childTnLst>
                                    <p:set>
                                      <p:cBhvr>
                                        <p:cTn id="24" dur="1" fill="hold">
                                          <p:stCondLst>
                                            <p:cond delay="0"/>
                                          </p:stCondLst>
                                        </p:cTn>
                                        <p:tgtEl>
                                          <p:spTgt spid="191510"/>
                                        </p:tgtEl>
                                        <p:attrNameLst>
                                          <p:attrName>style.visibility</p:attrName>
                                        </p:attrNameLst>
                                      </p:cBhvr>
                                      <p:to>
                                        <p:strVal val="visible"/>
                                      </p:to>
                                    </p:set>
                                    <p:animEffect transition="in" filter="fade">
                                      <p:cBhvr>
                                        <p:cTn id="25" dur="770" decel="100000"/>
                                        <p:tgtEl>
                                          <p:spTgt spid="191510"/>
                                        </p:tgtEl>
                                      </p:cBhvr>
                                    </p:animEffect>
                                    <p:animScale>
                                      <p:cBhvr>
                                        <p:cTn id="26" dur="770" decel="100000"/>
                                        <p:tgtEl>
                                          <p:spTgt spid="191510"/>
                                        </p:tgtEl>
                                      </p:cBhvr>
                                      <p:from x="10000" y="10000"/>
                                      <p:to x="200000" y="450000"/>
                                    </p:animScale>
                                    <p:animScale>
                                      <p:cBhvr>
                                        <p:cTn id="27" dur="1230" accel="100000" fill="hold">
                                          <p:stCondLst>
                                            <p:cond delay="770"/>
                                          </p:stCondLst>
                                        </p:cTn>
                                        <p:tgtEl>
                                          <p:spTgt spid="191510"/>
                                        </p:tgtEl>
                                      </p:cBhvr>
                                      <p:from x="200000" y="450000"/>
                                      <p:to x="100000" y="100000"/>
                                    </p:animScale>
                                    <p:set>
                                      <p:cBhvr>
                                        <p:cTn id="28" dur="770" fill="hold"/>
                                        <p:tgtEl>
                                          <p:spTgt spid="191510"/>
                                        </p:tgtEl>
                                        <p:attrNameLst>
                                          <p:attrName>ppt_x</p:attrName>
                                        </p:attrNameLst>
                                      </p:cBhvr>
                                      <p:to>
                                        <p:strVal val="(0.5)"/>
                                      </p:to>
                                    </p:set>
                                    <p:anim from="(0.5)" to="(#ppt_x)" calcmode="lin" valueType="num">
                                      <p:cBhvr>
                                        <p:cTn id="29" dur="1230" accel="100000" fill="hold">
                                          <p:stCondLst>
                                            <p:cond delay="770"/>
                                          </p:stCondLst>
                                        </p:cTn>
                                        <p:tgtEl>
                                          <p:spTgt spid="191510"/>
                                        </p:tgtEl>
                                        <p:attrNameLst>
                                          <p:attrName>ppt_x</p:attrName>
                                        </p:attrNameLst>
                                      </p:cBhvr>
                                    </p:anim>
                                    <p:set>
                                      <p:cBhvr>
                                        <p:cTn id="30" dur="770" fill="hold"/>
                                        <p:tgtEl>
                                          <p:spTgt spid="191510"/>
                                        </p:tgtEl>
                                        <p:attrNameLst>
                                          <p:attrName>ppt_y</p:attrName>
                                        </p:attrNameLst>
                                      </p:cBhvr>
                                      <p:to>
                                        <p:strVal val="(#ppt_y+0.4)"/>
                                      </p:to>
                                    </p:set>
                                    <p:anim from="(#ppt_y+0.4)" to="(#ppt_y)" calcmode="lin" valueType="num">
                                      <p:cBhvr>
                                        <p:cTn id="31" dur="1230" accel="100000" fill="hold">
                                          <p:stCondLst>
                                            <p:cond delay="770"/>
                                          </p:stCondLst>
                                        </p:cTn>
                                        <p:tgtEl>
                                          <p:spTgt spid="191510"/>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191510"/>
                                        </p:tgtEl>
                                      </p:cBhvr>
                                    </p:animEffect>
                                    <p:animScale>
                                      <p:cBhvr>
                                        <p:cTn id="36" dur="250" autoRev="1" fill="hold"/>
                                        <p:tgtEl>
                                          <p:spTgt spid="191510"/>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iterate type="lt">
                                    <p:tmPct val="10000"/>
                                  </p:iterate>
                                  <p:childTnLst>
                                    <p:set>
                                      <p:cBhvr>
                                        <p:cTn id="40" dur="1" fill="hold">
                                          <p:stCondLst>
                                            <p:cond delay="0"/>
                                          </p:stCondLst>
                                        </p:cTn>
                                        <p:tgtEl>
                                          <p:spTgt spid="191511"/>
                                        </p:tgtEl>
                                        <p:attrNameLst>
                                          <p:attrName>style.visibility</p:attrName>
                                        </p:attrNameLst>
                                      </p:cBhvr>
                                      <p:to>
                                        <p:strVal val="visible"/>
                                      </p:to>
                                    </p:set>
                                    <p:anim calcmode="lin" valueType="num">
                                      <p:cBhvr>
                                        <p:cTn id="41" dur="500" fill="hold"/>
                                        <p:tgtEl>
                                          <p:spTgt spid="191511"/>
                                        </p:tgtEl>
                                        <p:attrNameLst>
                                          <p:attrName>ppt_w</p:attrName>
                                        </p:attrNameLst>
                                      </p:cBhvr>
                                      <p:tavLst>
                                        <p:tav tm="0">
                                          <p:val>
                                            <p:fltVal val="0"/>
                                          </p:val>
                                        </p:tav>
                                        <p:tav tm="100000">
                                          <p:val>
                                            <p:strVal val="#ppt_w"/>
                                          </p:val>
                                        </p:tav>
                                      </p:tavLst>
                                    </p:anim>
                                    <p:anim calcmode="lin" valueType="num">
                                      <p:cBhvr>
                                        <p:cTn id="42" dur="500" fill="hold"/>
                                        <p:tgtEl>
                                          <p:spTgt spid="19151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91514"/>
                                        </p:tgtEl>
                                        <p:attrNameLst>
                                          <p:attrName>style.visibility</p:attrName>
                                        </p:attrNameLst>
                                      </p:cBhvr>
                                      <p:to>
                                        <p:strVal val="visible"/>
                                      </p:to>
                                    </p:set>
                                    <p:animEffect transition="in" filter="wipe(down)">
                                      <p:cBhvr>
                                        <p:cTn id="47" dur="580">
                                          <p:stCondLst>
                                            <p:cond delay="0"/>
                                          </p:stCondLst>
                                        </p:cTn>
                                        <p:tgtEl>
                                          <p:spTgt spid="191514"/>
                                        </p:tgtEl>
                                      </p:cBhvr>
                                    </p:animEffect>
                                    <p:anim calcmode="lin" valueType="num">
                                      <p:cBhvr>
                                        <p:cTn id="48" dur="1822" tmFilter="0,0; 0.14,0.36; 0.43,0.73; 0.71,0.91; 1.0,1.0">
                                          <p:stCondLst>
                                            <p:cond delay="0"/>
                                          </p:stCondLst>
                                        </p:cTn>
                                        <p:tgtEl>
                                          <p:spTgt spid="19151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9151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9151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9151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91514"/>
                                        </p:tgtEl>
                                        <p:attrNameLst>
                                          <p:attrName>ppt_y</p:attrName>
                                        </p:attrNameLst>
                                      </p:cBhvr>
                                      <p:tavLst>
                                        <p:tav tm="0" fmla="#ppt_y-sin(pi*$)/81">
                                          <p:val>
                                            <p:fltVal val="0"/>
                                          </p:val>
                                        </p:tav>
                                        <p:tav tm="100000">
                                          <p:val>
                                            <p:fltVal val="1"/>
                                          </p:val>
                                        </p:tav>
                                      </p:tavLst>
                                    </p:anim>
                                    <p:animScale>
                                      <p:cBhvr>
                                        <p:cTn id="53" dur="26">
                                          <p:stCondLst>
                                            <p:cond delay="650"/>
                                          </p:stCondLst>
                                        </p:cTn>
                                        <p:tgtEl>
                                          <p:spTgt spid="191514"/>
                                        </p:tgtEl>
                                      </p:cBhvr>
                                      <p:to x="100000" y="60000"/>
                                    </p:animScale>
                                    <p:animScale>
                                      <p:cBhvr>
                                        <p:cTn id="54" dur="166" decel="50000">
                                          <p:stCondLst>
                                            <p:cond delay="676"/>
                                          </p:stCondLst>
                                        </p:cTn>
                                        <p:tgtEl>
                                          <p:spTgt spid="191514"/>
                                        </p:tgtEl>
                                      </p:cBhvr>
                                      <p:to x="100000" y="100000"/>
                                    </p:animScale>
                                    <p:animScale>
                                      <p:cBhvr>
                                        <p:cTn id="55" dur="26">
                                          <p:stCondLst>
                                            <p:cond delay="1312"/>
                                          </p:stCondLst>
                                        </p:cTn>
                                        <p:tgtEl>
                                          <p:spTgt spid="191514"/>
                                        </p:tgtEl>
                                      </p:cBhvr>
                                      <p:to x="100000" y="80000"/>
                                    </p:animScale>
                                    <p:animScale>
                                      <p:cBhvr>
                                        <p:cTn id="56" dur="166" decel="50000">
                                          <p:stCondLst>
                                            <p:cond delay="1338"/>
                                          </p:stCondLst>
                                        </p:cTn>
                                        <p:tgtEl>
                                          <p:spTgt spid="191514"/>
                                        </p:tgtEl>
                                      </p:cBhvr>
                                      <p:to x="100000" y="100000"/>
                                    </p:animScale>
                                    <p:animScale>
                                      <p:cBhvr>
                                        <p:cTn id="57" dur="26">
                                          <p:stCondLst>
                                            <p:cond delay="1642"/>
                                          </p:stCondLst>
                                        </p:cTn>
                                        <p:tgtEl>
                                          <p:spTgt spid="191514"/>
                                        </p:tgtEl>
                                      </p:cBhvr>
                                      <p:to x="100000" y="90000"/>
                                    </p:animScale>
                                    <p:animScale>
                                      <p:cBhvr>
                                        <p:cTn id="58" dur="166" decel="50000">
                                          <p:stCondLst>
                                            <p:cond delay="1668"/>
                                          </p:stCondLst>
                                        </p:cTn>
                                        <p:tgtEl>
                                          <p:spTgt spid="191514"/>
                                        </p:tgtEl>
                                      </p:cBhvr>
                                      <p:to x="100000" y="100000"/>
                                    </p:animScale>
                                    <p:animScale>
                                      <p:cBhvr>
                                        <p:cTn id="59" dur="26">
                                          <p:stCondLst>
                                            <p:cond delay="1808"/>
                                          </p:stCondLst>
                                        </p:cTn>
                                        <p:tgtEl>
                                          <p:spTgt spid="191514"/>
                                        </p:tgtEl>
                                      </p:cBhvr>
                                      <p:to x="100000" y="95000"/>
                                    </p:animScale>
                                    <p:animScale>
                                      <p:cBhvr>
                                        <p:cTn id="60" dur="166" decel="50000">
                                          <p:stCondLst>
                                            <p:cond delay="1834"/>
                                          </p:stCondLst>
                                        </p:cTn>
                                        <p:tgtEl>
                                          <p:spTgt spid="1915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P spid="191498" grpId="0" animBg="1"/>
      <p:bldP spid="191506" grpId="0" animBg="1"/>
      <p:bldP spid="191509" grpId="0" animBg="1"/>
      <p:bldP spid="191510" grpId="0"/>
      <p:bldP spid="191510" grpId="1"/>
      <p:bldP spid="191511" grpId="0"/>
      <p:bldP spid="1915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a:bodyPr>
          <a:lstStyle/>
          <a:p>
            <a:pPr algn="ctr"/>
            <a:r>
              <a:rPr lang="en-US" sz="3200" dirty="0" smtClean="0">
                <a:solidFill>
                  <a:srgbClr val="C00000"/>
                </a:solidFill>
                <a:latin typeface="+mn-lt"/>
                <a:cs typeface="Times New Roman" pitchFamily="18" charset="0"/>
              </a:rPr>
              <a:t>Vulnerbality: Context during BCCSAP Formulation</a:t>
            </a:r>
            <a:endParaRPr lang="en-US" sz="3200" dirty="0">
              <a:solidFill>
                <a:srgbClr val="C00000"/>
              </a:solidFill>
              <a:latin typeface="+mn-lt"/>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304800" y="1066800"/>
            <a:ext cx="8560734" cy="4410075"/>
          </a:xfrm>
          <a:prstGeom prst="rect">
            <a:avLst/>
          </a:prstGeom>
          <a:noFill/>
          <a:ln w="9525">
            <a:noFill/>
            <a:miter lim="800000"/>
            <a:headEnd/>
            <a:tailEnd/>
          </a:ln>
        </p:spPr>
      </p:pic>
      <p:sp>
        <p:nvSpPr>
          <p:cNvPr id="7" name="TextBox 6"/>
          <p:cNvSpPr txBox="1"/>
          <p:nvPr/>
        </p:nvSpPr>
        <p:spPr>
          <a:xfrm>
            <a:off x="0" y="5380672"/>
            <a:ext cx="8915400" cy="1477328"/>
          </a:xfrm>
          <a:prstGeom prst="rect">
            <a:avLst/>
          </a:prstGeom>
          <a:noFill/>
        </p:spPr>
        <p:txBody>
          <a:bodyPr wrap="square" rtlCol="0">
            <a:spAutoFit/>
          </a:bodyPr>
          <a:lstStyle/>
          <a:p>
            <a:pPr algn="ctr">
              <a:lnSpc>
                <a:spcPct val="150000"/>
              </a:lnSpc>
            </a:pPr>
            <a:r>
              <a:rPr lang="en-US" sz="2000" b="1" dirty="0" smtClean="0">
                <a:solidFill>
                  <a:srgbClr val="FF0000"/>
                </a:solidFill>
              </a:rPr>
              <a:t>Climate Vulnerability Index 2011</a:t>
            </a:r>
          </a:p>
          <a:p>
            <a:pPr>
              <a:lnSpc>
                <a:spcPct val="150000"/>
              </a:lnSpc>
              <a:buFont typeface="Wingdings" pitchFamily="2" charset="2"/>
              <a:buChar char="q"/>
            </a:pPr>
            <a:r>
              <a:rPr lang="en-US" sz="2000" dirty="0" smtClean="0"/>
              <a:t> Bangladesh, the highest vulnerable country in the world </a:t>
            </a:r>
            <a:r>
              <a:rPr lang="en-GB" sz="2000" dirty="0" smtClean="0"/>
              <a:t>over next 30 years</a:t>
            </a:r>
            <a:endParaRPr lang="en-US" sz="2000" dirty="0" smtClean="0">
              <a:solidFill>
                <a:srgbClr val="FF0000"/>
              </a:solidFill>
            </a:endParaRPr>
          </a:p>
          <a:p>
            <a:pPr>
              <a:lnSpc>
                <a:spcPct val="150000"/>
              </a:lnSpc>
              <a:buFont typeface="Wingdings" pitchFamily="2" charset="2"/>
              <a:buChar char="q"/>
            </a:pPr>
            <a:r>
              <a:rPr lang="en-US" sz="2000" dirty="0" smtClean="0"/>
              <a:t> It lies in ‘</a:t>
            </a:r>
            <a:r>
              <a:rPr lang="en-GB" sz="2000" dirty="0" smtClean="0"/>
              <a:t>extreme risk’ category among 170 countries</a:t>
            </a:r>
            <a:endParaRPr lang="en-US" sz="20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3200" b="1" dirty="0" smtClean="0">
                <a:solidFill>
                  <a:srgbClr val="002060"/>
                </a:solidFill>
              </a:rPr>
              <a:t>Climate Finance Governance in Bangladesh: Best Practices </a:t>
            </a:r>
            <a:endParaRPr lang="en-US" sz="3200" b="1" dirty="0">
              <a:solidFill>
                <a:srgbClr val="002060"/>
              </a:solidFill>
            </a:endParaRPr>
          </a:p>
        </p:txBody>
      </p:sp>
      <p:sp>
        <p:nvSpPr>
          <p:cNvPr id="3" name="Content Placeholder 2"/>
          <p:cNvSpPr>
            <a:spLocks noGrp="1"/>
          </p:cNvSpPr>
          <p:nvPr>
            <p:ph idx="1"/>
          </p:nvPr>
        </p:nvSpPr>
        <p:spPr>
          <a:xfrm>
            <a:off x="304800" y="1219200"/>
            <a:ext cx="8686800" cy="4876800"/>
          </a:xfrm>
        </p:spPr>
        <p:txBody>
          <a:bodyPr>
            <a:normAutofit fontScale="92500" lnSpcReduction="10000"/>
          </a:bodyPr>
          <a:lstStyle/>
          <a:p>
            <a:pPr>
              <a:lnSpc>
                <a:spcPct val="120000"/>
              </a:lnSpc>
            </a:pPr>
            <a:r>
              <a:rPr lang="en-US" sz="2400" b="1" dirty="0" smtClean="0">
                <a:solidFill>
                  <a:srgbClr val="006600"/>
                </a:solidFill>
                <a:latin typeface="Times New Roman" pitchFamily="18" charset="0"/>
                <a:cs typeface="Times New Roman" pitchFamily="18" charset="0"/>
              </a:rPr>
              <a:t>Bangladesh Climate Change Strategy &amp; Action Plan 2009 – </a:t>
            </a:r>
            <a:r>
              <a:rPr lang="en-US" sz="2400" b="1" dirty="0" smtClean="0">
                <a:solidFill>
                  <a:srgbClr val="002060"/>
                </a:solidFill>
                <a:latin typeface="Times New Roman" pitchFamily="18" charset="0"/>
                <a:cs typeface="Times New Roman" pitchFamily="18" charset="0"/>
              </a:rPr>
              <a:t>Six Thematic Areas </a:t>
            </a:r>
          </a:p>
          <a:p>
            <a:pPr>
              <a:lnSpc>
                <a:spcPct val="120000"/>
              </a:lnSpc>
            </a:pPr>
            <a:r>
              <a:rPr lang="en-US" sz="2400" b="1" dirty="0" smtClean="0">
                <a:solidFill>
                  <a:srgbClr val="006600"/>
                </a:solidFill>
                <a:latin typeface="Times New Roman" pitchFamily="18" charset="0"/>
                <a:cs typeface="Times New Roman" pitchFamily="18" charset="0"/>
              </a:rPr>
              <a:t>Bangladesh Climate Change Trust Fund (BCCTF) Act, 2010 – </a:t>
            </a:r>
            <a:r>
              <a:rPr lang="en-US" sz="2400" b="1" dirty="0" smtClean="0">
                <a:solidFill>
                  <a:srgbClr val="002060"/>
                </a:solidFill>
                <a:latin typeface="Times New Roman" pitchFamily="18" charset="0"/>
                <a:cs typeface="Times New Roman" pitchFamily="18" charset="0"/>
              </a:rPr>
              <a:t>Block budgetary allocation of govt. –first to create such fund by climate victim country </a:t>
            </a:r>
          </a:p>
          <a:p>
            <a:pPr>
              <a:lnSpc>
                <a:spcPct val="120000"/>
              </a:lnSpc>
            </a:pPr>
            <a:r>
              <a:rPr lang="en-US" sz="2400" b="1" dirty="0" smtClean="0">
                <a:solidFill>
                  <a:srgbClr val="006600"/>
                </a:solidFill>
                <a:latin typeface="Times New Roman" pitchFamily="18" charset="0"/>
                <a:cs typeface="Times New Roman" pitchFamily="18" charset="0"/>
              </a:rPr>
              <a:t>BCCTF Gazette for NGO funding, 2009 – </a:t>
            </a:r>
            <a:r>
              <a:rPr lang="en-US" sz="2400" b="1" dirty="0" smtClean="0">
                <a:solidFill>
                  <a:srgbClr val="002060"/>
                </a:solidFill>
                <a:latin typeface="Times New Roman" pitchFamily="18" charset="0"/>
                <a:cs typeface="Times New Roman" pitchFamily="18" charset="0"/>
              </a:rPr>
              <a:t>special initiative to provide fund to NGOs, CSOs and think tanks </a:t>
            </a:r>
          </a:p>
          <a:p>
            <a:pPr>
              <a:lnSpc>
                <a:spcPct val="120000"/>
              </a:lnSpc>
            </a:pPr>
            <a:r>
              <a:rPr lang="en-US" sz="2400" b="1" dirty="0" smtClean="0">
                <a:solidFill>
                  <a:srgbClr val="006600"/>
                </a:solidFill>
                <a:latin typeface="Times New Roman" pitchFamily="18" charset="0"/>
                <a:cs typeface="Times New Roman" pitchFamily="18" charset="0"/>
              </a:rPr>
              <a:t>Formation of Bangladesh Climate Change Resilience Fund (BCCRF), 2010 – </a:t>
            </a:r>
            <a:r>
              <a:rPr lang="en-US" sz="2400" b="1" dirty="0" smtClean="0">
                <a:solidFill>
                  <a:srgbClr val="002060"/>
                </a:solidFill>
                <a:latin typeface="Times New Roman" pitchFamily="18" charset="0"/>
                <a:cs typeface="Times New Roman" pitchFamily="18" charset="0"/>
              </a:rPr>
              <a:t>Multi-donor trust fund (Grant) by developed countries </a:t>
            </a:r>
          </a:p>
          <a:p>
            <a:pPr>
              <a:lnSpc>
                <a:spcPct val="120000"/>
              </a:lnSpc>
            </a:pPr>
            <a:r>
              <a:rPr lang="en-US" sz="2400" b="1" dirty="0" smtClean="0">
                <a:solidFill>
                  <a:srgbClr val="006600"/>
                </a:solidFill>
                <a:latin typeface="Times New Roman" pitchFamily="18" charset="0"/>
                <a:cs typeface="Times New Roman" pitchFamily="18" charset="0"/>
              </a:rPr>
              <a:t>Pilot Program for Climate Resilience (PPCR) –</a:t>
            </a:r>
            <a:r>
              <a:rPr lang="en-US" sz="2400" b="1" dirty="0" smtClean="0">
                <a:solidFill>
                  <a:srgbClr val="FF000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Multi-Development Banks Fund (Grant +Loan)</a:t>
            </a:r>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2774</TotalTime>
  <Words>1900</Words>
  <Application>Microsoft Office PowerPoint</Application>
  <PresentationFormat>On-screen Show (4:3)</PresentationFormat>
  <Paragraphs>265</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Effective climate finance governance: Lessons learned from Bangladesh</vt:lpstr>
      <vt:lpstr>Climate Finance: Global Initiatives </vt:lpstr>
      <vt:lpstr>Climate Finance: Global Initiatives </vt:lpstr>
      <vt:lpstr>Climate Finance: How it works…</vt:lpstr>
      <vt:lpstr>Slide 5</vt:lpstr>
      <vt:lpstr> Climate Change Impacts- Bangladesh Context</vt:lpstr>
      <vt:lpstr>Emerging research findings on CC: relevance for Bangladesh</vt:lpstr>
      <vt:lpstr>Vulnerbality: Context during BCCSAP Formulation</vt:lpstr>
      <vt:lpstr>Climate Finance Governance in Bangladesh: Best Practices </vt:lpstr>
      <vt:lpstr>BCCSAAP – Bible of National Climate Finance</vt:lpstr>
      <vt:lpstr> Thematic Pillars and Programs – BCCSAAP 2009</vt:lpstr>
      <vt:lpstr>Slide 12</vt:lpstr>
      <vt:lpstr>Bangladesh Climate Change Trust Fund</vt:lpstr>
      <vt:lpstr>Bangladesh Climate Change Resilience Fund ($170 million - allocated)</vt:lpstr>
      <vt:lpstr>National Climate Finance in Bangladesh</vt:lpstr>
      <vt:lpstr>Key questions – Effective CFG</vt:lpstr>
      <vt:lpstr>Slide 17</vt:lpstr>
      <vt:lpstr>Slide 18</vt:lpstr>
      <vt:lpstr>Slide 19</vt:lpstr>
      <vt:lpstr>Slide 20</vt:lpstr>
      <vt:lpstr>Challenges to effective CFG </vt:lpstr>
      <vt:lpstr>Slide 22</vt:lpstr>
      <vt:lpstr>Challenges to Effective CFG</vt:lpstr>
      <vt:lpstr>Weak enforcement and governance of Govt.  Departments: Progress in works of BCCTF funded projects of Water Development Board </vt:lpstr>
      <vt:lpstr>Sector Specific Challenges to CFG</vt:lpstr>
      <vt:lpstr>55.27% of BCCTF allocated to Costal Areas</vt:lpstr>
      <vt:lpstr>Empirical Findings: Challenges to CFG</vt:lpstr>
      <vt:lpstr>Slide 28</vt:lpstr>
      <vt:lpstr>Constructing Site of Cross Dam in the Char Mynka-Char Islam-Char Montaz </vt:lpstr>
      <vt:lpstr>“Land Reclamation by Constructing Char Mynka-Char Islam-Char Montaz Cross Dam” by Bd Water Development Board </vt:lpstr>
      <vt:lpstr>Slide 31</vt:lpstr>
      <vt:lpstr>Slide 32</vt:lpstr>
    </vt:vector>
  </TitlesOfParts>
  <Company>Transparency International Bangladesh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Equity, Integrity and Governance Risks:  Policy Options for Bangladesh</dc:title>
  <dc:creator>Administrator</dc:creator>
  <cp:lastModifiedBy>zhkhan</cp:lastModifiedBy>
  <cp:revision>257</cp:revision>
  <cp:lastPrinted>1601-01-01T00:00:00Z</cp:lastPrinted>
  <dcterms:created xsi:type="dcterms:W3CDTF">2010-01-01T04:36:27Z</dcterms:created>
  <dcterms:modified xsi:type="dcterms:W3CDTF">2012-10-16T09:55:29Z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