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87" r:id="rId3"/>
    <p:sldId id="397" r:id="rId4"/>
    <p:sldId id="399" r:id="rId5"/>
    <p:sldId id="467" r:id="rId6"/>
    <p:sldId id="389" r:id="rId7"/>
    <p:sldId id="380" r:id="rId8"/>
    <p:sldId id="470" r:id="rId9"/>
    <p:sldId id="391" r:id="rId10"/>
    <p:sldId id="382" r:id="rId11"/>
    <p:sldId id="400"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8B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117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GB"/>
          </a:p>
        </p:txBody>
      </p:sp>
      <p:sp>
        <p:nvSpPr>
          <p:cNvPr id="624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GB"/>
          </a:p>
        </p:txBody>
      </p:sp>
      <p:sp>
        <p:nvSpPr>
          <p:cNvPr id="624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GB"/>
          </a:p>
        </p:txBody>
      </p:sp>
      <p:sp>
        <p:nvSpPr>
          <p:cNvPr id="624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77D1FAA-778B-4A6F-83AA-3B53265C3796}"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GB"/>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GB"/>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GB"/>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AB8D55A-40BE-4569-87F2-AEDE0D39BD2A}"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marL="171450" indent="-171450">
              <a:buFontTx/>
              <a:buChar char="-"/>
            </a:pPr>
            <a:r>
              <a:rPr lang="en-US" smtClean="0">
                <a:latin typeface="Arial" pitchFamily="34" charset="0"/>
              </a:rPr>
              <a:t>Overview of the project, short update on activities so far.</a:t>
            </a:r>
          </a:p>
          <a:p>
            <a:pPr marL="171450" indent="-171450">
              <a:buFontTx/>
              <a:buChar char="-"/>
            </a:pPr>
            <a:r>
              <a:rPr lang="en-US" smtClean="0">
                <a:latin typeface="Arial" pitchFamily="34" charset="0"/>
              </a:rPr>
              <a:t>Focus on CVA but first outline process and findings then lead into where it fits in with the rest of the research studies. </a:t>
            </a:r>
          </a:p>
          <a:p>
            <a:pPr marL="171450" indent="-171450">
              <a:buFontTx/>
              <a:buChar char="-"/>
            </a:pPr>
            <a:r>
              <a:rPr lang="en-US" smtClean="0">
                <a:latin typeface="Arial" pitchFamily="34" charset="0"/>
              </a:rPr>
              <a:t>How does project mgmt intend to build on the findings of the CVA and the overall deltaic assessment. </a:t>
            </a:r>
          </a:p>
        </p:txBody>
      </p:sp>
      <p:sp>
        <p:nvSpPr>
          <p:cNvPr id="19459" name="Slide Number Placeholder 3"/>
          <p:cNvSpPr>
            <a:spLocks noGrp="1"/>
          </p:cNvSpPr>
          <p:nvPr>
            <p:ph type="sldNum" sz="quarter" idx="5"/>
          </p:nvPr>
        </p:nvSpPr>
        <p:spPr>
          <a:noFill/>
        </p:spPr>
        <p:txBody>
          <a:bodyPr/>
          <a:lstStyle/>
          <a:p>
            <a:fld id="{F8566DD7-D2E5-41A7-96E0-EE0570FCAD56}" type="slidenum">
              <a:rPr lang="en-GB"/>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6627" name="Slide Number Placeholder 3"/>
          <p:cNvSpPr>
            <a:spLocks noGrp="1"/>
          </p:cNvSpPr>
          <p:nvPr>
            <p:ph type="sldNum" sz="quarter" idx="5"/>
          </p:nvPr>
        </p:nvSpPr>
        <p:spPr>
          <a:noFill/>
        </p:spPr>
        <p:txBody>
          <a:bodyPr/>
          <a:lstStyle/>
          <a:p>
            <a:fld id="{403CFADB-A044-4E3E-8E4C-7796CDB6A8E8}" type="slidenum">
              <a:rPr lang="en-GB"/>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p>
            <a:fld id="{C06DA051-0A3B-4AA8-89E7-4F58318570D7}" type="slidenum">
              <a:rPr lang="en-GB"/>
              <a:pPr/>
              <a:t>3</a:t>
            </a:fld>
            <a:endParaRPr lang="en-GB"/>
          </a:p>
        </p:txBody>
      </p:sp>
      <p:sp>
        <p:nvSpPr>
          <p:cNvPr id="8194"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GB" smtClean="0">
                <a:latin typeface="Arial" pitchFamily="34" charset="0"/>
              </a:rPr>
              <a:t>Key messages:</a:t>
            </a:r>
          </a:p>
          <a:p>
            <a:pPr eaLnBrk="1" hangingPunct="1">
              <a:buFontTx/>
              <a:buChar char="-"/>
            </a:pPr>
            <a:r>
              <a:rPr lang="en-US" smtClean="0">
                <a:latin typeface="Arial" pitchFamily="34" charset="0"/>
              </a:rPr>
              <a:t>Q</a:t>
            </a:r>
            <a:r>
              <a:rPr lang="en-GB" smtClean="0">
                <a:latin typeface="Arial" pitchFamily="34" charset="0"/>
              </a:rPr>
              <a:t>uick review of objectives and outcomes </a:t>
            </a:r>
            <a:r>
              <a:rPr lang="en-US" smtClean="0">
                <a:latin typeface="Arial" pitchFamily="34" charset="0"/>
              </a:rPr>
              <a:t>–</a:t>
            </a:r>
            <a:r>
              <a:rPr lang="en-GB" smtClean="0">
                <a:latin typeface="Arial" pitchFamily="34" charset="0"/>
              </a:rPr>
              <a:t> unless has already been covered elsewhere.</a:t>
            </a:r>
          </a:p>
          <a:p>
            <a:pPr eaLnBrk="1" hangingPunct="1">
              <a:buFontTx/>
              <a:buChar char="-"/>
            </a:pPr>
            <a:r>
              <a:rPr lang="en-US" smtClean="0">
                <a:latin typeface="Arial" pitchFamily="34" charset="0"/>
              </a:rPr>
              <a:t>D</a:t>
            </a:r>
            <a:r>
              <a:rPr lang="en-GB" smtClean="0">
                <a:latin typeface="Arial" pitchFamily="34" charset="0"/>
              </a:rPr>
              <a:t>istinguish between field activities and research activities </a:t>
            </a:r>
            <a:r>
              <a:rPr lang="en-US" smtClean="0">
                <a:latin typeface="Arial" pitchFamily="34" charset="0"/>
              </a:rPr>
              <a:t>–</a:t>
            </a:r>
            <a:r>
              <a:rPr lang="en-GB" smtClean="0">
                <a:latin typeface="Arial" pitchFamily="34" charset="0"/>
              </a:rPr>
              <a:t> useful to show connect between both but equally important to separate them out and focus on the work that</a:t>
            </a:r>
            <a:r>
              <a:rPr lang="en-GB" altLang="en-US" smtClean="0">
                <a:latin typeface="Arial" pitchFamily="34" charset="0"/>
              </a:rPr>
              <a:t>’</a:t>
            </a:r>
            <a:r>
              <a:rPr lang="en-GB" smtClean="0">
                <a:latin typeface="Arial" pitchFamily="34" charset="0"/>
              </a:rPr>
              <a:t>s been done. </a:t>
            </a:r>
          </a:p>
          <a:p>
            <a:pPr eaLnBrk="1" hangingPunct="1">
              <a:buFontTx/>
              <a:buChar char="-"/>
            </a:pPr>
            <a:r>
              <a:rPr lang="en-US" smtClean="0">
                <a:latin typeface="Arial" pitchFamily="34" charset="0"/>
              </a:rPr>
              <a:t>T</a:t>
            </a:r>
            <a:r>
              <a:rPr lang="en-GB" smtClean="0">
                <a:latin typeface="Arial" pitchFamily="34" charset="0"/>
              </a:rPr>
              <a:t>he CVA is part of a larger study i.e. the Deltaic Assessment </a:t>
            </a:r>
            <a:r>
              <a:rPr lang="en-US" smtClean="0">
                <a:latin typeface="Arial" pitchFamily="34" charset="0"/>
              </a:rPr>
              <a:t>–</a:t>
            </a:r>
            <a:r>
              <a:rPr lang="en-GB" smtClean="0">
                <a:latin typeface="Arial" pitchFamily="34" charset="0"/>
              </a:rPr>
              <a:t> describe briefly the other studies and talk through how they fit together.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p:spPr>
        <p:txBody>
          <a:bodyPr/>
          <a:lstStyle/>
          <a:p>
            <a:fld id="{A975EE52-3AE2-431A-9DA4-C32646D98796}" type="slidenum">
              <a:rPr lang="en-GB"/>
              <a:pPr/>
              <a:t>4</a:t>
            </a:fld>
            <a:endParaRPr lang="en-GB"/>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pPr eaLnBrk="1" hangingPunct="1"/>
            <a:r>
              <a:rPr lang="en-GB" smtClean="0">
                <a:latin typeface="Arial" pitchFamily="34" charset="0"/>
              </a:rPr>
              <a:t>[Add more detail and timings when agreed… ½ intro, 2 hours negotiation, 2 hours inception workshop, 1 hour contract mgt?]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r>
              <a:rPr lang="en-US" smtClean="0">
                <a:latin typeface="Arial" pitchFamily="34" charset="0"/>
              </a:rPr>
              <a:t>Tools: important that qual tools used to emphasise and record perceptions, and people</a:t>
            </a:r>
            <a:r>
              <a:rPr lang="en-US" altLang="en-US" smtClean="0">
                <a:latin typeface="Arial" pitchFamily="34" charset="0"/>
              </a:rPr>
              <a:t>’</a:t>
            </a:r>
            <a:r>
              <a:rPr lang="en-US" smtClean="0">
                <a:latin typeface="Arial" pitchFamily="34" charset="0"/>
              </a:rPr>
              <a:t>s emotions of changes if any since that impacts responses and also gives one a sense of barriers and motivations. </a:t>
            </a:r>
          </a:p>
        </p:txBody>
      </p:sp>
      <p:sp>
        <p:nvSpPr>
          <p:cNvPr id="20483" name="Slide Number Placeholder 3"/>
          <p:cNvSpPr>
            <a:spLocks noGrp="1"/>
          </p:cNvSpPr>
          <p:nvPr>
            <p:ph type="sldNum" sz="quarter" idx="5"/>
          </p:nvPr>
        </p:nvSpPr>
        <p:spPr>
          <a:noFill/>
        </p:spPr>
        <p:txBody>
          <a:bodyPr/>
          <a:lstStyle/>
          <a:p>
            <a:fld id="{1CD02533-AD35-4403-B405-207D7D3B9EA4}" type="slidenum">
              <a:rPr lang="en-GB"/>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pPr marL="171450" indent="-171450">
              <a:buFontTx/>
              <a:buChar char="-"/>
            </a:pPr>
            <a:r>
              <a:rPr lang="en-US" smtClean="0">
                <a:latin typeface="Arial" pitchFamily="34" charset="0"/>
              </a:rPr>
              <a:t>Livelihood patterns: some coastal livelihoods have changed from agri to fishing because of lack of freshwater, declining fish stock, have to travel further away from coastal waters for fishing, fish catch has also gone done from 80-90 kg to </a:t>
            </a:r>
          </a:p>
          <a:p>
            <a:pPr marL="171450" indent="-171450">
              <a:buFontTx/>
              <a:buChar char="-"/>
            </a:pPr>
            <a:r>
              <a:rPr lang="en-US" smtClean="0">
                <a:latin typeface="Arial" pitchFamily="34" charset="0"/>
              </a:rPr>
              <a:t>Temperatures refers to summer and winter, increase in duration of summer and higher temperatures, winters are shorter but colder. </a:t>
            </a:r>
          </a:p>
          <a:p>
            <a:pPr marL="171450" indent="-171450">
              <a:buFontTx/>
              <a:buChar char="-"/>
            </a:pPr>
            <a:r>
              <a:rPr lang="en-US" smtClean="0">
                <a:latin typeface="Arial" pitchFamily="34" charset="0"/>
              </a:rPr>
              <a:t>Variable rainfall: until 15-20 years ago more rainfall and more predictable no longer the case </a:t>
            </a:r>
          </a:p>
          <a:p>
            <a:pPr marL="171450" indent="-171450">
              <a:buFontTx/>
              <a:buChar char="-"/>
            </a:pPr>
            <a:r>
              <a:rPr lang="en-US" smtClean="0">
                <a:latin typeface="Arial" pitchFamily="34" charset="0"/>
              </a:rPr>
              <a:t>Freshwater: BIG issue! People blame water infrastructure upstream. Declining freshwater flows are linked to lack of drinking water, coastal erosion and sea intrusion. </a:t>
            </a:r>
          </a:p>
          <a:p>
            <a:pPr marL="171450" indent="-171450">
              <a:buFontTx/>
              <a:buChar char="-"/>
            </a:pPr>
            <a:r>
              <a:rPr lang="en-US" smtClean="0">
                <a:latin typeface="Arial" pitchFamily="34" charset="0"/>
              </a:rPr>
              <a:t>Almost all focus group respondents in Sindh (district Thatta) mentioned the 1999 cyclone is a turning point. Had a tremendous negative impact on sense of security, continuity, livelihoods and created fear of what the future may bring. </a:t>
            </a:r>
          </a:p>
        </p:txBody>
      </p:sp>
      <p:sp>
        <p:nvSpPr>
          <p:cNvPr id="21507" name="Slide Number Placeholder 3"/>
          <p:cNvSpPr>
            <a:spLocks noGrp="1"/>
          </p:cNvSpPr>
          <p:nvPr>
            <p:ph type="sldNum" sz="quarter" idx="5"/>
          </p:nvPr>
        </p:nvSpPr>
        <p:spPr>
          <a:noFill/>
        </p:spPr>
        <p:txBody>
          <a:bodyPr/>
          <a:lstStyle/>
          <a:p>
            <a:fld id="{E9BB0FD0-8A4F-49A1-8167-99159AB46DAD}" type="slidenum">
              <a:rPr lang="en-GB"/>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r>
              <a:rPr lang="en-US" smtClean="0">
                <a:latin typeface="Arial" pitchFamily="34" charset="0"/>
              </a:rPr>
              <a:t>Extremely important for understanding the complex set of interrelated problems affecting the region. Can the project effectively formulate, promote and implement adaptation strategies related to sustainable river flows? Is this a good time to talk about environmental flows/sustainable flows? </a:t>
            </a:r>
          </a:p>
        </p:txBody>
      </p:sp>
      <p:sp>
        <p:nvSpPr>
          <p:cNvPr id="22531" name="Slide Number Placeholder 3"/>
          <p:cNvSpPr>
            <a:spLocks noGrp="1"/>
          </p:cNvSpPr>
          <p:nvPr>
            <p:ph type="sldNum" sz="quarter" idx="5"/>
          </p:nvPr>
        </p:nvSpPr>
        <p:spPr>
          <a:noFill/>
        </p:spPr>
        <p:txBody>
          <a:bodyPr/>
          <a:lstStyle/>
          <a:p>
            <a:fld id="{F23431B0-184F-46F3-B4DD-A3AF1A0357B3}" type="slidenum">
              <a:rPr lang="en-GB"/>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r>
              <a:rPr lang="en-US" smtClean="0">
                <a:latin typeface="Arial" pitchFamily="34" charset="0"/>
              </a:rPr>
              <a:t>Extremely important for understanding the complex set of interrelated problems affecting the region. Can the project effectively formulate, promote and implement adaptation strategies related to sustainable river flows? Is this a good time to talk about environmental flows/sustainable flows? </a:t>
            </a:r>
          </a:p>
        </p:txBody>
      </p:sp>
      <p:sp>
        <p:nvSpPr>
          <p:cNvPr id="23555" name="Slide Number Placeholder 3"/>
          <p:cNvSpPr>
            <a:spLocks noGrp="1"/>
          </p:cNvSpPr>
          <p:nvPr>
            <p:ph type="sldNum" sz="quarter" idx="5"/>
          </p:nvPr>
        </p:nvSpPr>
        <p:spPr>
          <a:noFill/>
        </p:spPr>
        <p:txBody>
          <a:bodyPr/>
          <a:lstStyle/>
          <a:p>
            <a:fld id="{096C4634-4C37-4B62-B63D-0500FCB3E419}" type="slidenum">
              <a:rPr lang="en-GB"/>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r>
              <a:rPr lang="en-US" smtClean="0">
                <a:latin typeface="Arial" pitchFamily="34" charset="0"/>
              </a:rPr>
              <a:t>Health* diarrhea, skin diseases, stomach and respiratory illness </a:t>
            </a:r>
          </a:p>
          <a:p>
            <a:r>
              <a:rPr lang="en-US" smtClean="0">
                <a:latin typeface="Arial" pitchFamily="34" charset="0"/>
              </a:rPr>
              <a:t>Malnutrition** lack of freshwater, milk, vegetables, pervasiveness of eating paan and tobacco among men, women and adolescent children. </a:t>
            </a:r>
          </a:p>
        </p:txBody>
      </p:sp>
      <p:sp>
        <p:nvSpPr>
          <p:cNvPr id="24579" name="Slide Number Placeholder 3"/>
          <p:cNvSpPr>
            <a:spLocks noGrp="1"/>
          </p:cNvSpPr>
          <p:nvPr>
            <p:ph type="sldNum" sz="quarter" idx="5"/>
          </p:nvPr>
        </p:nvSpPr>
        <p:spPr>
          <a:noFill/>
        </p:spPr>
        <p:txBody>
          <a:bodyPr/>
          <a:lstStyle/>
          <a:p>
            <a:fld id="{0C32BC2B-41AD-4880-8A4B-2F7060F6CB21}" type="slidenum">
              <a:rPr lang="en-GB"/>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r>
              <a:rPr lang="en-US" smtClean="0">
                <a:latin typeface="Arial" pitchFamily="34" charset="0"/>
              </a:rPr>
              <a:t>* Key difference between balochistan and sindh: in Jeewani most people were aware of the term climate change, and had knowledge of NGO interventions. Several FGD participants described tsunami training provided by UNDP etc. However, in Sindh most FGD participants were unfamiliar with the term climate change, and expressed little to know knowledge of interventions. It</a:t>
            </a:r>
            <a:r>
              <a:rPr lang="en-US" altLang="en-US" smtClean="0">
                <a:latin typeface="Arial" pitchFamily="34" charset="0"/>
              </a:rPr>
              <a:t>’</a:t>
            </a:r>
            <a:r>
              <a:rPr lang="en-US" smtClean="0">
                <a:latin typeface="Arial" pitchFamily="34" charset="0"/>
              </a:rPr>
              <a:t>s interesting to consider this difference in agency, it also means that different modes of communicaton, and adaptation efforts will be needed for each of these locations based on peoples attitudes and receptiveness. </a:t>
            </a:r>
          </a:p>
          <a:p>
            <a:r>
              <a:rPr lang="en-US" smtClean="0">
                <a:latin typeface="Arial" pitchFamily="34" charset="0"/>
              </a:rPr>
              <a:t>Mobile phones: important mode of communication but this is restricted to phone calls because of high rates of illiteracy, most people who own cell phone don</a:t>
            </a:r>
            <a:r>
              <a:rPr lang="en-US" altLang="en-US" smtClean="0">
                <a:latin typeface="Arial" pitchFamily="34" charset="0"/>
              </a:rPr>
              <a:t>’</a:t>
            </a:r>
            <a:r>
              <a:rPr lang="en-US" smtClean="0">
                <a:latin typeface="Arial" pitchFamily="34" charset="0"/>
              </a:rPr>
              <a:t>t know how to text despite the availability of local languages; too complicated to turn on fm radio, also lack of electricity and consequently limited charging abilities force people to restrict cell phone use.  </a:t>
            </a:r>
          </a:p>
          <a:p>
            <a:r>
              <a:rPr lang="en-US" smtClean="0">
                <a:latin typeface="Arial" pitchFamily="34" charset="0"/>
              </a:rPr>
              <a:t>- Empowerment is not seen as the purview of conservation or even adaptation initiatives, but if changes in lives and livelihoods are to become entrenched they must also have a component of empowerment and this cannot be a short-term endeavour. </a:t>
            </a:r>
          </a:p>
        </p:txBody>
      </p:sp>
      <p:sp>
        <p:nvSpPr>
          <p:cNvPr id="25603" name="Slide Number Placeholder 3"/>
          <p:cNvSpPr>
            <a:spLocks noGrp="1"/>
          </p:cNvSpPr>
          <p:nvPr>
            <p:ph type="sldNum" sz="quarter" idx="5"/>
          </p:nvPr>
        </p:nvSpPr>
        <p:spPr>
          <a:noFill/>
        </p:spPr>
        <p:txBody>
          <a:bodyPr/>
          <a:lstStyle/>
          <a:p>
            <a:fld id="{F5B00AC4-FDB1-475A-AA7D-B76C700533A7}" type="slidenum">
              <a:rPr lang="en-GB"/>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aseline_set1"/>
          <p:cNvPicPr>
            <a:picLocks noChangeAspect="1" noChangeArrowheads="1"/>
          </p:cNvPicPr>
          <p:nvPr/>
        </p:nvPicPr>
        <p:blipFill>
          <a:blip r:embed="rId2" cstate="print"/>
          <a:srcRect/>
          <a:stretch>
            <a:fillRect/>
          </a:stretch>
        </p:blipFill>
        <p:spPr bwMode="auto">
          <a:xfrm>
            <a:off x="0" y="5661025"/>
            <a:ext cx="9144000" cy="1196975"/>
          </a:xfrm>
          <a:prstGeom prst="rect">
            <a:avLst/>
          </a:prstGeom>
          <a:noFill/>
          <a:ln w="9525">
            <a:noFill/>
            <a:miter lim="800000"/>
            <a:headEnd/>
            <a:tailEnd/>
          </a:ln>
        </p:spPr>
      </p:pic>
      <p:pic>
        <p:nvPicPr>
          <p:cNvPr id="5" name="Picture 6" descr="pandalogo"/>
          <p:cNvPicPr>
            <a:picLocks noChangeAspect="1" noChangeArrowheads="1"/>
          </p:cNvPicPr>
          <p:nvPr/>
        </p:nvPicPr>
        <p:blipFill>
          <a:blip r:embed="rId3" cstate="print"/>
          <a:srcRect/>
          <a:stretch>
            <a:fillRect/>
          </a:stretch>
        </p:blipFill>
        <p:spPr bwMode="auto">
          <a:xfrm>
            <a:off x="468313" y="352425"/>
            <a:ext cx="2232025" cy="731838"/>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a:lstStyle>
            <a:lvl1pPr>
              <a:defRPr sz="3900"/>
            </a:lvl1pPr>
          </a:lstStyle>
          <a:p>
            <a:r>
              <a:rPr lang="en-GB"/>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sz="2200"/>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981075"/>
            <a:ext cx="2071687" cy="46085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6875" y="981075"/>
            <a:ext cx="6065838" cy="4608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981075"/>
            <a:ext cx="8229600" cy="93503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16113"/>
            <a:ext cx="4038600" cy="3673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16113"/>
            <a:ext cx="4038600" cy="3673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6875" y="981075"/>
            <a:ext cx="8289925" cy="4608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16113"/>
            <a:ext cx="4038600" cy="367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16113"/>
            <a:ext cx="4038600" cy="367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6875" y="981075"/>
            <a:ext cx="8229600" cy="935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916113"/>
            <a:ext cx="8229600" cy="3673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7" descr="Baseline_set1"/>
          <p:cNvPicPr>
            <a:picLocks noChangeAspect="1" noChangeArrowheads="1"/>
          </p:cNvPicPr>
          <p:nvPr/>
        </p:nvPicPr>
        <p:blipFill>
          <a:blip r:embed="rId15" cstate="print"/>
          <a:srcRect/>
          <a:stretch>
            <a:fillRect/>
          </a:stretch>
        </p:blipFill>
        <p:spPr bwMode="auto">
          <a:xfrm>
            <a:off x="0" y="5661025"/>
            <a:ext cx="9144000" cy="1196975"/>
          </a:xfrm>
          <a:prstGeom prst="rect">
            <a:avLst/>
          </a:prstGeom>
          <a:noFill/>
          <a:ln w="9525">
            <a:noFill/>
            <a:miter lim="800000"/>
            <a:headEnd/>
            <a:tailEnd/>
          </a:ln>
        </p:spPr>
      </p:pic>
      <p:pic>
        <p:nvPicPr>
          <p:cNvPr id="1029" name="Picture 9" descr="pandalogo"/>
          <p:cNvPicPr>
            <a:picLocks noChangeAspect="1" noChangeArrowheads="1"/>
          </p:cNvPicPr>
          <p:nvPr/>
        </p:nvPicPr>
        <p:blipFill>
          <a:blip r:embed="rId16" cstate="print"/>
          <a:srcRect/>
          <a:stretch>
            <a:fillRect/>
          </a:stretch>
        </p:blipFill>
        <p:spPr bwMode="auto">
          <a:xfrm>
            <a:off x="468313" y="352425"/>
            <a:ext cx="2232025" cy="7318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l" rtl="0" eaLnBrk="0" fontAlgn="base" hangingPunct="0">
        <a:spcBef>
          <a:spcPct val="0"/>
        </a:spcBef>
        <a:spcAft>
          <a:spcPct val="0"/>
        </a:spcAft>
        <a:defRPr sz="3000" b="1">
          <a:solidFill>
            <a:schemeClr val="tx2"/>
          </a:solidFill>
          <a:latin typeface="+mj-lt"/>
          <a:ea typeface="MS PGothic" pitchFamily="34" charset="-128"/>
          <a:cs typeface="+mj-cs"/>
        </a:defRPr>
      </a:lvl1pPr>
      <a:lvl2pPr algn="l" rtl="0" eaLnBrk="0" fontAlgn="base" hangingPunct="0">
        <a:spcBef>
          <a:spcPct val="0"/>
        </a:spcBef>
        <a:spcAft>
          <a:spcPct val="0"/>
        </a:spcAft>
        <a:defRPr sz="3000" b="1">
          <a:solidFill>
            <a:schemeClr val="tx2"/>
          </a:solidFill>
          <a:latin typeface="Arial" charset="0"/>
          <a:ea typeface="MS PGothic" pitchFamily="34" charset="-128"/>
        </a:defRPr>
      </a:lvl2pPr>
      <a:lvl3pPr algn="l" rtl="0" eaLnBrk="0" fontAlgn="base" hangingPunct="0">
        <a:spcBef>
          <a:spcPct val="0"/>
        </a:spcBef>
        <a:spcAft>
          <a:spcPct val="0"/>
        </a:spcAft>
        <a:defRPr sz="3000" b="1">
          <a:solidFill>
            <a:schemeClr val="tx2"/>
          </a:solidFill>
          <a:latin typeface="Arial" charset="0"/>
          <a:ea typeface="MS PGothic" pitchFamily="34" charset="-128"/>
        </a:defRPr>
      </a:lvl3pPr>
      <a:lvl4pPr algn="l" rtl="0" eaLnBrk="0" fontAlgn="base" hangingPunct="0">
        <a:spcBef>
          <a:spcPct val="0"/>
        </a:spcBef>
        <a:spcAft>
          <a:spcPct val="0"/>
        </a:spcAft>
        <a:defRPr sz="3000" b="1">
          <a:solidFill>
            <a:schemeClr val="tx2"/>
          </a:solidFill>
          <a:latin typeface="Arial" charset="0"/>
          <a:ea typeface="MS PGothic" pitchFamily="34" charset="-128"/>
        </a:defRPr>
      </a:lvl4pPr>
      <a:lvl5pPr algn="l" rtl="0" eaLnBrk="0" fontAlgn="base" hangingPunct="0">
        <a:spcBef>
          <a:spcPct val="0"/>
        </a:spcBef>
        <a:spcAft>
          <a:spcPct val="0"/>
        </a:spcAft>
        <a:defRPr sz="3000" b="1">
          <a:solidFill>
            <a:schemeClr val="tx2"/>
          </a:solidFill>
          <a:latin typeface="Arial" charset="0"/>
          <a:ea typeface="MS PGothic" pitchFamily="34" charset="-128"/>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eaLnBrk="0" fontAlgn="base" hangingPunct="0">
        <a:spcBef>
          <a:spcPct val="20000"/>
        </a:spcBef>
        <a:spcAft>
          <a:spcPct val="0"/>
        </a:spcAft>
        <a:buClr>
          <a:srgbClr val="EA8B00"/>
        </a:buClr>
        <a:buSzPct val="120000"/>
        <a:buChar char="•"/>
        <a:defRPr sz="26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2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685800" y="1989138"/>
            <a:ext cx="7772400" cy="1470025"/>
          </a:xfrm>
        </p:spPr>
        <p:txBody>
          <a:bodyPr/>
          <a:lstStyle/>
          <a:p>
            <a:pPr algn="ctr" eaLnBrk="1" hangingPunct="1"/>
            <a:r>
              <a:rPr lang="en-GB" smtClean="0"/>
              <a:t>Community Based Vulnerability Assessments</a:t>
            </a:r>
          </a:p>
        </p:txBody>
      </p:sp>
      <p:sp>
        <p:nvSpPr>
          <p:cNvPr id="5122" name="Rectangle 3"/>
          <p:cNvSpPr>
            <a:spLocks noGrp="1" noChangeArrowheads="1"/>
          </p:cNvSpPr>
          <p:nvPr>
            <p:ph type="subTitle" idx="1"/>
          </p:nvPr>
        </p:nvSpPr>
        <p:spPr>
          <a:xfrm>
            <a:off x="685800" y="4365625"/>
            <a:ext cx="6981825" cy="985838"/>
          </a:xfrm>
        </p:spPr>
        <p:txBody>
          <a:bodyPr/>
          <a:lstStyle/>
          <a:p>
            <a:pPr algn="l" eaLnBrk="1" hangingPunct="1"/>
            <a:endParaRPr lang="en-GB" sz="2600" smtClean="0"/>
          </a:p>
          <a:p>
            <a:pPr eaLnBrk="1" hangingPunct="1"/>
            <a:r>
              <a:rPr lang="en-GB" smtClean="0">
                <a:solidFill>
                  <a:srgbClr val="7F7F7F"/>
                </a:solidFill>
              </a:rPr>
              <a:t>Dhaka </a:t>
            </a:r>
            <a:r>
              <a:rPr lang="en-US" smtClean="0">
                <a:solidFill>
                  <a:srgbClr val="7F7F7F"/>
                </a:solidFill>
              </a:rPr>
              <a:t>–</a:t>
            </a:r>
            <a:r>
              <a:rPr lang="en-GB" smtClean="0">
                <a:solidFill>
                  <a:srgbClr val="7F7F7F"/>
                </a:solidFill>
              </a:rPr>
              <a:t> October 2012</a:t>
            </a:r>
          </a:p>
        </p:txBody>
      </p:sp>
      <p:sp>
        <p:nvSpPr>
          <p:cNvPr id="3076" name="Text Box 5"/>
          <p:cNvSpPr txBox="1">
            <a:spLocks noChangeArrowheads="1"/>
          </p:cNvSpPr>
          <p:nvPr/>
        </p:nvSpPr>
        <p:spPr bwMode="auto">
          <a:xfrm>
            <a:off x="1331913" y="3759200"/>
            <a:ext cx="67691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en-GB" sz="2400" b="1" dirty="0" smtClean="0">
                <a:solidFill>
                  <a:schemeClr val="accent3">
                    <a:lumMod val="50000"/>
                  </a:schemeClr>
                </a:solidFill>
              </a:rPr>
              <a:t>Building capacity on climate change adaptation in coastal areas of Pakistan</a:t>
            </a:r>
          </a:p>
        </p:txBody>
      </p:sp>
      <p:sp>
        <p:nvSpPr>
          <p:cNvPr id="5124" name="TextBox 1"/>
          <p:cNvSpPr txBox="1">
            <a:spLocks noChangeArrowheads="1"/>
          </p:cNvSpPr>
          <p:nvPr/>
        </p:nvSpPr>
        <p:spPr bwMode="auto">
          <a:xfrm>
            <a:off x="620713" y="787400"/>
            <a:ext cx="185737" cy="368300"/>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539750" y="1125538"/>
            <a:ext cx="8229600" cy="935037"/>
          </a:xfrm>
        </p:spPr>
        <p:txBody>
          <a:bodyPr/>
          <a:lstStyle/>
          <a:p>
            <a:pPr algn="ctr" eaLnBrk="1" hangingPunct="1"/>
            <a:r>
              <a:rPr lang="en-GB" smtClean="0">
                <a:solidFill>
                  <a:srgbClr val="000000"/>
                </a:solidFill>
              </a:rPr>
              <a:t>Information and Awareness</a:t>
            </a:r>
          </a:p>
        </p:txBody>
      </p:sp>
      <p:sp>
        <p:nvSpPr>
          <p:cNvPr id="16386" name="Rectangle 3"/>
          <p:cNvSpPr>
            <a:spLocks noGrp="1" noChangeArrowheads="1"/>
          </p:cNvSpPr>
          <p:nvPr>
            <p:ph idx="1"/>
          </p:nvPr>
        </p:nvSpPr>
        <p:spPr>
          <a:xfrm>
            <a:off x="457200" y="1987550"/>
            <a:ext cx="8229600" cy="3673475"/>
          </a:xfrm>
        </p:spPr>
        <p:txBody>
          <a:bodyPr/>
          <a:lstStyle/>
          <a:p>
            <a:pPr eaLnBrk="1" hangingPunct="1"/>
            <a:r>
              <a:rPr lang="en-US" sz="2200" smtClean="0">
                <a:solidFill>
                  <a:srgbClr val="000000"/>
                </a:solidFill>
              </a:rPr>
              <a:t>Most participants claimed that they lacked information and had no knowledge of NGO/Govt interventions or activities* </a:t>
            </a:r>
            <a:endParaRPr lang="en-GB" sz="2200" smtClean="0">
              <a:solidFill>
                <a:srgbClr val="000000"/>
              </a:solidFill>
            </a:endParaRPr>
          </a:p>
          <a:p>
            <a:pPr eaLnBrk="1" hangingPunct="1"/>
            <a:r>
              <a:rPr lang="en-GB" sz="2200" smtClean="0"/>
              <a:t>Sources of information</a:t>
            </a:r>
          </a:p>
          <a:p>
            <a:pPr lvl="1" eaLnBrk="1" hangingPunct="1"/>
            <a:r>
              <a:rPr lang="en-US" sz="1800" smtClean="0"/>
              <a:t>M</a:t>
            </a:r>
            <a:r>
              <a:rPr lang="en-GB" sz="1800" smtClean="0"/>
              <a:t>obile phones: only calls not sms or radio</a:t>
            </a:r>
          </a:p>
          <a:p>
            <a:pPr lvl="1" eaLnBrk="1" hangingPunct="1"/>
            <a:r>
              <a:rPr lang="en-US" sz="1800" smtClean="0"/>
              <a:t>P</a:t>
            </a:r>
            <a:r>
              <a:rPr lang="en-GB" sz="1800" smtClean="0"/>
              <a:t>ublic loudspeakers</a:t>
            </a:r>
          </a:p>
          <a:p>
            <a:pPr eaLnBrk="1" hangingPunct="1"/>
            <a:endParaRPr lang="en-GB" sz="2200" smtClean="0"/>
          </a:p>
          <a:p>
            <a:pPr eaLnBrk="1" hangingPunct="1"/>
            <a:r>
              <a:rPr lang="en-GB" sz="2200" smtClean="0"/>
              <a:t>A pinch of salt</a:t>
            </a:r>
          </a:p>
          <a:p>
            <a:pPr lvl="1" eaLnBrk="1" hangingPunct="1"/>
            <a:r>
              <a:rPr lang="en-US" sz="1800" smtClean="0"/>
              <a:t>V</a:t>
            </a:r>
            <a:r>
              <a:rPr lang="en-GB" sz="1800" smtClean="0"/>
              <a:t>ictim mindset</a:t>
            </a:r>
          </a:p>
          <a:p>
            <a:pPr lvl="1" eaLnBrk="1" hangingPunct="1"/>
            <a:r>
              <a:rPr lang="en-US" sz="1800" smtClean="0"/>
              <a:t>S</a:t>
            </a:r>
            <a:r>
              <a:rPr lang="en-GB" sz="1800" smtClean="0"/>
              <a:t>ee themselves as powerless and unable to effect or control change! </a:t>
            </a:r>
          </a:p>
          <a:p>
            <a:pPr lvl="1" eaLnBrk="1" hangingPunct="1"/>
            <a:r>
              <a:rPr lang="en-US" sz="1800" smtClean="0"/>
              <a:t>C</a:t>
            </a:r>
            <a:r>
              <a:rPr lang="en-GB" sz="1800" smtClean="0"/>
              <a:t>an interventions embed empowerment?*</a:t>
            </a:r>
          </a:p>
          <a:p>
            <a:pPr eaLnBrk="1" hangingPunct="1"/>
            <a:endParaRPr lang="en-GB" sz="2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95288" y="981075"/>
            <a:ext cx="8229600" cy="935038"/>
          </a:xfrm>
        </p:spPr>
        <p:txBody>
          <a:bodyPr/>
          <a:lstStyle/>
          <a:p>
            <a:pPr algn="ctr" eaLnBrk="1" hangingPunct="1"/>
            <a:r>
              <a:rPr lang="en-US" smtClean="0">
                <a:solidFill>
                  <a:srgbClr val="000000"/>
                </a:solidFill>
              </a:rPr>
              <a:t>Homegrown a</a:t>
            </a:r>
            <a:r>
              <a:rPr lang="en-GB" smtClean="0">
                <a:solidFill>
                  <a:srgbClr val="000000"/>
                </a:solidFill>
              </a:rPr>
              <a:t>daptation efforts: </a:t>
            </a:r>
            <a:r>
              <a:rPr lang="en-GB" smtClean="0">
                <a:solidFill>
                  <a:srgbClr val="FF0000"/>
                </a:solidFill>
              </a:rPr>
              <a:t>NONE</a:t>
            </a:r>
            <a:endParaRPr lang="en-GB" smtClean="0">
              <a:solidFill>
                <a:srgbClr val="000000"/>
              </a:solidFill>
            </a:endParaRPr>
          </a:p>
        </p:txBody>
      </p:sp>
      <p:sp>
        <p:nvSpPr>
          <p:cNvPr id="17410" name="Rectangle 3"/>
          <p:cNvSpPr>
            <a:spLocks noGrp="1" noChangeArrowheads="1"/>
          </p:cNvSpPr>
          <p:nvPr>
            <p:ph idx="1"/>
          </p:nvPr>
        </p:nvSpPr>
        <p:spPr>
          <a:xfrm>
            <a:off x="468313" y="1989138"/>
            <a:ext cx="8229600" cy="3673475"/>
          </a:xfrm>
        </p:spPr>
        <p:txBody>
          <a:bodyPr/>
          <a:lstStyle/>
          <a:p>
            <a:pPr eaLnBrk="1" hangingPunct="1"/>
            <a:r>
              <a:rPr lang="en-GB" sz="2800" smtClean="0">
                <a:solidFill>
                  <a:srgbClr val="000000"/>
                </a:solidFill>
                <a:cs typeface="Arial" pitchFamily="34" charset="0"/>
              </a:rPr>
              <a:t>Reasoning:</a:t>
            </a:r>
          </a:p>
          <a:p>
            <a:pPr lvl="1" eaLnBrk="1" hangingPunct="1"/>
            <a:r>
              <a:rPr lang="en-US" sz="2400" smtClean="0">
                <a:solidFill>
                  <a:srgbClr val="000000"/>
                </a:solidFill>
                <a:cs typeface="Arial" pitchFamily="34" charset="0"/>
              </a:rPr>
              <a:t>L</a:t>
            </a:r>
            <a:r>
              <a:rPr lang="en-GB" sz="2400" smtClean="0">
                <a:solidFill>
                  <a:srgbClr val="000000"/>
                </a:solidFill>
                <a:cs typeface="Arial" pitchFamily="34" charset="0"/>
              </a:rPr>
              <a:t>ack of resources</a:t>
            </a:r>
          </a:p>
          <a:p>
            <a:pPr lvl="1" eaLnBrk="1" hangingPunct="1"/>
            <a:r>
              <a:rPr lang="en-US" sz="2400" smtClean="0">
                <a:solidFill>
                  <a:srgbClr val="000000"/>
                </a:solidFill>
                <a:cs typeface="Arial" pitchFamily="34" charset="0"/>
              </a:rPr>
              <a:t>L</a:t>
            </a:r>
            <a:r>
              <a:rPr lang="en-GB" sz="2400" smtClean="0">
                <a:solidFill>
                  <a:srgbClr val="000000"/>
                </a:solidFill>
                <a:cs typeface="Arial" pitchFamily="34" charset="0"/>
              </a:rPr>
              <a:t>ack of information</a:t>
            </a:r>
          </a:p>
          <a:p>
            <a:pPr lvl="1" eaLnBrk="1" hangingPunct="1"/>
            <a:r>
              <a:rPr lang="en-US" sz="2400" smtClean="0">
                <a:solidFill>
                  <a:srgbClr val="000000"/>
                </a:solidFill>
                <a:cs typeface="Arial" pitchFamily="34" charset="0"/>
              </a:rPr>
              <a:t>C</a:t>
            </a:r>
            <a:r>
              <a:rPr lang="en-GB" sz="2400" smtClean="0">
                <a:solidFill>
                  <a:srgbClr val="000000"/>
                </a:solidFill>
                <a:cs typeface="Arial" pitchFamily="34" charset="0"/>
              </a:rPr>
              <a:t>ompeting priorities</a:t>
            </a:r>
          </a:p>
          <a:p>
            <a:pPr lvl="1" eaLnBrk="1" hangingPunct="1"/>
            <a:endParaRPr lang="en-GB" sz="2400" smtClean="0">
              <a:solidFill>
                <a:srgbClr val="000000"/>
              </a:solidFill>
              <a:cs typeface="Arial" pitchFamily="34" charset="0"/>
            </a:endParaRPr>
          </a:p>
          <a:p>
            <a:pPr lvl="1" eaLnBrk="1" hangingPunct="1"/>
            <a:endParaRPr lang="en-GB" sz="2400" smtClean="0">
              <a:solidFill>
                <a:srgbClr val="000000"/>
              </a:solidFill>
              <a:cs typeface="Arial" pitchFamily="34" charset="0"/>
            </a:endParaRPr>
          </a:p>
          <a:p>
            <a:pPr lvl="1" eaLnBrk="1" hangingPunct="1"/>
            <a:endParaRPr lang="en-GB" sz="2400" smtClean="0">
              <a:solidFill>
                <a:srgbClr val="000000"/>
              </a:solidFill>
              <a:cs typeface="Arial" pitchFamily="34" charset="0"/>
            </a:endParaRPr>
          </a:p>
          <a:p>
            <a:pPr lvl="1" eaLnBrk="1" hangingPunct="1"/>
            <a:r>
              <a:rPr lang="en-US" sz="2400" smtClean="0">
                <a:solidFill>
                  <a:srgbClr val="000000"/>
                </a:solidFill>
                <a:cs typeface="Arial" pitchFamily="34" charset="0"/>
              </a:rPr>
              <a:t>N</a:t>
            </a:r>
            <a:r>
              <a:rPr lang="en-GB" sz="2400" smtClean="0">
                <a:solidFill>
                  <a:srgbClr val="000000"/>
                </a:solidFill>
                <a:cs typeface="Arial" pitchFamily="34" charset="0"/>
              </a:rPr>
              <a:t>o sense of personal responsibility</a:t>
            </a:r>
          </a:p>
        </p:txBody>
      </p:sp>
      <p:sp>
        <p:nvSpPr>
          <p:cNvPr id="4" name="TextBox 3"/>
          <p:cNvSpPr txBox="1"/>
          <p:nvPr/>
        </p:nvSpPr>
        <p:spPr>
          <a:xfrm>
            <a:off x="5003800" y="3608388"/>
            <a:ext cx="3529013" cy="14763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en-GB" altLang="en-US" i="1">
                <a:solidFill>
                  <a:srgbClr val="0000FF"/>
                </a:solidFill>
                <a:ea typeface="MS PGothic" pitchFamily="34" charset="-128"/>
              </a:rPr>
              <a:t>“</a:t>
            </a:r>
            <a:r>
              <a:rPr lang="en-US" altLang="ja-JP" i="1">
                <a:solidFill>
                  <a:srgbClr val="0000FF"/>
                </a:solidFill>
                <a:ea typeface="MS PGothic" pitchFamily="34" charset="-128"/>
              </a:rPr>
              <a:t>Because do we handle bringing up our children (feeding them) or do we manage the changes in weather.</a:t>
            </a:r>
            <a:r>
              <a:rPr lang="en-US" altLang="en-US" i="1">
                <a:solidFill>
                  <a:srgbClr val="0000FF"/>
                </a:solidFill>
                <a:ea typeface="MS PGothic" pitchFamily="34" charset="-128"/>
              </a:rPr>
              <a:t>”</a:t>
            </a:r>
            <a:r>
              <a:rPr lang="en-US" altLang="ja-JP" i="1">
                <a:solidFill>
                  <a:srgbClr val="0000FF"/>
                </a:solidFill>
                <a:ea typeface="MS PGothic" pitchFamily="34" charset="-128"/>
              </a:rPr>
              <a:t> </a:t>
            </a:r>
          </a:p>
          <a:p>
            <a:pPr algn="r"/>
            <a:r>
              <a:rPr lang="en-US">
                <a:solidFill>
                  <a:srgbClr val="0000FF"/>
                </a:solidFill>
                <a:ea typeface="MS PGothic" pitchFamily="34" charset="-128"/>
              </a:rPr>
              <a:t>FGD, Kharo Chan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algn="ctr" eaLnBrk="1" hangingPunct="1"/>
            <a:r>
              <a:rPr lang="en-GB" smtClean="0"/>
              <a:t>Contents</a:t>
            </a:r>
          </a:p>
        </p:txBody>
      </p:sp>
      <p:sp>
        <p:nvSpPr>
          <p:cNvPr id="6146" name="Rectangle 3"/>
          <p:cNvSpPr>
            <a:spLocks noGrp="1" noChangeArrowheads="1"/>
          </p:cNvSpPr>
          <p:nvPr>
            <p:ph idx="1"/>
          </p:nvPr>
        </p:nvSpPr>
        <p:spPr>
          <a:xfrm>
            <a:off x="457200" y="1987550"/>
            <a:ext cx="8229600" cy="3673475"/>
          </a:xfrm>
        </p:spPr>
        <p:txBody>
          <a:bodyPr/>
          <a:lstStyle/>
          <a:p>
            <a:pPr marL="495300" indent="-495300" eaLnBrk="1" hangingPunct="1"/>
            <a:r>
              <a:rPr lang="en-GB" smtClean="0"/>
              <a:t>Briefly </a:t>
            </a:r>
            <a:r>
              <a:rPr lang="en-US" smtClean="0"/>
              <a:t>–</a:t>
            </a:r>
            <a:r>
              <a:rPr lang="en-GB" smtClean="0"/>
              <a:t> what are we doing?</a:t>
            </a:r>
          </a:p>
          <a:p>
            <a:pPr marL="495300" indent="-495300" eaLnBrk="1" hangingPunct="1"/>
            <a:r>
              <a:rPr lang="en-US" smtClean="0"/>
              <a:t>C</a:t>
            </a:r>
            <a:r>
              <a:rPr lang="en-GB" smtClean="0"/>
              <a:t>ommunity vulnerability assessments</a:t>
            </a:r>
          </a:p>
          <a:p>
            <a:pPr marL="895350" lvl="1" indent="-495300" eaLnBrk="1" hangingPunct="1"/>
            <a:r>
              <a:rPr lang="en-US" smtClean="0"/>
              <a:t>P</a:t>
            </a:r>
            <a:r>
              <a:rPr lang="en-GB" smtClean="0"/>
              <a:t>rocess</a:t>
            </a:r>
          </a:p>
          <a:p>
            <a:pPr marL="895350" lvl="1" indent="-495300" eaLnBrk="1" hangingPunct="1"/>
            <a:r>
              <a:rPr lang="en-US" smtClean="0"/>
              <a:t>I</a:t>
            </a:r>
            <a:r>
              <a:rPr lang="en-GB" smtClean="0"/>
              <a:t>nitial findings</a:t>
            </a:r>
          </a:p>
          <a:p>
            <a:pPr marL="495300" indent="-495300" eaLnBrk="1" hangingPunct="1"/>
            <a:r>
              <a:rPr lang="en-GB" smtClean="0"/>
              <a:t>Where does the community vulnerability assessment fit?</a:t>
            </a:r>
          </a:p>
          <a:p>
            <a:pPr marL="495300" indent="-495300" eaLnBrk="1" hangingPunct="1"/>
            <a:r>
              <a:rPr lang="en-GB" smtClean="0"/>
              <a:t>Next steps?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algn="ctr" eaLnBrk="1" hangingPunct="1"/>
            <a:r>
              <a:rPr lang="en-GB" smtClean="0"/>
              <a:t>What are we doing?</a:t>
            </a:r>
          </a:p>
        </p:txBody>
      </p:sp>
      <p:sp>
        <p:nvSpPr>
          <p:cNvPr id="5123" name="Rectangle 3"/>
          <p:cNvSpPr>
            <a:spLocks noGrp="1" noChangeArrowheads="1"/>
          </p:cNvSpPr>
          <p:nvPr>
            <p:ph idx="1"/>
          </p:nvPr>
        </p:nvSpPr>
        <p:spPr>
          <a:xfrm>
            <a:off x="457200" y="1987550"/>
            <a:ext cx="8229600" cy="3673475"/>
          </a:xfrm>
        </p:spPr>
        <p:txBody>
          <a:bodyPr/>
          <a:lstStyle/>
          <a:p>
            <a:pPr eaLnBrk="1" hangingPunct="1">
              <a:lnSpc>
                <a:spcPct val="80000"/>
              </a:lnSpc>
            </a:pPr>
            <a:r>
              <a:rPr lang="en-GB" sz="2200" smtClean="0"/>
              <a:t>Overview</a:t>
            </a:r>
          </a:p>
          <a:p>
            <a:pPr lvl="1" eaLnBrk="1" hangingPunct="1">
              <a:lnSpc>
                <a:spcPct val="80000"/>
              </a:lnSpc>
            </a:pPr>
            <a:r>
              <a:rPr lang="en-US" sz="2000" smtClean="0"/>
              <a:t>Objectives, and outcomes </a:t>
            </a:r>
          </a:p>
          <a:p>
            <a:pPr lvl="1" eaLnBrk="1" hangingPunct="1">
              <a:lnSpc>
                <a:spcPct val="80000"/>
              </a:lnSpc>
            </a:pPr>
            <a:r>
              <a:rPr lang="en-US" sz="2000" smtClean="0"/>
              <a:t>Activities</a:t>
            </a:r>
          </a:p>
          <a:p>
            <a:pPr lvl="1" eaLnBrk="1" hangingPunct="1">
              <a:lnSpc>
                <a:spcPct val="80000"/>
              </a:lnSpc>
              <a:buFontTx/>
              <a:buNone/>
            </a:pPr>
            <a:endParaRPr lang="en-US" sz="1400" smtClean="0"/>
          </a:p>
          <a:p>
            <a:pPr eaLnBrk="1" hangingPunct="1">
              <a:lnSpc>
                <a:spcPct val="80000"/>
              </a:lnSpc>
            </a:pPr>
            <a:r>
              <a:rPr lang="en-GB" sz="2200" smtClean="0"/>
              <a:t>Deltaic vulnerability assessment</a:t>
            </a:r>
          </a:p>
          <a:p>
            <a:pPr lvl="1" eaLnBrk="1" hangingPunct="1">
              <a:lnSpc>
                <a:spcPct val="80000"/>
              </a:lnSpc>
            </a:pPr>
            <a:r>
              <a:rPr lang="en-US" sz="2000" smtClean="0"/>
              <a:t>Components e.g. GIS, institutional analysis….</a:t>
            </a:r>
          </a:p>
          <a:p>
            <a:pPr lvl="1" eaLnBrk="1" hangingPunct="1">
              <a:lnSpc>
                <a:spcPct val="80000"/>
              </a:lnSpc>
            </a:pPr>
            <a:endParaRPr lang="en-AU" sz="1400" smtClean="0"/>
          </a:p>
          <a:p>
            <a:pPr eaLnBrk="1" hangingPunct="1">
              <a:lnSpc>
                <a:spcPct val="80000"/>
              </a:lnSpc>
              <a:buFontTx/>
              <a:buNone/>
            </a:pPr>
            <a:endParaRPr lang="en-GB" sz="22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GB" smtClean="0"/>
              <a:t> </a:t>
            </a:r>
          </a:p>
        </p:txBody>
      </p:sp>
      <p:sp>
        <p:nvSpPr>
          <p:cNvPr id="9218" name="Rectangle 3"/>
          <p:cNvSpPr>
            <a:spLocks noGrp="1" noChangeArrowheads="1"/>
          </p:cNvSpPr>
          <p:nvPr>
            <p:ph type="body" sz="half" idx="1"/>
          </p:nvPr>
        </p:nvSpPr>
        <p:spPr>
          <a:xfrm>
            <a:off x="457200" y="1916113"/>
            <a:ext cx="8147050" cy="3744912"/>
          </a:xfrm>
        </p:spPr>
        <p:txBody>
          <a:bodyPr/>
          <a:lstStyle/>
          <a:p>
            <a:pPr eaLnBrk="1" hangingPunct="1"/>
            <a:r>
              <a:rPr lang="en-GB" smtClean="0"/>
              <a:t>The CVA aims to:</a:t>
            </a:r>
          </a:p>
          <a:p>
            <a:pPr marL="0" lvl="2" indent="0" eaLnBrk="1" hangingPunct="1">
              <a:buClr>
                <a:srgbClr val="EA8B00"/>
              </a:buClr>
              <a:buSzPct val="120000"/>
              <a:buFontTx/>
              <a:buNone/>
            </a:pPr>
            <a:r>
              <a:rPr lang="en-GB" sz="2500" smtClean="0"/>
              <a:t>	produce recommendations on actions to reduce 	vulnerability. It includes the assessment of both 	anticipated impacts and available adaptation 	options. </a:t>
            </a:r>
          </a:p>
          <a:p>
            <a:pPr eaLnBrk="1" hangingPunct="1"/>
            <a:endParaRPr lang="en-GB" smtClean="0"/>
          </a:p>
          <a:p>
            <a:pPr eaLnBrk="1" hangingPunct="1">
              <a:buFontTx/>
              <a:buNone/>
            </a:pPr>
            <a:endParaRPr lang="en-GB" smtClean="0"/>
          </a:p>
        </p:txBody>
      </p:sp>
      <p:sp>
        <p:nvSpPr>
          <p:cNvPr id="9219" name="Rectangle 4"/>
          <p:cNvSpPr>
            <a:spLocks noChangeArrowheads="1"/>
          </p:cNvSpPr>
          <p:nvPr/>
        </p:nvSpPr>
        <p:spPr bwMode="auto">
          <a:xfrm>
            <a:off x="339725" y="1084263"/>
            <a:ext cx="8229600" cy="935037"/>
          </a:xfrm>
          <a:prstGeom prst="rect">
            <a:avLst/>
          </a:prstGeom>
          <a:noFill/>
          <a:ln w="9525">
            <a:noFill/>
            <a:miter lim="800000"/>
            <a:headEnd/>
            <a:tailEnd/>
          </a:ln>
        </p:spPr>
        <p:txBody>
          <a:bodyPr anchor="ctr"/>
          <a:lstStyle/>
          <a:p>
            <a:pPr algn="ctr"/>
            <a:r>
              <a:rPr lang="en-GB" sz="3000" b="1">
                <a:solidFill>
                  <a:schemeClr val="tx2"/>
                </a:solidFill>
              </a:rPr>
              <a:t>Community vulnerability assessments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pPr algn="ctr" eaLnBrk="1" hangingPunct="1"/>
            <a:r>
              <a:rPr lang="en-GB" smtClean="0"/>
              <a:t>CVA Process</a:t>
            </a:r>
          </a:p>
        </p:txBody>
      </p:sp>
      <p:sp>
        <p:nvSpPr>
          <p:cNvPr id="11266" name="Text Placeholder 2"/>
          <p:cNvSpPr>
            <a:spLocks noGrp="1"/>
          </p:cNvSpPr>
          <p:nvPr>
            <p:ph type="body" sz="half" idx="1"/>
          </p:nvPr>
        </p:nvSpPr>
        <p:spPr>
          <a:xfrm>
            <a:off x="457200" y="1987550"/>
            <a:ext cx="8147050" cy="3673475"/>
          </a:xfrm>
        </p:spPr>
        <p:txBody>
          <a:bodyPr/>
          <a:lstStyle/>
          <a:p>
            <a:pPr eaLnBrk="1" hangingPunct="1"/>
            <a:r>
              <a:rPr lang="en-GB" smtClean="0"/>
              <a:t>Carried out in 2 phases in Sindh and Balochistan</a:t>
            </a:r>
          </a:p>
          <a:p>
            <a:pPr eaLnBrk="1" hangingPunct="1"/>
            <a:r>
              <a:rPr lang="en-GB" smtClean="0"/>
              <a:t>Question design and research guide</a:t>
            </a:r>
          </a:p>
          <a:p>
            <a:pPr eaLnBrk="1" hangingPunct="1"/>
            <a:r>
              <a:rPr lang="en-GB" smtClean="0"/>
              <a:t>Tools:</a:t>
            </a:r>
          </a:p>
          <a:p>
            <a:pPr lvl="1" eaLnBrk="1" hangingPunct="1"/>
            <a:r>
              <a:rPr lang="en-GB" smtClean="0"/>
              <a:t>Focus group discussions</a:t>
            </a:r>
          </a:p>
          <a:p>
            <a:pPr lvl="1" eaLnBrk="1" hangingPunct="1"/>
            <a:r>
              <a:rPr lang="en-US" smtClean="0"/>
              <a:t>I</a:t>
            </a:r>
            <a:r>
              <a:rPr lang="en-GB" smtClean="0"/>
              <a:t>nterviews</a:t>
            </a:r>
          </a:p>
          <a:p>
            <a:pPr lvl="1" eaLnBrk="1" hangingPunct="1"/>
            <a:r>
              <a:rPr lang="en-US" smtClean="0"/>
              <a:t>S</a:t>
            </a:r>
            <a:r>
              <a:rPr lang="en-GB" smtClean="0"/>
              <a:t>easonal calendars &amp; community maps</a:t>
            </a:r>
          </a:p>
          <a:p>
            <a:pPr eaLnBrk="1" hangingPunct="1"/>
            <a:r>
              <a:rPr lang="en-GB" smtClean="0"/>
              <a:t>Data collection, review and analysis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algn="ctr" eaLnBrk="1" hangingPunct="1"/>
            <a:r>
              <a:rPr lang="en-GB" smtClean="0"/>
              <a:t>Initial Findings</a:t>
            </a:r>
          </a:p>
        </p:txBody>
      </p:sp>
      <p:sp>
        <p:nvSpPr>
          <p:cNvPr id="8195" name="Rectangle 3"/>
          <p:cNvSpPr>
            <a:spLocks noGrp="1" noChangeArrowheads="1"/>
          </p:cNvSpPr>
          <p:nvPr>
            <p:ph idx="1"/>
          </p:nvPr>
        </p:nvSpPr>
        <p:spPr/>
        <p:txBody>
          <a:bodyPr/>
          <a:lstStyle/>
          <a:p>
            <a:pPr eaLnBrk="1" hangingPunct="1">
              <a:defRPr/>
            </a:pPr>
            <a:r>
              <a:rPr lang="en-GB" dirty="0" smtClean="0">
                <a:ea typeface="ＭＳ Ｐゴシック" charset="0"/>
              </a:rPr>
              <a:t>Themes: </a:t>
            </a:r>
          </a:p>
          <a:p>
            <a:pPr lvl="1" eaLnBrk="1" hangingPunct="1">
              <a:defRPr/>
            </a:pPr>
            <a:r>
              <a:rPr lang="en-US" dirty="0" smtClean="0">
                <a:ea typeface="ＭＳ Ｐゴシック" charset="0"/>
              </a:rPr>
              <a:t>L</a:t>
            </a:r>
            <a:r>
              <a:rPr lang="en-GB" dirty="0" err="1" smtClean="0">
                <a:ea typeface="ＭＳ Ｐゴシック" charset="0"/>
              </a:rPr>
              <a:t>ack</a:t>
            </a:r>
            <a:r>
              <a:rPr lang="en-GB" dirty="0" smtClean="0">
                <a:ea typeface="ＭＳ Ｐゴシック" charset="0"/>
              </a:rPr>
              <a:t> of freshwater, sea intrusion, coastal erosion</a:t>
            </a:r>
            <a:endParaRPr lang="en-US" dirty="0" smtClean="0">
              <a:ea typeface="ＭＳ Ｐゴシック" charset="0"/>
            </a:endParaRPr>
          </a:p>
          <a:p>
            <a:pPr lvl="1" eaLnBrk="1" hangingPunct="1">
              <a:defRPr/>
            </a:pPr>
            <a:r>
              <a:rPr lang="en-GB" dirty="0" smtClean="0">
                <a:ea typeface="ＭＳ Ｐゴシック" charset="0"/>
              </a:rPr>
              <a:t>Fear of extreme weather events e.g. cyclones. </a:t>
            </a:r>
            <a:endParaRPr lang="en-US" dirty="0" smtClean="0">
              <a:ea typeface="ＭＳ Ｐゴシック" charset="0"/>
            </a:endParaRPr>
          </a:p>
          <a:p>
            <a:pPr lvl="1" eaLnBrk="1" hangingPunct="1">
              <a:defRPr/>
            </a:pPr>
            <a:r>
              <a:rPr lang="en-US" dirty="0" smtClean="0">
                <a:ea typeface="ＭＳ Ｐゴシック" charset="0"/>
              </a:rPr>
              <a:t>L</a:t>
            </a:r>
            <a:r>
              <a:rPr lang="en-GB" dirty="0" err="1" smtClean="0">
                <a:ea typeface="ＭＳ Ｐゴシック" charset="0"/>
              </a:rPr>
              <a:t>ivelihood</a:t>
            </a:r>
            <a:r>
              <a:rPr lang="en-GB" dirty="0" smtClean="0">
                <a:ea typeface="ＭＳ Ｐゴシック" charset="0"/>
              </a:rPr>
              <a:t> patterns and changes</a:t>
            </a:r>
          </a:p>
          <a:p>
            <a:pPr lvl="1" eaLnBrk="1" hangingPunct="1">
              <a:defRPr/>
            </a:pPr>
            <a:endParaRPr lang="en-GB" dirty="0">
              <a:ea typeface="ＭＳ Ｐゴシック" charset="0"/>
            </a:endParaRPr>
          </a:p>
          <a:p>
            <a:pPr lvl="1" eaLnBrk="1" hangingPunct="1">
              <a:defRPr/>
            </a:pPr>
            <a:endParaRPr lang="en-GB" dirty="0" smtClean="0">
              <a:ea typeface="ＭＳ Ｐゴシック" charset="0"/>
            </a:endParaRPr>
          </a:p>
          <a:p>
            <a:pPr lvl="1" eaLnBrk="1" hangingPunct="1">
              <a:defRPr/>
            </a:pPr>
            <a:endParaRPr lang="en-GB" dirty="0">
              <a:ea typeface="ＭＳ Ｐゴシック" charset="0"/>
            </a:endParaRPr>
          </a:p>
          <a:p>
            <a:pPr lvl="1" eaLnBrk="1" hangingPunct="1">
              <a:defRPr/>
            </a:pPr>
            <a:endParaRPr lang="en-GB" dirty="0" smtClean="0">
              <a:ea typeface="ＭＳ Ｐゴシック" charset="0"/>
            </a:endParaRPr>
          </a:p>
          <a:p>
            <a:pPr lvl="1" eaLnBrk="1" hangingPunct="1">
              <a:defRPr/>
            </a:pPr>
            <a:r>
              <a:rPr lang="en-GB" dirty="0" smtClean="0">
                <a:ea typeface="ＭＳ Ｐゴシック" charset="0"/>
              </a:rPr>
              <a:t>Changes in seasons: temperatures, variable rainfall</a:t>
            </a:r>
          </a:p>
          <a:p>
            <a:pPr marL="457200" lvl="1" indent="0" eaLnBrk="1" hangingPunct="1">
              <a:buFontTx/>
              <a:buNone/>
              <a:defRPr/>
            </a:pPr>
            <a:endParaRPr lang="en-GB" dirty="0">
              <a:ea typeface="ＭＳ Ｐゴシック" charset="0"/>
            </a:endParaRPr>
          </a:p>
        </p:txBody>
      </p:sp>
      <p:sp>
        <p:nvSpPr>
          <p:cNvPr id="2" name="TextBox 1"/>
          <p:cNvSpPr txBox="1"/>
          <p:nvPr/>
        </p:nvSpPr>
        <p:spPr>
          <a:xfrm>
            <a:off x="5292725" y="3608388"/>
            <a:ext cx="3527425" cy="14763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en-GB" altLang="en-US" i="1">
                <a:solidFill>
                  <a:srgbClr val="0000FF"/>
                </a:solidFill>
                <a:ea typeface="MS PGothic" pitchFamily="34" charset="-128"/>
              </a:rPr>
              <a:t>“</a:t>
            </a:r>
            <a:r>
              <a:rPr lang="en-GB" i="1">
                <a:solidFill>
                  <a:srgbClr val="0000FF"/>
                </a:solidFill>
                <a:ea typeface="MS PGothic" pitchFamily="34" charset="-128"/>
              </a:rPr>
              <a:t>The season for fishing has reduced. Before it used to be longer, now the season starts late and ends early.</a:t>
            </a:r>
            <a:r>
              <a:rPr lang="en-GB" altLang="en-US" i="1">
                <a:solidFill>
                  <a:srgbClr val="0000FF"/>
                </a:solidFill>
                <a:ea typeface="MS PGothic" pitchFamily="34" charset="-128"/>
              </a:rPr>
              <a:t>”</a:t>
            </a:r>
            <a:r>
              <a:rPr lang="en-GB" i="1">
                <a:solidFill>
                  <a:srgbClr val="0000FF"/>
                </a:solidFill>
                <a:ea typeface="MS PGothic" pitchFamily="34" charset="-128"/>
              </a:rPr>
              <a:t>  </a:t>
            </a:r>
            <a:endParaRPr lang="en-GB">
              <a:solidFill>
                <a:srgbClr val="0000FF"/>
              </a:solidFill>
              <a:ea typeface="MS PGothic" pitchFamily="34" charset="-128"/>
            </a:endParaRPr>
          </a:p>
          <a:p>
            <a:pPr algn="r"/>
            <a:r>
              <a:rPr lang="en-US">
                <a:solidFill>
                  <a:srgbClr val="0000FF"/>
                </a:solidFill>
                <a:ea typeface="MS PGothic" pitchFamily="34" charset="-128"/>
              </a:rPr>
              <a:t>FGD Jeewani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algn="ctr" eaLnBrk="1" hangingPunct="1"/>
            <a:r>
              <a:rPr lang="en-GB" smtClean="0"/>
              <a:t>Key issue 1: declining river flows &amp; water infrastructure</a:t>
            </a:r>
          </a:p>
        </p:txBody>
      </p:sp>
      <p:sp>
        <p:nvSpPr>
          <p:cNvPr id="11267" name="Rectangle 3"/>
          <p:cNvSpPr>
            <a:spLocks noGrp="1" noChangeArrowheads="1"/>
          </p:cNvSpPr>
          <p:nvPr>
            <p:ph idx="1"/>
          </p:nvPr>
        </p:nvSpPr>
        <p:spPr>
          <a:xfrm>
            <a:off x="457200" y="1987550"/>
            <a:ext cx="8362950" cy="3602038"/>
          </a:xfrm>
        </p:spPr>
        <p:style>
          <a:lnRef idx="2">
            <a:schemeClr val="accent2"/>
          </a:lnRef>
          <a:fillRef idx="1">
            <a:schemeClr val="lt1"/>
          </a:fillRef>
          <a:effectRef idx="0">
            <a:schemeClr val="accent2"/>
          </a:effectRef>
          <a:fontRef idx="minor">
            <a:schemeClr val="dk1"/>
          </a:fontRef>
        </p:style>
        <p:txBody>
          <a:bodyPr/>
          <a:lstStyle/>
          <a:p>
            <a:pPr marL="0" indent="0" eaLnBrk="1" hangingPunct="1">
              <a:buFontTx/>
              <a:buNone/>
            </a:pPr>
            <a:r>
              <a:rPr lang="en-US" sz="2200" i="1" smtClean="0">
                <a:solidFill>
                  <a:srgbClr val="0000FF"/>
                </a:solidFill>
                <a:ea typeface="MS PGothic" pitchFamily="34" charset="-128"/>
                <a:cs typeface="Arial" pitchFamily="34" charset="0"/>
              </a:rPr>
              <a:t>"All the barrages have impacted us, not just Kotri. Rain has reduced. Our elders used to say that in the days of when the British were making Sukkur barrage, our elders used to laugh and say </a:t>
            </a:r>
            <a:r>
              <a:rPr lang="en-US" altLang="en-US" sz="2200" i="1" smtClean="0">
                <a:solidFill>
                  <a:srgbClr val="0000FF"/>
                </a:solidFill>
                <a:ea typeface="MS PGothic" pitchFamily="34" charset="-128"/>
                <a:cs typeface="Arial" pitchFamily="34" charset="0"/>
              </a:rPr>
              <a:t>‘</a:t>
            </a:r>
            <a:r>
              <a:rPr lang="en-US" altLang="ja-JP" sz="2200" i="1" smtClean="0">
                <a:solidFill>
                  <a:srgbClr val="0000FF"/>
                </a:solidFill>
                <a:ea typeface="MS PGothic" pitchFamily="34" charset="-128"/>
                <a:cs typeface="Arial" pitchFamily="34" charset="0"/>
              </a:rPr>
              <a:t>yeh pagal hei, jo darya ko darvazein laga rei hein, darya ko kon darvazei laga sakta hei</a:t>
            </a:r>
            <a:r>
              <a:rPr lang="en-US" altLang="en-US" sz="2200" i="1" smtClean="0">
                <a:solidFill>
                  <a:srgbClr val="0000FF"/>
                </a:solidFill>
                <a:ea typeface="MS PGothic" pitchFamily="34" charset="-128"/>
                <a:cs typeface="Arial" pitchFamily="34" charset="0"/>
              </a:rPr>
              <a:t>’</a:t>
            </a:r>
            <a:r>
              <a:rPr lang="en-US" altLang="ja-JP" sz="2200" i="1" smtClean="0">
                <a:solidFill>
                  <a:srgbClr val="0000FF"/>
                </a:solidFill>
                <a:ea typeface="MS PGothic" pitchFamily="34" charset="-128"/>
                <a:cs typeface="Arial" pitchFamily="34" charset="0"/>
              </a:rPr>
              <a:t>. But then they did and the water started reducing and the quality/taste of the water changed too. The fish stocks also started reducing and there was a change in the taste of the fish too. Rain water and river water is food for the fish. 10 years ago, there was more fish." </a:t>
            </a:r>
          </a:p>
          <a:p>
            <a:pPr marL="0" indent="0" algn="r" eaLnBrk="1" hangingPunct="1">
              <a:buFontTx/>
              <a:buNone/>
            </a:pPr>
            <a:r>
              <a:rPr lang="en-US" sz="2200" smtClean="0">
                <a:solidFill>
                  <a:srgbClr val="0000FF"/>
                </a:solidFill>
                <a:ea typeface="MS PGothic" pitchFamily="34" charset="-128"/>
                <a:cs typeface="Arial" pitchFamily="34" charset="0"/>
              </a:rPr>
              <a:t>FGD, Keti Bunder</a:t>
            </a:r>
            <a:endParaRPr lang="en-GB" sz="1800" smtClean="0">
              <a:solidFill>
                <a:srgbClr val="0000FF"/>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algn="ctr" eaLnBrk="1" hangingPunct="1"/>
            <a:r>
              <a:rPr lang="en-GB" sz="2800" smtClean="0"/>
              <a:t>Key issue 2: Extreme weather events</a:t>
            </a:r>
          </a:p>
        </p:txBody>
      </p:sp>
      <p:sp>
        <p:nvSpPr>
          <p:cNvPr id="11267" name="Rectangle 3"/>
          <p:cNvSpPr>
            <a:spLocks noGrp="1" noChangeArrowheads="1"/>
          </p:cNvSpPr>
          <p:nvPr>
            <p:ph idx="1"/>
          </p:nvPr>
        </p:nvSpPr>
        <p:spPr>
          <a:xfrm>
            <a:off x="457200" y="2419350"/>
            <a:ext cx="8229600" cy="1946275"/>
          </a:xfrm>
        </p:spPr>
        <p:style>
          <a:lnRef idx="2">
            <a:schemeClr val="accent2"/>
          </a:lnRef>
          <a:fillRef idx="1">
            <a:schemeClr val="lt1"/>
          </a:fillRef>
          <a:effectRef idx="0">
            <a:schemeClr val="accent2"/>
          </a:effectRef>
          <a:fontRef idx="minor">
            <a:schemeClr val="dk1"/>
          </a:fontRef>
        </p:style>
        <p:txBody>
          <a:bodyPr/>
          <a:lstStyle/>
          <a:p>
            <a:pPr marL="0" indent="0" eaLnBrk="1" hangingPunct="1">
              <a:buFontTx/>
              <a:buNone/>
            </a:pPr>
            <a:r>
              <a:rPr lang="en-US" altLang="en-US" sz="2400" i="1" smtClean="0">
                <a:solidFill>
                  <a:srgbClr val="0000FF"/>
                </a:solidFill>
                <a:ea typeface="MS PGothic" pitchFamily="34" charset="-128"/>
                <a:cs typeface="Arial" pitchFamily="34" charset="0"/>
              </a:rPr>
              <a:t>”</a:t>
            </a:r>
            <a:r>
              <a:rPr lang="en-US" sz="2400" i="1" smtClean="0">
                <a:solidFill>
                  <a:srgbClr val="0000FF"/>
                </a:solidFill>
                <a:ea typeface="MS PGothic" pitchFamily="34" charset="-128"/>
                <a:cs typeface="Arial" pitchFamily="34" charset="0"/>
              </a:rPr>
              <a:t>Before there were cyclones, but after the 1999 cyclone we live in fear. And now there is an increase in cyclones.</a:t>
            </a:r>
            <a:r>
              <a:rPr lang="en-US" altLang="en-US" sz="2400" i="1" smtClean="0">
                <a:solidFill>
                  <a:srgbClr val="0000FF"/>
                </a:solidFill>
                <a:ea typeface="MS PGothic" pitchFamily="34" charset="-128"/>
                <a:cs typeface="Arial" pitchFamily="34" charset="0"/>
              </a:rPr>
              <a:t>”</a:t>
            </a:r>
            <a:endParaRPr lang="en-US" sz="2400" i="1" smtClean="0">
              <a:solidFill>
                <a:srgbClr val="0000FF"/>
              </a:solidFill>
              <a:ea typeface="MS PGothic" pitchFamily="34" charset="-128"/>
              <a:cs typeface="Arial" pitchFamily="34" charset="0"/>
            </a:endParaRPr>
          </a:p>
          <a:p>
            <a:pPr marL="0" indent="0" eaLnBrk="1" hangingPunct="1">
              <a:buFontTx/>
              <a:buNone/>
            </a:pPr>
            <a:endParaRPr lang="en-US" sz="2400" i="1" smtClean="0">
              <a:solidFill>
                <a:srgbClr val="0000FF"/>
              </a:solidFill>
              <a:ea typeface="MS PGothic" pitchFamily="34" charset="-128"/>
              <a:cs typeface="Arial" pitchFamily="34" charset="0"/>
            </a:endParaRPr>
          </a:p>
          <a:p>
            <a:pPr marL="0" indent="0" algn="r" eaLnBrk="1" hangingPunct="1">
              <a:buFontTx/>
              <a:buNone/>
            </a:pPr>
            <a:r>
              <a:rPr lang="en-US" sz="2200" smtClean="0">
                <a:solidFill>
                  <a:srgbClr val="0000FF"/>
                </a:solidFill>
                <a:ea typeface="MS PGothic" pitchFamily="34" charset="-128"/>
                <a:cs typeface="Arial" pitchFamily="34" charset="0"/>
              </a:rPr>
              <a:t>Focus group discussion, Kharo Chan</a:t>
            </a:r>
            <a:endParaRPr lang="en-GB" sz="2200" smtClean="0">
              <a:solidFill>
                <a:srgbClr val="0000FF"/>
              </a:solidFill>
              <a:ea typeface="MS PGothic"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algn="ctr" eaLnBrk="1" hangingPunct="1"/>
            <a:r>
              <a:rPr lang="en-GB" smtClean="0"/>
              <a:t>Overall impact on life and livelihood</a:t>
            </a:r>
          </a:p>
        </p:txBody>
      </p:sp>
      <p:sp>
        <p:nvSpPr>
          <p:cNvPr id="15362" name="Rectangle 4"/>
          <p:cNvSpPr>
            <a:spLocks noGrp="1" noChangeArrowheads="1"/>
          </p:cNvSpPr>
          <p:nvPr>
            <p:ph idx="1"/>
          </p:nvPr>
        </p:nvSpPr>
        <p:spPr>
          <a:xfrm>
            <a:off x="457200" y="1987550"/>
            <a:ext cx="8229600" cy="3673475"/>
          </a:xfrm>
        </p:spPr>
        <p:txBody>
          <a:bodyPr/>
          <a:lstStyle/>
          <a:p>
            <a:pPr eaLnBrk="1" hangingPunct="1"/>
            <a:r>
              <a:rPr lang="en-GB" smtClean="0"/>
              <a:t>Life was difficult but has become even more and will become worse in the future. </a:t>
            </a:r>
          </a:p>
          <a:p>
            <a:pPr eaLnBrk="1" hangingPunct="1"/>
            <a:r>
              <a:rPr lang="en-GB" smtClean="0"/>
              <a:t>Associated impacts on health*, food scarcity and malnutrition**</a:t>
            </a:r>
          </a:p>
          <a:p>
            <a:pPr eaLnBrk="1" hangingPunct="1"/>
            <a:r>
              <a:rPr lang="en-GB" smtClean="0"/>
              <a:t>Respondents in agreement that declining freshwater flows is the single largest threat to local communities. </a:t>
            </a:r>
          </a:p>
          <a:p>
            <a:pPr eaLnBrk="1" hangingPunct="1"/>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K_MASTER_v1.1">
  <a:themeElements>
    <a:clrScheme name="UK_MASTER_v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K_MASTER_v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K_MASTER_v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K_MASTER_v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K_MASTER_v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K_MASTER_v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K_MASTER_v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K_MASTER_v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K_MASTER_v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K_MASTER_v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K_MASTER_v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K_MASTER_v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K_MASTER_v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K_MASTER_v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7000</TotalTime>
  <Words>1187</Words>
  <Application>Microsoft Office PowerPoint</Application>
  <PresentationFormat>On-screen Show (4:3)</PresentationFormat>
  <Paragraphs>105</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MS PGothic</vt:lpstr>
      <vt:lpstr>UK_MASTER_v1.1</vt:lpstr>
      <vt:lpstr>Community Based Vulnerability Assessments</vt:lpstr>
      <vt:lpstr>Contents</vt:lpstr>
      <vt:lpstr>What are we doing?</vt:lpstr>
      <vt:lpstr> </vt:lpstr>
      <vt:lpstr>CVA Process</vt:lpstr>
      <vt:lpstr>Initial Findings</vt:lpstr>
      <vt:lpstr>Key issue 1: declining river flows &amp; water infrastructure</vt:lpstr>
      <vt:lpstr>Key issue 2: Extreme weather events</vt:lpstr>
      <vt:lpstr>Overall impact on life and livelihood</vt:lpstr>
      <vt:lpstr>Information and Awareness</vt:lpstr>
      <vt:lpstr>Homegrown adaptation efforts: NONE</vt:lpstr>
    </vt:vector>
  </TitlesOfParts>
  <Company>WWF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 the Trainer Workshop</dc:title>
  <dc:creator>Iain Taylor</dc:creator>
  <cp:lastModifiedBy>Naomi</cp:lastModifiedBy>
  <cp:revision>208</cp:revision>
  <dcterms:created xsi:type="dcterms:W3CDTF">2008-11-03T09:24:35Z</dcterms:created>
  <dcterms:modified xsi:type="dcterms:W3CDTF">2012-10-16T01:43:10Z</dcterms:modified>
</cp:coreProperties>
</file>