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91" r:id="rId4"/>
    <p:sldId id="278" r:id="rId5"/>
    <p:sldId id="264" r:id="rId6"/>
    <p:sldId id="268" r:id="rId7"/>
    <p:sldId id="292" r:id="rId8"/>
    <p:sldId id="288" r:id="rId9"/>
    <p:sldId id="289" r:id="rId10"/>
    <p:sldId id="290" r:id="rId11"/>
    <p:sldId id="270" r:id="rId12"/>
    <p:sldId id="279" r:id="rId13"/>
    <p:sldId id="258" r:id="rId14"/>
    <p:sldId id="269" r:id="rId15"/>
    <p:sldId id="274" r:id="rId16"/>
    <p:sldId id="284" r:id="rId17"/>
    <p:sldId id="28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34"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4DDE2-2510-44A6-871D-C98E31B286F0}" type="datetimeFigureOut">
              <a:rPr lang="en-US" smtClean="0"/>
              <a:pPr/>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2BD8C-3A66-4319-AA2C-5E94D4CA54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D2BD8C-3A66-4319-AA2C-5E94D4CA540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D2BD8C-3A66-4319-AA2C-5E94D4CA5405}"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10/16/2012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47800"/>
          </a:xfrm>
        </p:spPr>
        <p:txBody>
          <a:bodyPr>
            <a:normAutofit fontScale="90000"/>
          </a:bodyPr>
          <a:lstStyle/>
          <a:p>
            <a:pPr algn="ctr"/>
            <a:r>
              <a:rPr lang="en-US" sz="3100" b="1" dirty="0" smtClean="0">
                <a:solidFill>
                  <a:schemeClr val="tx2"/>
                </a:solidFill>
              </a:rPr>
              <a:t/>
            </a:r>
            <a:br>
              <a:rPr lang="en-US" sz="3100" b="1" dirty="0" smtClean="0">
                <a:solidFill>
                  <a:schemeClr val="tx2"/>
                </a:solidFill>
              </a:rPr>
            </a:br>
            <a:r>
              <a:rPr lang="en-US" sz="3100" b="1" dirty="0" smtClean="0">
                <a:solidFill>
                  <a:schemeClr val="tx2"/>
                </a:solidFill>
              </a:rPr>
              <a:t/>
            </a:r>
            <a:br>
              <a:rPr lang="en-US" sz="3100" b="1" dirty="0" smtClean="0">
                <a:solidFill>
                  <a:schemeClr val="tx2"/>
                </a:solidFill>
              </a:rPr>
            </a:br>
            <a:r>
              <a:rPr lang="en-US" dirty="0" smtClean="0"/>
              <a:t/>
            </a:r>
            <a:br>
              <a:rPr lang="en-US" dirty="0" smtClean="0"/>
            </a:br>
            <a:r>
              <a:rPr lang="en-US" sz="4400" b="1" dirty="0" smtClean="0">
                <a:solidFill>
                  <a:schemeClr val="tx2"/>
                </a:solidFill>
              </a:rPr>
              <a:t>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4400" b="1" dirty="0" smtClean="0">
                <a:solidFill>
                  <a:schemeClr val="tx2"/>
                </a:solidFill>
              </a:rPr>
              <a:t/>
            </a:r>
            <a:br>
              <a:rPr lang="en-US" sz="4400" b="1" dirty="0" smtClean="0">
                <a:solidFill>
                  <a:schemeClr val="tx2"/>
                </a:solidFill>
              </a:rPr>
            </a:br>
            <a:r>
              <a:rPr lang="en-US" sz="3100" b="1" dirty="0" smtClean="0">
                <a:solidFill>
                  <a:schemeClr val="tx2"/>
                </a:solidFill>
              </a:rPr>
              <a:t>Surviving Climate Change through Migration: Untold story of climate refugees of Bangladesh </a:t>
            </a:r>
            <a:r>
              <a:rPr lang="en-US" dirty="0" smtClean="0"/>
              <a:t/>
            </a:r>
            <a:br>
              <a:rPr lang="en-US" dirty="0" smtClean="0"/>
            </a:br>
            <a:endParaRPr lang="en-US" dirty="0"/>
          </a:p>
        </p:txBody>
      </p:sp>
      <p:sp>
        <p:nvSpPr>
          <p:cNvPr id="3" name="Subtitle 2"/>
          <p:cNvSpPr>
            <a:spLocks noGrp="1"/>
          </p:cNvSpPr>
          <p:nvPr>
            <p:ph type="subTitle" idx="1"/>
          </p:nvPr>
        </p:nvSpPr>
        <p:spPr>
          <a:xfrm>
            <a:off x="1371600" y="3657600"/>
            <a:ext cx="6400800" cy="1981200"/>
          </a:xfrm>
        </p:spPr>
        <p:txBody>
          <a:bodyPr/>
          <a:lstStyle/>
          <a:p>
            <a:r>
              <a:rPr lang="en-US" sz="2400" dirty="0" smtClean="0">
                <a:solidFill>
                  <a:schemeClr val="tx2"/>
                </a:solidFill>
                <a:latin typeface="Cambria" pitchFamily="18" charset="0"/>
              </a:rPr>
              <a:t>RIZWANA SUBHANI</a:t>
            </a:r>
          </a:p>
          <a:p>
            <a:r>
              <a:rPr lang="en-US" sz="2000" dirty="0" smtClean="0">
                <a:solidFill>
                  <a:schemeClr val="tx2"/>
                </a:solidFill>
                <a:latin typeface="Cambria" pitchFamily="18" charset="0"/>
              </a:rPr>
              <a:t>Ph.D. Student, CCSD</a:t>
            </a:r>
          </a:p>
          <a:p>
            <a:r>
              <a:rPr lang="en-US" sz="2000" dirty="0" smtClean="0">
                <a:solidFill>
                  <a:schemeClr val="tx2"/>
                </a:solidFill>
                <a:latin typeface="Cambria" pitchFamily="18" charset="0"/>
              </a:rPr>
              <a:t>School of Environment Resource and Development</a:t>
            </a:r>
          </a:p>
          <a:p>
            <a:r>
              <a:rPr lang="en-US" sz="2000" dirty="0" smtClean="0">
                <a:solidFill>
                  <a:schemeClr val="tx2"/>
                </a:solidFill>
                <a:latin typeface="Cambria" pitchFamily="18" charset="0"/>
              </a:rPr>
              <a:t>Asian Institute of Technology (AIT)</a:t>
            </a:r>
          </a:p>
          <a:p>
            <a:r>
              <a:rPr lang="en-US" sz="2000" dirty="0" smtClean="0">
                <a:solidFill>
                  <a:schemeClr val="tx2"/>
                </a:solidFill>
                <a:latin typeface="Cambria" pitchFamily="18" charset="0"/>
              </a:rPr>
              <a:t> Thailand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Autofit/>
          </a:bodyPr>
          <a:lstStyle/>
          <a:p>
            <a:r>
              <a:rPr lang="en-US" sz="3200" dirty="0" smtClean="0"/>
              <a:t>Pattern of migration also varies</a:t>
            </a:r>
            <a:endParaRPr lang="en-US" sz="3200" dirty="0"/>
          </a:p>
        </p:txBody>
      </p:sp>
      <p:sp>
        <p:nvSpPr>
          <p:cNvPr id="3" name="Content Placeholder 2"/>
          <p:cNvSpPr>
            <a:spLocks noGrp="1"/>
          </p:cNvSpPr>
          <p:nvPr>
            <p:ph idx="1"/>
          </p:nvPr>
        </p:nvSpPr>
        <p:spPr>
          <a:xfrm>
            <a:off x="1295400" y="1143000"/>
            <a:ext cx="7638288" cy="5410200"/>
          </a:xfrm>
        </p:spPr>
        <p:txBody>
          <a:bodyPr>
            <a:normAutofit fontScale="92500" lnSpcReduction="20000"/>
          </a:bodyPr>
          <a:lstStyle/>
          <a:p>
            <a:r>
              <a:rPr lang="en-US" dirty="0" smtClean="0"/>
              <a:t>Patterns</a:t>
            </a:r>
          </a:p>
          <a:p>
            <a:pPr lvl="1"/>
            <a:r>
              <a:rPr lang="en-US" dirty="0" smtClean="0"/>
              <a:t>One member migration to a new location</a:t>
            </a:r>
          </a:p>
          <a:p>
            <a:pPr lvl="1"/>
            <a:r>
              <a:rPr lang="en-US" dirty="0" smtClean="0"/>
              <a:t>Unitary family migrating to a new location</a:t>
            </a:r>
          </a:p>
          <a:p>
            <a:pPr lvl="1"/>
            <a:r>
              <a:rPr lang="en-US" dirty="0" smtClean="0"/>
              <a:t>Joint family migrating to a new location</a:t>
            </a:r>
          </a:p>
          <a:p>
            <a:pPr lvl="1">
              <a:buNone/>
            </a:pPr>
            <a:endParaRPr lang="en-US" dirty="0" smtClean="0"/>
          </a:p>
          <a:p>
            <a:r>
              <a:rPr lang="en-US" dirty="0" smtClean="0"/>
              <a:t>Type of location</a:t>
            </a:r>
          </a:p>
          <a:p>
            <a:pPr lvl="1"/>
            <a:r>
              <a:rPr lang="en-US" dirty="0" smtClean="0"/>
              <a:t>Nearby urban location</a:t>
            </a:r>
          </a:p>
          <a:p>
            <a:pPr lvl="2"/>
            <a:r>
              <a:rPr lang="en-US" dirty="0" smtClean="0"/>
              <a:t>With prior information</a:t>
            </a:r>
          </a:p>
          <a:p>
            <a:pPr lvl="2"/>
            <a:r>
              <a:rPr lang="en-US" dirty="0" smtClean="0"/>
              <a:t>With prior contacts</a:t>
            </a:r>
          </a:p>
          <a:p>
            <a:pPr lvl="2"/>
            <a:r>
              <a:rPr lang="en-US" dirty="0" smtClean="0"/>
              <a:t>Without prior information and contacts</a:t>
            </a:r>
          </a:p>
          <a:p>
            <a:pPr lvl="1"/>
            <a:r>
              <a:rPr lang="en-US" dirty="0" smtClean="0"/>
              <a:t>Distance city/rural location</a:t>
            </a:r>
          </a:p>
          <a:p>
            <a:pPr lvl="2"/>
            <a:r>
              <a:rPr lang="en-US" dirty="0" smtClean="0"/>
              <a:t>With prior information</a:t>
            </a:r>
          </a:p>
          <a:p>
            <a:pPr lvl="2"/>
            <a:r>
              <a:rPr lang="en-US" dirty="0" smtClean="0"/>
              <a:t>With prior contacts</a:t>
            </a:r>
          </a:p>
          <a:p>
            <a:pPr lvl="2"/>
            <a:r>
              <a:rPr lang="en-US" dirty="0" smtClean="0"/>
              <a:t>Without prior information and contacts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sz="2100" b="1" dirty="0" smtClean="0">
                <a:solidFill>
                  <a:schemeClr val="tx1"/>
                </a:solidFill>
                <a:latin typeface="+mn-lt"/>
                <a:ea typeface="+mn-ea"/>
                <a:cs typeface="+mn-cs"/>
              </a:rPr>
              <a:t>Objectives and Research Questions</a:t>
            </a:r>
            <a:endParaRPr lang="en-US" sz="2100" b="1" dirty="0">
              <a:solidFill>
                <a:schemeClr val="tx1"/>
              </a:solidFill>
              <a:latin typeface="+mn-lt"/>
              <a:ea typeface="+mn-ea"/>
              <a:cs typeface="+mn-cs"/>
            </a:endParaRPr>
          </a:p>
        </p:txBody>
      </p:sp>
      <p:sp>
        <p:nvSpPr>
          <p:cNvPr id="3" name="Content Placeholder 2"/>
          <p:cNvSpPr>
            <a:spLocks noGrp="1"/>
          </p:cNvSpPr>
          <p:nvPr>
            <p:ph idx="1"/>
          </p:nvPr>
        </p:nvSpPr>
        <p:spPr>
          <a:xfrm>
            <a:off x="838200" y="762000"/>
            <a:ext cx="8077200" cy="5562600"/>
          </a:xfrm>
        </p:spPr>
        <p:txBody>
          <a:bodyPr>
            <a:normAutofit fontScale="47500" lnSpcReduction="20000"/>
          </a:bodyPr>
          <a:lstStyle/>
          <a:p>
            <a:pPr>
              <a:buNone/>
            </a:pPr>
            <a:r>
              <a:rPr lang="en-US" sz="4500" b="1" dirty="0" smtClean="0"/>
              <a:t>Specific objectives are:</a:t>
            </a:r>
          </a:p>
          <a:p>
            <a:pPr marL="342900" indent="-342900"/>
            <a:r>
              <a:rPr lang="en-US" sz="4500" dirty="0" smtClean="0"/>
              <a:t>To analyze the </a:t>
            </a:r>
            <a:r>
              <a:rPr lang="en-US" sz="4500" b="1" dirty="0" smtClean="0"/>
              <a:t>impact of climate extreme events on migrating  household in coastal areas of Bangladesh</a:t>
            </a:r>
            <a:r>
              <a:rPr lang="en-US" sz="4500" dirty="0" smtClean="0"/>
              <a:t> in terms of </a:t>
            </a:r>
          </a:p>
          <a:p>
            <a:pPr marL="617220" lvl="1" indent="-342900"/>
            <a:r>
              <a:rPr lang="en-US" sz="4500" dirty="0" smtClean="0"/>
              <a:t>Changes in the livelihood </a:t>
            </a:r>
          </a:p>
          <a:p>
            <a:pPr marL="617220" lvl="1" indent="-342900"/>
            <a:r>
              <a:rPr lang="en-US" sz="4500" dirty="0" smtClean="0"/>
              <a:t>Changes in the social strata </a:t>
            </a:r>
          </a:p>
          <a:p>
            <a:pPr marL="617220" lvl="1" indent="-342900"/>
            <a:r>
              <a:rPr lang="en-US" sz="4500" dirty="0" smtClean="0"/>
              <a:t>Changes in the family life</a:t>
            </a:r>
          </a:p>
          <a:p>
            <a:pPr marL="617220" lvl="1" indent="-342900"/>
            <a:r>
              <a:rPr lang="en-US" sz="4500" dirty="0" smtClean="0"/>
              <a:t>Changes in the education of the children</a:t>
            </a:r>
          </a:p>
          <a:p>
            <a:pPr marL="617220" lvl="1" indent="-342900"/>
            <a:r>
              <a:rPr lang="en-US" sz="4500" dirty="0" smtClean="0"/>
              <a:t>Changes in the overall level of achievement of the household in the society</a:t>
            </a:r>
          </a:p>
          <a:p>
            <a:pPr marL="514350" lvl="0" indent="-514350">
              <a:buNone/>
            </a:pPr>
            <a:endParaRPr lang="en-US" sz="4500" b="1" dirty="0" smtClean="0"/>
          </a:p>
          <a:p>
            <a:pPr>
              <a:buNone/>
            </a:pPr>
            <a:r>
              <a:rPr lang="en-US" sz="4500" dirty="0" smtClean="0"/>
              <a:t>The research questions to be answered: </a:t>
            </a:r>
          </a:p>
          <a:p>
            <a:pPr lvl="0"/>
            <a:r>
              <a:rPr lang="en-US" sz="4500" i="1" dirty="0" smtClean="0"/>
              <a:t>Does  migration provide a viable social option for climate change ?</a:t>
            </a:r>
          </a:p>
          <a:p>
            <a:pPr lvl="0"/>
            <a:r>
              <a:rPr lang="en-US" sz="4500" i="1" dirty="0" smtClean="0"/>
              <a:t>Does migration provide a viable economic option for climate change? </a:t>
            </a:r>
          </a:p>
          <a:p>
            <a:pPr lvl="1"/>
            <a:r>
              <a:rPr lang="en-US" sz="4500" i="1" dirty="0" smtClean="0"/>
              <a:t>If it does, for whom it works well </a:t>
            </a:r>
          </a:p>
          <a:p>
            <a:pPr lvl="1"/>
            <a:r>
              <a:rPr lang="en-US" sz="4500" i="1" dirty="0" smtClean="0"/>
              <a:t>if does not how to adjust the migrating program to make it effective.</a:t>
            </a:r>
          </a:p>
          <a:p>
            <a:pPr lvl="0">
              <a:buNone/>
            </a:pPr>
            <a:endParaRPr lang="en-US" sz="5600" dirty="0" smtClean="0"/>
          </a:p>
          <a:p>
            <a:pPr lvl="0"/>
            <a:r>
              <a:rPr lang="en-US" sz="2900" i="1" dirty="0" smtClean="0"/>
              <a:t>.</a:t>
            </a:r>
            <a:endParaRPr lang="en-US" sz="29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a:bodyPr>
          <a:lstStyle/>
          <a:p>
            <a:pPr algn="r"/>
            <a:r>
              <a:rPr lang="en-US" sz="1800" dirty="0" smtClean="0"/>
              <a:t>Continuation</a:t>
            </a:r>
            <a:endParaRPr lang="en-US" sz="1800" dirty="0"/>
          </a:p>
        </p:txBody>
      </p:sp>
      <p:sp>
        <p:nvSpPr>
          <p:cNvPr id="3" name="Content Placeholder 2"/>
          <p:cNvSpPr>
            <a:spLocks noGrp="1"/>
          </p:cNvSpPr>
          <p:nvPr>
            <p:ph idx="1"/>
          </p:nvPr>
        </p:nvSpPr>
        <p:spPr>
          <a:xfrm>
            <a:off x="1066800" y="838200"/>
            <a:ext cx="7866888" cy="5410200"/>
          </a:xfrm>
        </p:spPr>
        <p:txBody>
          <a:bodyPr>
            <a:normAutofit lnSpcReduction="10000"/>
          </a:bodyPr>
          <a:lstStyle/>
          <a:p>
            <a:pPr lvl="0">
              <a:buNone/>
            </a:pPr>
            <a:r>
              <a:rPr lang="en-US" sz="2400" dirty="0" smtClean="0"/>
              <a:t>2. To explain how migration strategy could be made effective to deal with climate change.</a:t>
            </a:r>
          </a:p>
          <a:p>
            <a:pPr>
              <a:buNone/>
            </a:pPr>
            <a:endParaRPr lang="en-US" sz="2400" b="1" dirty="0" smtClean="0"/>
          </a:p>
          <a:p>
            <a:pPr>
              <a:buNone/>
            </a:pPr>
            <a:r>
              <a:rPr lang="en-US" sz="2400" dirty="0" smtClean="0"/>
              <a:t>The research questions to be answered: </a:t>
            </a:r>
          </a:p>
          <a:p>
            <a:pPr lvl="0"/>
            <a:r>
              <a:rPr lang="en-US" sz="2400" i="1" dirty="0" smtClean="0"/>
              <a:t>How migration can be modified to make an effective adaptation option of climate change?</a:t>
            </a:r>
          </a:p>
          <a:p>
            <a:pPr lvl="0">
              <a:buNone/>
            </a:pPr>
            <a:endParaRPr lang="en-US" sz="2400" dirty="0" smtClean="0"/>
          </a:p>
          <a:p>
            <a:pPr>
              <a:buNone/>
            </a:pPr>
            <a:r>
              <a:rPr lang="en-US" sz="2400" b="1" dirty="0" smtClean="0"/>
              <a:t>Hypothesis: </a:t>
            </a:r>
          </a:p>
          <a:p>
            <a:pPr lvl="0"/>
            <a:r>
              <a:rPr lang="en-US" sz="2400" i="1" dirty="0" smtClean="0"/>
              <a:t>The cost of adaptation is much higher for cc migrant  than Normal migrant </a:t>
            </a:r>
          </a:p>
          <a:p>
            <a:pPr lvl="0">
              <a:buNone/>
            </a:pPr>
            <a:endParaRPr lang="en-US" sz="2400" dirty="0" smtClean="0"/>
          </a:p>
          <a:p>
            <a:pPr lvl="0"/>
            <a:r>
              <a:rPr lang="en-US" sz="2400" i="1" dirty="0" smtClean="0"/>
              <a:t>The social or psychological cost is always under representative in many studies</a:t>
            </a:r>
            <a:r>
              <a:rPr lang="en-US" i="1" dirty="0" smtClean="0"/>
              <a:t>.</a:t>
            </a:r>
            <a:endParaRPr lang="en-US" sz="14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srcRect/>
          <a:stretch>
            <a:fillRect/>
          </a:stretch>
        </p:blipFill>
        <p:spPr bwMode="auto">
          <a:xfrm>
            <a:off x="1219200" y="835240"/>
            <a:ext cx="7715250" cy="5336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2800" dirty="0" smtClean="0"/>
              <a:t>Literature Review</a:t>
            </a:r>
            <a:endParaRPr lang="en-US" sz="2800" dirty="0"/>
          </a:p>
        </p:txBody>
      </p:sp>
      <p:sp>
        <p:nvSpPr>
          <p:cNvPr id="3" name="Content Placeholder 2"/>
          <p:cNvSpPr>
            <a:spLocks noGrp="1"/>
          </p:cNvSpPr>
          <p:nvPr>
            <p:ph idx="1"/>
          </p:nvPr>
        </p:nvSpPr>
        <p:spPr>
          <a:xfrm>
            <a:off x="457200" y="1066800"/>
            <a:ext cx="8229600" cy="5410200"/>
          </a:xfrm>
        </p:spPr>
        <p:txBody>
          <a:bodyPr>
            <a:normAutofit fontScale="92500"/>
          </a:bodyPr>
          <a:lstStyle/>
          <a:p>
            <a:pPr marL="0" indent="0" algn="just">
              <a:buNone/>
            </a:pPr>
            <a:r>
              <a:rPr lang="en-US" sz="2000" b="1" dirty="0" smtClean="0"/>
              <a:t>Climate Change :</a:t>
            </a:r>
          </a:p>
          <a:p>
            <a:pPr marL="0" indent="0" algn="just">
              <a:buNone/>
            </a:pPr>
            <a:endParaRPr lang="en-US" sz="2000" b="1" dirty="0" smtClean="0"/>
          </a:p>
          <a:p>
            <a:pPr marL="0" indent="0" algn="just">
              <a:buNone/>
            </a:pPr>
            <a:r>
              <a:rPr lang="en-US" sz="2000" b="1" dirty="0" smtClean="0"/>
              <a:t>Climate change</a:t>
            </a:r>
            <a:r>
              <a:rPr lang="en-US" sz="2000" dirty="0" smtClean="0"/>
              <a:t>:  Refers to any long-term change in the statistical distribution of weather patterns, whether in terms of changes in average conditions (more/less rainfall, higher/lower temperatures), or in the distribution of events around the average (extreme weather events such as floods or droughts). </a:t>
            </a:r>
          </a:p>
          <a:p>
            <a:pPr marL="0" indent="0" algn="just">
              <a:buNone/>
            </a:pPr>
            <a:endParaRPr lang="en-US" sz="2000" dirty="0" smtClean="0"/>
          </a:p>
          <a:p>
            <a:pPr marL="0" indent="0" algn="just">
              <a:buNone/>
            </a:pPr>
            <a:r>
              <a:rPr lang="en-US" sz="2000" dirty="0" smtClean="0"/>
              <a:t>UNFCCC </a:t>
            </a:r>
            <a:r>
              <a:rPr lang="nl-NL" sz="2000" dirty="0" smtClean="0">
                <a:latin typeface="Times New Roman" pitchFamily="18" charset="0"/>
                <a:cs typeface="Times New Roman" pitchFamily="18" charset="0"/>
              </a:rPr>
              <a:t>(IPCC reports 2001, 2007) </a:t>
            </a:r>
            <a:r>
              <a:rPr lang="en-US" sz="2000" dirty="0" smtClean="0"/>
              <a:t> has adopted two approaches for addressing the climate change </a:t>
            </a:r>
            <a:r>
              <a:rPr lang="nl-NL" sz="2000" dirty="0" smtClean="0">
                <a:latin typeface="Times New Roman" pitchFamily="18" charset="0"/>
                <a:cs typeface="Times New Roman" pitchFamily="18" charset="0"/>
              </a:rPr>
              <a:t>issues.</a:t>
            </a:r>
          </a:p>
          <a:p>
            <a:pPr marL="0" indent="0" algn="just">
              <a:buNone/>
            </a:pPr>
            <a:endParaRPr lang="nl-NL" sz="2000" dirty="0" smtClean="0">
              <a:latin typeface="Times New Roman" pitchFamily="18" charset="0"/>
              <a:cs typeface="Times New Roman" pitchFamily="18" charset="0"/>
            </a:endParaRPr>
          </a:p>
          <a:p>
            <a:pPr marL="0" indent="0" algn="just"/>
            <a:r>
              <a:rPr lang="nl-NL" sz="2000" b="1" dirty="0" smtClean="0">
                <a:latin typeface="Times New Roman" pitchFamily="18" charset="0"/>
                <a:cs typeface="Times New Roman" pitchFamily="18" charset="0"/>
              </a:rPr>
              <a:t>Mitigation</a:t>
            </a:r>
            <a:r>
              <a:rPr lang="nl-NL" sz="2000" dirty="0" smtClean="0">
                <a:latin typeface="Times New Roman" pitchFamily="18" charset="0"/>
                <a:cs typeface="Times New Roman" pitchFamily="18" charset="0"/>
              </a:rPr>
              <a:t> (reduce emissions) </a:t>
            </a:r>
            <a:r>
              <a:rPr lang="en-US" sz="2000" dirty="0" smtClean="0"/>
              <a:t>reducing the greenhouse gases (GHG) and or enhancing the sinks (such as ocean or forest) which absorb the greenhouse gases from the atmosphere known as mitigation </a:t>
            </a:r>
            <a:endParaRPr lang="nl-NL" sz="2000" dirty="0" smtClean="0">
              <a:latin typeface="Times New Roman" pitchFamily="18" charset="0"/>
              <a:cs typeface="Times New Roman" pitchFamily="18" charset="0"/>
            </a:endParaRPr>
          </a:p>
          <a:p>
            <a:pPr marL="0" indent="0" algn="just"/>
            <a:endParaRPr lang="nl-NL" sz="2000" dirty="0" smtClean="0">
              <a:latin typeface="Times New Roman" pitchFamily="18" charset="0"/>
              <a:cs typeface="Times New Roman" pitchFamily="18" charset="0"/>
            </a:endParaRPr>
          </a:p>
          <a:p>
            <a:pPr marL="0" indent="0" algn="just"/>
            <a:r>
              <a:rPr lang="nl-NL" sz="2000" b="1" dirty="0" smtClean="0">
                <a:latin typeface="Times New Roman" pitchFamily="18" charset="0"/>
                <a:cs typeface="Times New Roman" pitchFamily="18" charset="0"/>
              </a:rPr>
              <a:t>Adaptation </a:t>
            </a:r>
            <a:r>
              <a:rPr lang="nl-NL" sz="2000" dirty="0" smtClean="0">
                <a:latin typeface="Times New Roman" pitchFamily="18" charset="0"/>
                <a:cs typeface="Times New Roman" pitchFamily="18" charset="0"/>
              </a:rPr>
              <a:t>(accepting the change and reacting to it) </a:t>
            </a:r>
            <a:r>
              <a:rPr lang="nl-NL" sz="2000" i="1" dirty="0" smtClean="0">
                <a:latin typeface="Times New Roman" pitchFamily="18" charset="0"/>
                <a:cs typeface="Times New Roman" pitchFamily="18" charset="0"/>
              </a:rPr>
              <a:t>Adaptation is the process of coping with the potential impacts of climate change </a:t>
            </a:r>
            <a:r>
              <a:rPr lang="nl-NL" sz="2000" dirty="0" smtClean="0">
                <a:latin typeface="Times New Roman" pitchFamily="18" charset="0"/>
                <a:cs typeface="Times New Roman" pitchFamily="18" charset="0"/>
              </a:rPr>
              <a:t>(anticipatory vs reactive)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85000" lnSpcReduction="20000"/>
          </a:bodyPr>
          <a:lstStyle/>
          <a:p>
            <a:pPr algn="just">
              <a:buNone/>
            </a:pPr>
            <a:r>
              <a:rPr lang="en-US" sz="1800" b="1" dirty="0" smtClean="0"/>
              <a:t>	</a:t>
            </a:r>
            <a:r>
              <a:rPr lang="en-US" sz="2100" b="1" dirty="0" smtClean="0"/>
              <a:t>Linking CC and Migration: </a:t>
            </a:r>
            <a:endParaRPr lang="en-US" sz="1800" b="1" dirty="0" smtClean="0"/>
          </a:p>
          <a:p>
            <a:pPr algn="just"/>
            <a:endParaRPr lang="en-US" sz="2200" dirty="0" smtClean="0"/>
          </a:p>
          <a:p>
            <a:pPr algn="just"/>
            <a:r>
              <a:rPr lang="en-US" sz="2200" dirty="0" smtClean="0"/>
              <a:t>Theoretically, “Migration” understands the movement of people from one place to another. Migration can be divided into two main factors, "push" and "pull" factors. People to move for peace and safety, a chance of a better job, better education, social security. On the other hand people also forced to migrate because of various kinds of socio-economic, environmental reasons such as over population, inadequate income, unavailability of cropland, lack of employment opportunities and poverty</a:t>
            </a:r>
          </a:p>
          <a:p>
            <a:pPr algn="just"/>
            <a:endParaRPr lang="en-US" sz="2200" dirty="0" smtClean="0"/>
          </a:p>
          <a:p>
            <a:pPr algn="just"/>
            <a:r>
              <a:rPr lang="en-US" sz="2200" dirty="0" smtClean="0"/>
              <a:t>People also move due to environmental degradations. IPCC (2001) and other  literature (</a:t>
            </a:r>
            <a:r>
              <a:rPr lang="en-US" sz="2200" dirty="0" err="1" smtClean="0"/>
              <a:t>Mcleman</a:t>
            </a:r>
            <a:r>
              <a:rPr lang="en-US" sz="2200" dirty="0" smtClean="0"/>
              <a:t> and </a:t>
            </a:r>
            <a:r>
              <a:rPr lang="en-US" sz="2200" dirty="0" err="1" smtClean="0"/>
              <a:t>Smit</a:t>
            </a:r>
            <a:r>
              <a:rPr lang="en-US" sz="2200" dirty="0" smtClean="0"/>
              <a:t> 2006; </a:t>
            </a:r>
            <a:r>
              <a:rPr lang="en-US" sz="2200" dirty="0" err="1" smtClean="0"/>
              <a:t>Meze-Hausken</a:t>
            </a:r>
            <a:r>
              <a:rPr lang="en-US" sz="2200" dirty="0" smtClean="0"/>
              <a:t> 2000) shows that Environmental degradation and climate change  a factor of migration or displacement. UNFCCC (2007) report changing pattern of climate can turn into forced migration or displacement; when the deterioration becomes so extreme that forced people to leave an area. </a:t>
            </a:r>
          </a:p>
          <a:p>
            <a:pPr algn="just"/>
            <a:endParaRPr lang="en-US" sz="2200" dirty="0" smtClean="0"/>
          </a:p>
          <a:p>
            <a:pPr algn="just"/>
            <a:r>
              <a:rPr lang="en-US" sz="2200" dirty="0" smtClean="0"/>
              <a:t>Studies show </a:t>
            </a:r>
            <a:r>
              <a:rPr lang="en-US" sz="2200" dirty="0" err="1" smtClean="0"/>
              <a:t>Mcleman</a:t>
            </a:r>
            <a:r>
              <a:rPr lang="en-US" sz="2200" dirty="0" smtClean="0"/>
              <a:t> and </a:t>
            </a:r>
            <a:r>
              <a:rPr lang="en-US" sz="2200" dirty="0" err="1" smtClean="0"/>
              <a:t>Smit</a:t>
            </a:r>
            <a:r>
              <a:rPr lang="en-US" sz="2200" dirty="0" smtClean="0"/>
              <a:t> (2006), Brown (2008), ADB (2009) population migration as a possible adaptive response to risks associated with climate change. Increased migration in itself may contribute to further degradation and vulnerability. (IPCC 2001). Migration could be forced, permanent or temporary. In general the poorest of the poor migrate because of their limited resources and inability to deal with the situation. </a:t>
            </a:r>
          </a:p>
          <a:p>
            <a:pPr algn="just"/>
            <a:endParaRPr lang="en-US" sz="18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714488" cy="6019800"/>
          </a:xfrm>
        </p:spPr>
        <p:txBody>
          <a:bodyPr>
            <a:normAutofit fontScale="40000" lnSpcReduction="20000"/>
          </a:bodyPr>
          <a:lstStyle/>
          <a:p>
            <a:pPr>
              <a:buNone/>
            </a:pPr>
            <a:endParaRPr lang="en-US" b="1" dirty="0" smtClean="0"/>
          </a:p>
          <a:p>
            <a:pPr algn="ctr">
              <a:buNone/>
            </a:pPr>
            <a:r>
              <a:rPr lang="en-US" sz="6000" b="1" dirty="0" smtClean="0"/>
              <a:t>Research Method </a:t>
            </a:r>
          </a:p>
          <a:p>
            <a:pPr>
              <a:buNone/>
            </a:pPr>
            <a:endParaRPr lang="en-US" b="1" dirty="0" smtClean="0"/>
          </a:p>
          <a:p>
            <a:pPr>
              <a:buNone/>
            </a:pPr>
            <a:r>
              <a:rPr lang="en-US" sz="6000" b="1" dirty="0" smtClean="0"/>
              <a:t>Study Area:</a:t>
            </a:r>
          </a:p>
          <a:p>
            <a:pPr>
              <a:buNone/>
            </a:pPr>
            <a:endParaRPr lang="en-US" sz="2000" b="1" dirty="0" smtClean="0"/>
          </a:p>
          <a:p>
            <a:pPr algn="just"/>
            <a:r>
              <a:rPr lang="en-US" sz="4400" dirty="0" smtClean="0"/>
              <a:t>the study area of this research would be </a:t>
            </a:r>
            <a:r>
              <a:rPr lang="en-US" sz="4400" b="1" dirty="0" smtClean="0"/>
              <a:t>Khulna, located in southwest of Bangladesh. It is the third largest city of 4394.46 km </a:t>
            </a:r>
            <a:r>
              <a:rPr lang="en-US" sz="4400" dirty="0" smtClean="0"/>
              <a:t>with 2.5 million of people.</a:t>
            </a:r>
          </a:p>
          <a:p>
            <a:pPr algn="just">
              <a:buNone/>
            </a:pPr>
            <a:endParaRPr lang="en-US" sz="4400" dirty="0" smtClean="0"/>
          </a:p>
          <a:p>
            <a:pPr algn="just"/>
            <a:r>
              <a:rPr lang="en-US" sz="4400" dirty="0" smtClean="0"/>
              <a:t>Khulna </a:t>
            </a:r>
            <a:r>
              <a:rPr lang="en-US" sz="4400" dirty="0" err="1" smtClean="0"/>
              <a:t>Zilla</a:t>
            </a:r>
            <a:r>
              <a:rPr lang="en-US" sz="4400" dirty="0" smtClean="0"/>
              <a:t> is the most disaster prone </a:t>
            </a:r>
            <a:r>
              <a:rPr lang="en-US" sz="4400" dirty="0" err="1" smtClean="0"/>
              <a:t>zilla</a:t>
            </a:r>
            <a:r>
              <a:rPr lang="en-US" sz="4400" dirty="0" smtClean="0"/>
              <a:t> due to its geographical location; it is 2.5 meters above the main sea level. The study focuses on </a:t>
            </a:r>
            <a:r>
              <a:rPr lang="en-US" sz="4400" dirty="0" err="1" smtClean="0"/>
              <a:t>Koyra</a:t>
            </a:r>
            <a:r>
              <a:rPr lang="en-US" sz="4400" dirty="0" smtClean="0"/>
              <a:t> and </a:t>
            </a:r>
            <a:r>
              <a:rPr lang="en-US" sz="4400" dirty="0" err="1" smtClean="0"/>
              <a:t>Dacope</a:t>
            </a:r>
            <a:r>
              <a:rPr lang="en-US" sz="4400" dirty="0" smtClean="0"/>
              <a:t> </a:t>
            </a:r>
            <a:r>
              <a:rPr lang="en-US" sz="4400" dirty="0" err="1" smtClean="0"/>
              <a:t>upazila</a:t>
            </a:r>
            <a:r>
              <a:rPr lang="en-US" sz="4400" dirty="0" smtClean="0"/>
              <a:t> of Khulna district and </a:t>
            </a:r>
            <a:r>
              <a:rPr lang="en-US" sz="4400" dirty="0" err="1" smtClean="0"/>
              <a:t>Shymnagar</a:t>
            </a:r>
            <a:r>
              <a:rPr lang="en-US" sz="4400" dirty="0" smtClean="0"/>
              <a:t> of </a:t>
            </a:r>
            <a:r>
              <a:rPr lang="en-US" sz="4400" dirty="0" err="1" smtClean="0"/>
              <a:t>Satkhira</a:t>
            </a:r>
            <a:r>
              <a:rPr lang="en-US" sz="4400" dirty="0" smtClean="0"/>
              <a:t> district. </a:t>
            </a:r>
          </a:p>
          <a:p>
            <a:pPr algn="just"/>
            <a:endParaRPr lang="en-US" sz="4400" dirty="0" smtClean="0"/>
          </a:p>
          <a:p>
            <a:pPr algn="just"/>
            <a:r>
              <a:rPr lang="en-US" sz="4400" dirty="0" smtClean="0"/>
              <a:t>The Cyclone AILA hits </a:t>
            </a:r>
            <a:r>
              <a:rPr lang="en-US" sz="4400" dirty="0" err="1" smtClean="0"/>
              <a:t>Koyra</a:t>
            </a:r>
            <a:r>
              <a:rPr lang="en-US" sz="4400" dirty="0" smtClean="0"/>
              <a:t>, </a:t>
            </a:r>
            <a:r>
              <a:rPr lang="en-US" sz="4400" dirty="0" err="1" smtClean="0"/>
              <a:t>Dacope</a:t>
            </a:r>
            <a:r>
              <a:rPr lang="en-US" sz="4400" dirty="0" smtClean="0"/>
              <a:t> and </a:t>
            </a:r>
            <a:r>
              <a:rPr lang="en-US" sz="4400" dirty="0" err="1" smtClean="0"/>
              <a:t>shymnagar</a:t>
            </a:r>
            <a:r>
              <a:rPr lang="en-US" sz="4400" dirty="0" smtClean="0"/>
              <a:t> </a:t>
            </a:r>
            <a:r>
              <a:rPr lang="en-US" sz="4400" dirty="0" err="1" smtClean="0"/>
              <a:t>upazila</a:t>
            </a:r>
            <a:r>
              <a:rPr lang="en-US" sz="4400" dirty="0" smtClean="0"/>
              <a:t> under the </a:t>
            </a:r>
            <a:r>
              <a:rPr lang="en-US" sz="4400" dirty="0" err="1" smtClean="0"/>
              <a:t>Satkhira</a:t>
            </a:r>
            <a:r>
              <a:rPr lang="en-US" sz="4400" dirty="0" smtClean="0"/>
              <a:t> and Khulna Districts of southwest coastal belt of Bangladesh. It killed about 325 people with enormous infrastructure damages. About 2.3 million people were affected by AILA and about 1,120 people went missing. About half a million people were forced to leave their homes.</a:t>
            </a:r>
          </a:p>
          <a:p>
            <a:pPr algn="just"/>
            <a:endParaRPr lang="en-US" dirty="0" smtClean="0"/>
          </a:p>
          <a:p>
            <a:pPr>
              <a:buNone/>
            </a:pPr>
            <a:r>
              <a:rPr lang="en-US" b="1"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a:bodyPr>
          <a:lstStyle/>
          <a:p>
            <a:r>
              <a:rPr lang="en-US" sz="3200" dirty="0" smtClean="0"/>
              <a:t>Study method</a:t>
            </a:r>
            <a:endParaRPr lang="en-US" sz="3200" dirty="0"/>
          </a:p>
        </p:txBody>
      </p:sp>
      <p:sp>
        <p:nvSpPr>
          <p:cNvPr id="3" name="Content Placeholder 2"/>
          <p:cNvSpPr>
            <a:spLocks noGrp="1"/>
          </p:cNvSpPr>
          <p:nvPr>
            <p:ph idx="1"/>
          </p:nvPr>
        </p:nvSpPr>
        <p:spPr>
          <a:xfrm>
            <a:off x="1219200" y="1143000"/>
            <a:ext cx="7714488" cy="5105400"/>
          </a:xfrm>
        </p:spPr>
        <p:txBody>
          <a:bodyPr>
            <a:normAutofit lnSpcReduction="10000"/>
          </a:bodyPr>
          <a:lstStyle/>
          <a:p>
            <a:r>
              <a:rPr lang="en-US" dirty="0" smtClean="0"/>
              <a:t>Possible choices</a:t>
            </a:r>
          </a:p>
          <a:p>
            <a:pPr lvl="1"/>
            <a:r>
              <a:rPr lang="en-US" dirty="0" smtClean="0"/>
              <a:t>Sample survey of households</a:t>
            </a:r>
          </a:p>
          <a:p>
            <a:pPr lvl="2"/>
            <a:r>
              <a:rPr lang="en-US" dirty="0" smtClean="0"/>
              <a:t>Does not always help for exploration in social relations and socio-anthropological studies</a:t>
            </a:r>
          </a:p>
          <a:p>
            <a:pPr lvl="1"/>
            <a:r>
              <a:rPr lang="en-US" dirty="0" smtClean="0"/>
              <a:t>FGDs</a:t>
            </a:r>
          </a:p>
          <a:p>
            <a:pPr lvl="2"/>
            <a:r>
              <a:rPr lang="en-US" dirty="0" smtClean="0"/>
              <a:t>Useful to generate information but cannot provide information on intricate social and family level information</a:t>
            </a:r>
          </a:p>
          <a:p>
            <a:pPr lvl="2"/>
            <a:r>
              <a:rPr lang="en-US" dirty="0" smtClean="0"/>
              <a:t>Case studies</a:t>
            </a:r>
          </a:p>
          <a:p>
            <a:pPr lvl="3"/>
            <a:r>
              <a:rPr lang="en-US" dirty="0" smtClean="0"/>
              <a:t>Very useful for the purpose of this study</a:t>
            </a:r>
          </a:p>
          <a:p>
            <a:pPr lvl="3"/>
            <a:r>
              <a:rPr lang="en-US" dirty="0" smtClean="0"/>
              <a:t>Need to be stratified based on the pattern of migration and on the type of location.</a:t>
            </a:r>
          </a:p>
          <a:p>
            <a:pPr lvl="3"/>
            <a:r>
              <a:rPr lang="en-US" dirty="0" smtClean="0"/>
              <a:t>Plan to do 2 cases for each group means a total of 18 cases.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lgn="ctr">
              <a:buNone/>
            </a:pPr>
            <a:r>
              <a:rPr lang="en-US" dirty="0" smtClean="0"/>
              <a:t>Thank you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3600" dirty="0" smtClean="0"/>
              <a:t>RESEARCH PROBLEM</a:t>
            </a:r>
            <a:endParaRPr lang="en-US" sz="3600" dirty="0"/>
          </a:p>
        </p:txBody>
      </p:sp>
      <p:sp>
        <p:nvSpPr>
          <p:cNvPr id="3" name="Content Placeholder 2"/>
          <p:cNvSpPr>
            <a:spLocks noGrp="1"/>
          </p:cNvSpPr>
          <p:nvPr>
            <p:ph idx="1"/>
          </p:nvPr>
        </p:nvSpPr>
        <p:spPr>
          <a:xfrm>
            <a:off x="533400" y="914400"/>
            <a:ext cx="8229600" cy="5211763"/>
          </a:xfrm>
        </p:spPr>
        <p:txBody>
          <a:bodyPr>
            <a:normAutofit fontScale="85000" lnSpcReduction="20000"/>
          </a:bodyPr>
          <a:lstStyle/>
          <a:p>
            <a:pPr>
              <a:lnSpc>
                <a:spcPct val="120000"/>
              </a:lnSpc>
              <a:buNone/>
            </a:pPr>
            <a:r>
              <a:rPr lang="en-US" sz="4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Climate Change in Global perspective:</a:t>
            </a:r>
          </a:p>
          <a:p>
            <a:pPr algn="just"/>
            <a:endParaRPr lang="en-US" sz="2000" dirty="0" smtClean="0"/>
          </a:p>
          <a:p>
            <a:pPr algn="just"/>
            <a:r>
              <a:rPr lang="en-US" sz="2600" dirty="0" smtClean="0"/>
              <a:t>Climate change is creating environmental, social and economic threat around the world. </a:t>
            </a:r>
          </a:p>
          <a:p>
            <a:pPr algn="just"/>
            <a:endParaRPr lang="en-US" sz="2600" dirty="0" smtClean="0"/>
          </a:p>
          <a:p>
            <a:pPr algn="just"/>
            <a:r>
              <a:rPr lang="en-US" sz="2600" dirty="0" smtClean="0"/>
              <a:t>A large number of countries, particularly developing countries are facing serious challenges to deal with these problems</a:t>
            </a:r>
          </a:p>
          <a:p>
            <a:pPr algn="just">
              <a:buNone/>
            </a:pPr>
            <a:endParaRPr lang="en-US" sz="2600" dirty="0" smtClean="0"/>
          </a:p>
          <a:p>
            <a:pPr algn="just"/>
            <a:r>
              <a:rPr lang="en-US" sz="2600" dirty="0" smtClean="0"/>
              <a:t>In 1995 the total environmentally displaced around the world was about 25 million </a:t>
            </a:r>
          </a:p>
          <a:p>
            <a:pPr algn="just"/>
            <a:endParaRPr lang="en-US" sz="2600" dirty="0" smtClean="0"/>
          </a:p>
          <a:p>
            <a:pPr algn="just"/>
            <a:r>
              <a:rPr lang="en-US" sz="2600" dirty="0" smtClean="0"/>
              <a:t>In 2010 the number was 50 million people (UNFCCC 2007) and </a:t>
            </a:r>
          </a:p>
          <a:p>
            <a:pPr algn="just"/>
            <a:endParaRPr lang="en-US" sz="2600" dirty="0" smtClean="0"/>
          </a:p>
          <a:p>
            <a:pPr algn="just"/>
            <a:r>
              <a:rPr lang="en-US" sz="2600" dirty="0" smtClean="0"/>
              <a:t>it is estimated that by 2050, in between 200 million to 1 billion will be forced to move primarily because of climate change </a:t>
            </a:r>
          </a:p>
          <a:p>
            <a:pPr algn="just"/>
            <a:endParaRPr lang="en-US" sz="2000" dirty="0" smtClean="0"/>
          </a:p>
          <a:p>
            <a:pPr algn="just"/>
            <a:endParaRPr lang="en-US" sz="16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714488" cy="5638800"/>
          </a:xfrm>
        </p:spPr>
        <p:txBody>
          <a:bodyPr>
            <a:normAutofit/>
          </a:bodyPr>
          <a:lstStyle/>
          <a:p>
            <a:pPr>
              <a:buNone/>
            </a:pPr>
            <a:r>
              <a:rPr lang="en-US" sz="3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CC in Bangladesh and its Coastal areas: </a:t>
            </a:r>
          </a:p>
          <a:p>
            <a:endParaRPr lang="en-US" sz="2200" dirty="0" smtClean="0"/>
          </a:p>
          <a:p>
            <a:pPr algn="just"/>
            <a:r>
              <a:rPr lang="en-US" sz="2200" dirty="0" smtClean="0"/>
              <a:t>Bangladesh is generally recognized as one of the most climate vulnerable country. It is likely to be among the countries that are the worst affected by climate change due to the geographic location of Bangladesh </a:t>
            </a:r>
          </a:p>
          <a:p>
            <a:pPr algn="just">
              <a:buNone/>
            </a:pPr>
            <a:endParaRPr lang="en-US" sz="2200" dirty="0" smtClean="0"/>
          </a:p>
          <a:p>
            <a:pPr algn="just"/>
            <a:r>
              <a:rPr lang="en-US" sz="2200" dirty="0" smtClean="0"/>
              <a:t>the Coastal areas in Bangladesh are on the ‘front line’ of climate change, directly affected by natural disaster . </a:t>
            </a:r>
          </a:p>
          <a:p>
            <a:pPr algn="just">
              <a:buNone/>
            </a:pPr>
            <a:endParaRPr lang="en-US" sz="2200" dirty="0" smtClean="0"/>
          </a:p>
          <a:p>
            <a:pPr algn="just"/>
            <a:r>
              <a:rPr lang="en-US" sz="2200" dirty="0" smtClean="0"/>
              <a:t>The major disasters are the occurrences of flood, cyclone and storm surge, flash flood, drought, tornado, riverbank erosion, and sea level rise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a:xfrm>
            <a:off x="2057400" y="457200"/>
            <a:ext cx="4495800" cy="5867400"/>
          </a:xfrm>
          <a:prstGeom prst="rect">
            <a:avLst/>
          </a:prstGeo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r"/>
            <a:r>
              <a:rPr lang="en-US" sz="2800" dirty="0" smtClean="0"/>
              <a:t>Continuation</a:t>
            </a:r>
            <a:endParaRPr lang="en-US" sz="2800" dirty="0"/>
          </a:p>
        </p:txBody>
      </p:sp>
      <p:sp>
        <p:nvSpPr>
          <p:cNvPr id="3" name="Content Placeholder 2"/>
          <p:cNvSpPr>
            <a:spLocks noGrp="1"/>
          </p:cNvSpPr>
          <p:nvPr>
            <p:ph idx="1"/>
          </p:nvPr>
        </p:nvSpPr>
        <p:spPr>
          <a:xfrm>
            <a:off x="685800" y="1219200"/>
            <a:ext cx="8229600" cy="5105400"/>
          </a:xfrm>
        </p:spPr>
        <p:txBody>
          <a:bodyPr>
            <a:normAutofit/>
          </a:bodyPr>
          <a:lstStyle/>
          <a:p>
            <a:pPr algn="just"/>
            <a:r>
              <a:rPr lang="en-US" sz="2200" dirty="0" smtClean="0"/>
              <a:t>These extreme natural events are adversely affecting the whole environment, including human and their shelters, resources for their livelihoods. </a:t>
            </a:r>
          </a:p>
          <a:p>
            <a:pPr algn="just">
              <a:buNone/>
            </a:pPr>
            <a:endParaRPr lang="en-US" sz="2200" dirty="0" smtClean="0"/>
          </a:p>
          <a:p>
            <a:pPr algn="just"/>
            <a:r>
              <a:rPr lang="en-US" sz="2200" dirty="0" smtClean="0"/>
              <a:t>According to the fourth assessment report of the IPCC (2007) the sea level will rise about 9 cm by 2010 and 33 cm by 2050. </a:t>
            </a:r>
          </a:p>
          <a:p>
            <a:pPr algn="just"/>
            <a:endParaRPr lang="en-US" sz="2200" dirty="0" smtClean="0"/>
          </a:p>
          <a:p>
            <a:pPr algn="just"/>
            <a:r>
              <a:rPr lang="en-US" sz="2200" dirty="0" smtClean="0"/>
              <a:t>It is also projected that if the sea level is increased by one meter, around 22889 sq. km. of coastal land (65% land of southwest coastal region) of Bangladesh will go under water (Ali, 1996). </a:t>
            </a:r>
          </a:p>
          <a:p>
            <a:pPr algn="just"/>
            <a:endParaRPr lang="en-US" sz="2200" dirty="0" smtClean="0"/>
          </a:p>
          <a:p>
            <a:pPr algn="just"/>
            <a:r>
              <a:rPr lang="en-US" sz="2200" dirty="0" smtClean="0"/>
              <a:t>If it happens in near future, up to 30 million Bangladeshis will become climate refugees.</a:t>
            </a:r>
          </a:p>
          <a:p>
            <a:pPr algn="just"/>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r"/>
            <a:r>
              <a:rPr lang="en-US" sz="2000" dirty="0" smtClean="0"/>
              <a:t>Continuation</a:t>
            </a:r>
            <a:endParaRPr lang="en-US" sz="2000" dirty="0"/>
          </a:p>
        </p:txBody>
      </p:sp>
      <p:sp>
        <p:nvSpPr>
          <p:cNvPr id="3" name="Content Placeholder 2"/>
          <p:cNvSpPr>
            <a:spLocks noGrp="1"/>
          </p:cNvSpPr>
          <p:nvPr>
            <p:ph idx="1"/>
          </p:nvPr>
        </p:nvSpPr>
        <p:spPr>
          <a:xfrm>
            <a:off x="609600" y="838200"/>
            <a:ext cx="8229600" cy="5638800"/>
          </a:xfrm>
        </p:spPr>
        <p:txBody>
          <a:bodyPr>
            <a:normAutofit fontScale="77500" lnSpcReduction="20000"/>
          </a:bodyPr>
          <a:lstStyle/>
          <a:p>
            <a:pPr algn="just"/>
            <a:r>
              <a:rPr lang="en-US" sz="2400" dirty="0" smtClean="0"/>
              <a:t>two severe cyclones </a:t>
            </a:r>
            <a:r>
              <a:rPr lang="en-US" sz="2400" b="1" dirty="0" smtClean="0"/>
              <a:t>SIDR (2007) and AILA (2009) occurred in southwest coast of Bangladesh which is similar events usually  referred to in the CC  literature.– </a:t>
            </a:r>
            <a:r>
              <a:rPr lang="en-US" sz="2400" dirty="0" smtClean="0"/>
              <a:t>as consequences of GHG emission. impact of SIDR was rapid, AILA had slow but long term consequences.</a:t>
            </a:r>
          </a:p>
          <a:p>
            <a:pPr algn="just">
              <a:buNone/>
            </a:pPr>
            <a:endParaRPr lang="en-US" sz="2400" dirty="0" smtClean="0"/>
          </a:p>
          <a:p>
            <a:pPr algn="just"/>
            <a:r>
              <a:rPr lang="en-US" sz="2400" dirty="0" smtClean="0"/>
              <a:t>AILA hit coastal districts during the springtide and so although the intensity of the cyclone was much lower; it inundated thousands of acres of land.  </a:t>
            </a:r>
          </a:p>
          <a:p>
            <a:pPr algn="just"/>
            <a:endParaRPr lang="en-US" sz="2400" dirty="0" smtClean="0"/>
          </a:p>
          <a:p>
            <a:pPr algn="just"/>
            <a:r>
              <a:rPr lang="en-US" sz="2400" b="1" dirty="0" smtClean="0"/>
              <a:t>About </a:t>
            </a:r>
            <a:r>
              <a:rPr lang="en-US" sz="2400" b="1" dirty="0" smtClean="0"/>
              <a:t>half a million people were forced to leave their </a:t>
            </a:r>
            <a:r>
              <a:rPr lang="en-US" sz="2400" dirty="0" smtClean="0"/>
              <a:t>homes  post AILA.</a:t>
            </a:r>
          </a:p>
          <a:p>
            <a:pPr algn="just"/>
            <a:endParaRPr lang="en-US" sz="2400" dirty="0" smtClean="0"/>
          </a:p>
          <a:p>
            <a:pPr algn="just"/>
            <a:r>
              <a:rPr lang="en-US" sz="2400" dirty="0" smtClean="0"/>
              <a:t>Literature shows, Forced migration in the case of climatic hazards began in 1988 and the highest level of migrations occurred in 2007 and 2009 immediately just after Cyclones SIDR and AILA in Khulna region (</a:t>
            </a:r>
            <a:r>
              <a:rPr lang="en-US" sz="2400" dirty="0" err="1" smtClean="0"/>
              <a:t>Ahsan</a:t>
            </a:r>
            <a:r>
              <a:rPr lang="en-US" sz="2400" dirty="0" smtClean="0"/>
              <a:t> 2011). </a:t>
            </a:r>
          </a:p>
          <a:p>
            <a:pPr algn="just"/>
            <a:endParaRPr lang="en-US" sz="2400" dirty="0" smtClean="0"/>
          </a:p>
          <a:p>
            <a:pPr algn="just"/>
            <a:r>
              <a:rPr lang="en-US" sz="2400" dirty="0" smtClean="0"/>
              <a:t>This study is an attempt to understand </a:t>
            </a:r>
            <a:r>
              <a:rPr lang="en-US" sz="2400" b="1" dirty="0" smtClean="0"/>
              <a:t>the coping and adapting behavior of families who are forced to migration due to extreme climate events </a:t>
            </a:r>
            <a:r>
              <a:rPr lang="en-US" sz="2400" dirty="0" smtClean="0"/>
              <a:t>– in particular it wants to know the </a:t>
            </a:r>
            <a:r>
              <a:rPr lang="en-US" sz="2400" b="1" dirty="0" smtClean="0"/>
              <a:t>pains and gains of migration as an effective adaptation strategy.</a:t>
            </a:r>
          </a:p>
          <a:p>
            <a:pPr algn="just">
              <a:buNone/>
            </a:pPr>
            <a:endParaRPr lang="en-US" sz="1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AILA Affected Areas</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a:p>
        </p:txBody>
      </p:sp>
      <p:pic>
        <p:nvPicPr>
          <p:cNvPr id="4" name="Picture 3"/>
          <p:cNvPicPr/>
          <p:nvPr/>
        </p:nvPicPr>
        <p:blipFill>
          <a:blip r:embed="rId2"/>
          <a:srcRect/>
          <a:stretch>
            <a:fillRect/>
          </a:stretch>
        </p:blipFill>
        <p:spPr bwMode="auto">
          <a:xfrm>
            <a:off x="2057400" y="1524000"/>
            <a:ext cx="5562600" cy="4953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Autofit/>
          </a:bodyPr>
          <a:lstStyle/>
          <a:p>
            <a:r>
              <a:rPr lang="en-US" sz="2800" dirty="0" smtClean="0"/>
              <a:t>What are the pains and gains due to migration?</a:t>
            </a:r>
            <a:endParaRPr lang="en-US" sz="2800" dirty="0"/>
          </a:p>
        </p:txBody>
      </p:sp>
      <p:sp>
        <p:nvSpPr>
          <p:cNvPr id="3" name="Content Placeholder 2"/>
          <p:cNvSpPr>
            <a:spLocks noGrp="1"/>
          </p:cNvSpPr>
          <p:nvPr>
            <p:ph idx="1"/>
          </p:nvPr>
        </p:nvSpPr>
        <p:spPr>
          <a:xfrm>
            <a:off x="1435608" y="990600"/>
            <a:ext cx="7498080" cy="5257800"/>
          </a:xfrm>
        </p:spPr>
        <p:txBody>
          <a:bodyPr>
            <a:normAutofit fontScale="92500" lnSpcReduction="20000"/>
          </a:bodyPr>
          <a:lstStyle/>
          <a:p>
            <a:pPr lvl="1"/>
            <a:r>
              <a:rPr lang="en-US" dirty="0" smtClean="0"/>
              <a:t>Issues related to family relations</a:t>
            </a:r>
          </a:p>
          <a:p>
            <a:pPr lvl="2"/>
            <a:r>
              <a:rPr lang="en-US" dirty="0" smtClean="0"/>
              <a:t>Divorce</a:t>
            </a:r>
          </a:p>
          <a:p>
            <a:pPr lvl="2"/>
            <a:r>
              <a:rPr lang="en-US" dirty="0" smtClean="0"/>
              <a:t>Run-off and remarriage</a:t>
            </a:r>
          </a:p>
          <a:p>
            <a:pPr lvl="2"/>
            <a:r>
              <a:rPr lang="en-US" dirty="0" smtClean="0"/>
              <a:t>Multiple marriages (in two places) </a:t>
            </a:r>
          </a:p>
          <a:p>
            <a:pPr lvl="1"/>
            <a:r>
              <a:rPr lang="en-US" dirty="0" smtClean="0"/>
              <a:t>Issues related to grooming of children</a:t>
            </a:r>
          </a:p>
          <a:p>
            <a:pPr lvl="2"/>
            <a:r>
              <a:rPr lang="en-US" dirty="0" smtClean="0"/>
              <a:t>Educational attainments</a:t>
            </a:r>
          </a:p>
          <a:p>
            <a:pPr lvl="2"/>
            <a:r>
              <a:rPr lang="en-US" dirty="0" smtClean="0"/>
              <a:t>Behavioral changes</a:t>
            </a:r>
          </a:p>
          <a:p>
            <a:pPr lvl="2"/>
            <a:r>
              <a:rPr lang="en-US" dirty="0" smtClean="0"/>
              <a:t>Involvement with drugs/illegal business</a:t>
            </a:r>
          </a:p>
          <a:p>
            <a:pPr lvl="2"/>
            <a:r>
              <a:rPr lang="en-US" dirty="0" smtClean="0"/>
              <a:t>Marriage </a:t>
            </a:r>
          </a:p>
          <a:p>
            <a:pPr lvl="1"/>
            <a:r>
              <a:rPr lang="en-US" dirty="0" smtClean="0"/>
              <a:t>Issues related to family values</a:t>
            </a:r>
          </a:p>
          <a:p>
            <a:pPr lvl="2"/>
            <a:r>
              <a:rPr lang="en-US" dirty="0" smtClean="0"/>
              <a:t>Supporting the elders</a:t>
            </a:r>
          </a:p>
          <a:p>
            <a:pPr lvl="2"/>
            <a:r>
              <a:rPr lang="en-US" dirty="0" smtClean="0"/>
              <a:t>Religious values</a:t>
            </a:r>
          </a:p>
          <a:p>
            <a:pPr lvl="2"/>
            <a:r>
              <a:rPr lang="en-US" dirty="0" smtClean="0"/>
              <a:t>Social values/social norms</a:t>
            </a:r>
          </a:p>
          <a:p>
            <a:pPr lvl="2"/>
            <a:r>
              <a:rPr lang="en-US" dirty="0" smtClean="0"/>
              <a:t>Respecting family members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Gains and pains…</a:t>
            </a:r>
            <a:endParaRPr lang="en-US" dirty="0"/>
          </a:p>
        </p:txBody>
      </p:sp>
      <p:sp>
        <p:nvSpPr>
          <p:cNvPr id="3" name="Content Placeholder 2"/>
          <p:cNvSpPr>
            <a:spLocks noGrp="1"/>
          </p:cNvSpPr>
          <p:nvPr>
            <p:ph idx="1"/>
          </p:nvPr>
        </p:nvSpPr>
        <p:spPr>
          <a:xfrm>
            <a:off x="1435608" y="1295400"/>
            <a:ext cx="7498080" cy="4953000"/>
          </a:xfrm>
        </p:spPr>
        <p:txBody>
          <a:bodyPr/>
          <a:lstStyle/>
          <a:p>
            <a:r>
              <a:rPr lang="en-US" dirty="0" smtClean="0"/>
              <a:t>Managing the problems of migrant households</a:t>
            </a:r>
          </a:p>
          <a:p>
            <a:pPr lvl="1"/>
            <a:r>
              <a:rPr lang="en-US" dirty="0" smtClean="0"/>
              <a:t>Education of the children</a:t>
            </a:r>
          </a:p>
          <a:p>
            <a:pPr lvl="1"/>
            <a:r>
              <a:rPr lang="en-US" dirty="0" smtClean="0"/>
              <a:t>Income support </a:t>
            </a:r>
          </a:p>
          <a:p>
            <a:pPr lvl="1"/>
            <a:r>
              <a:rPr lang="en-US" dirty="0" smtClean="0"/>
              <a:t>Getting into the income earning </a:t>
            </a:r>
          </a:p>
          <a:p>
            <a:pPr lvl="2"/>
            <a:r>
              <a:rPr lang="en-US" dirty="0" smtClean="0"/>
              <a:t>By children</a:t>
            </a:r>
          </a:p>
          <a:p>
            <a:pPr lvl="2"/>
            <a:r>
              <a:rPr lang="en-US" dirty="0" smtClean="0"/>
              <a:t>By women</a:t>
            </a:r>
          </a:p>
          <a:p>
            <a:pPr lvl="2"/>
            <a:r>
              <a:rPr lang="en-US" dirty="0" smtClean="0"/>
              <a:t>By elderly</a:t>
            </a:r>
          </a:p>
          <a:p>
            <a:pPr lvl="1"/>
            <a:r>
              <a:rPr lang="en-US" dirty="0" smtClean="0"/>
              <a:t>New sets of problems in the jobs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702</TotalTime>
  <Words>1182</Words>
  <Application>Microsoft Office PowerPoint</Application>
  <PresentationFormat>On-screen Show (4:3)</PresentationFormat>
  <Paragraphs>153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            Surviving Climate Change through Migration: Untold story of climate refugees of Bangladesh  </vt:lpstr>
      <vt:lpstr>RESEARCH PROBLEM</vt:lpstr>
      <vt:lpstr>Slide 3</vt:lpstr>
      <vt:lpstr>Slide 4</vt:lpstr>
      <vt:lpstr>Continuation</vt:lpstr>
      <vt:lpstr>Continuation</vt:lpstr>
      <vt:lpstr>AILA Affected Areas</vt:lpstr>
      <vt:lpstr>What are the pains and gains due to migration?</vt:lpstr>
      <vt:lpstr>Gains and pains…</vt:lpstr>
      <vt:lpstr>Pattern of migration also varies</vt:lpstr>
      <vt:lpstr>Objectives and Research Questions</vt:lpstr>
      <vt:lpstr>Continuation</vt:lpstr>
      <vt:lpstr>Slide 13</vt:lpstr>
      <vt:lpstr>Literature Review</vt:lpstr>
      <vt:lpstr>Slide 15</vt:lpstr>
      <vt:lpstr>Slide 16</vt:lpstr>
      <vt:lpstr>Study method</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 Change and Women in Coastal areas of Bangladesh </dc:title>
  <dc:creator/>
  <cp:lastModifiedBy>Zahidul Naim Zakaria</cp:lastModifiedBy>
  <cp:revision>103</cp:revision>
  <dcterms:created xsi:type="dcterms:W3CDTF">2006-08-16T00:00:00Z</dcterms:created>
  <dcterms:modified xsi:type="dcterms:W3CDTF">2012-10-16T04:12:55Z</dcterms:modified>
</cp:coreProperties>
</file>