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8" r:id="rId2"/>
    <p:sldId id="279" r:id="rId3"/>
    <p:sldId id="257" r:id="rId4"/>
    <p:sldId id="258" r:id="rId5"/>
    <p:sldId id="314" r:id="rId6"/>
    <p:sldId id="275" r:id="rId7"/>
    <p:sldId id="315" r:id="rId8"/>
    <p:sldId id="262" r:id="rId9"/>
    <p:sldId id="276" r:id="rId10"/>
    <p:sldId id="263" r:id="rId11"/>
    <p:sldId id="298" r:id="rId12"/>
    <p:sldId id="300" r:id="rId13"/>
    <p:sldId id="299" r:id="rId14"/>
    <p:sldId id="280" r:id="rId15"/>
    <p:sldId id="281" r:id="rId16"/>
    <p:sldId id="283" r:id="rId17"/>
    <p:sldId id="312" r:id="rId18"/>
    <p:sldId id="313" r:id="rId19"/>
    <p:sldId id="284" r:id="rId20"/>
    <p:sldId id="285" r:id="rId21"/>
    <p:sldId id="311" r:id="rId22"/>
    <p:sldId id="302" r:id="rId23"/>
    <p:sldId id="310" r:id="rId24"/>
    <p:sldId id="307" r:id="rId25"/>
    <p:sldId id="308" r:id="rId26"/>
    <p:sldId id="297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54A0EC-DFA0-4597-8D49-3C2B4A664A89}" type="datetimeFigureOut">
              <a:rPr lang="en-US"/>
              <a:pPr>
                <a:defRPr/>
              </a:pPr>
              <a:t>13-Dec-12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A61C8E-FEEE-42AB-AE03-7D4F0B375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EBE7-4D7B-44B2-A33D-17CB601F31DF}" type="datetimeFigureOut">
              <a:rPr lang="en-US"/>
              <a:pPr>
                <a:defRPr/>
              </a:pPr>
              <a:t>13-Dec-12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8BDE4-DE7D-4B8E-BE17-CBCAB04B2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5A1FD-EA63-4BF1-A1D4-6A9F145CE719}" type="datetimeFigureOut">
              <a:rPr lang="en-US"/>
              <a:pPr>
                <a:defRPr/>
              </a:pPr>
              <a:t>13-Dec-12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2A3FE-F63A-4634-A1CF-486AD886F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5C6D-92DF-43AC-BDFC-AD73CA9C0767}" type="datetimeFigureOut">
              <a:rPr lang="en-US"/>
              <a:pPr>
                <a:defRPr/>
              </a:pPr>
              <a:t>13-Dec-12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75780-3430-4A1D-ADD4-239A07FC8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9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502FD-68F1-4611-8D0E-574B908698DB}" type="datetimeFigureOut">
              <a:rPr lang="en-US"/>
              <a:pPr>
                <a:defRPr/>
              </a:pPr>
              <a:t>13-Dec-12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E6565-09F0-4A21-8363-96164712E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153DA-37EB-449D-8D8B-656EB0F1D364}" type="datetimeFigureOut">
              <a:rPr lang="en-US"/>
              <a:pPr>
                <a:defRPr/>
              </a:pPr>
              <a:t>13-Dec-12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69D2E-F44A-47F3-8F41-02419F27E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E42BB-78C6-445F-96A6-D078BEF937CE}" type="datetimeFigureOut">
              <a:rPr lang="en-US"/>
              <a:pPr>
                <a:defRPr/>
              </a:pPr>
              <a:t>13-Dec-12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6DEA1-A3EC-413B-836C-257545F7A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F228B-0660-4FE1-846A-11BB53516EDA}" type="datetimeFigureOut">
              <a:rPr lang="en-US"/>
              <a:pPr>
                <a:defRPr/>
              </a:pPr>
              <a:t>13-Dec-12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B2A1A-5E05-4C5E-9906-5B27A88B8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997C3-DA1A-4941-B6BC-78C2B2B6D992}" type="datetimeFigureOut">
              <a:rPr lang="en-US"/>
              <a:pPr>
                <a:defRPr/>
              </a:pPr>
              <a:t>13-Dec-12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8E818-586D-40E3-9F18-A80F6E856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FB1F8-A008-4FF7-A77F-9BB0E3857D24}" type="datetimeFigureOut">
              <a:rPr lang="en-US"/>
              <a:pPr>
                <a:defRPr/>
              </a:pPr>
              <a:t>13-Dec-12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434E0-DCA0-47AF-9A2E-DA36FC81E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D00E7-6F78-41C2-B735-7A19D1EB1215}" type="datetimeFigureOut">
              <a:rPr lang="en-US"/>
              <a:pPr>
                <a:defRPr/>
              </a:pPr>
              <a:t>13-Dec-12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99D05-882A-4EC0-9260-563E05141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9F128-C6A3-45A1-9EB0-246C5FEBA725}" type="datetimeFigureOut">
              <a:rPr lang="en-US"/>
              <a:pPr>
                <a:defRPr/>
              </a:pPr>
              <a:t>13-Dec-12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97620-EC50-4B34-BEB4-B39E86123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6FA1DB-B079-4397-A72F-292E5EFB1421}" type="datetimeFigureOut">
              <a:rPr lang="en-US"/>
              <a:pPr>
                <a:defRPr/>
              </a:pPr>
              <a:t>13-Dec-12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C01516-E704-41D5-A9DF-42A32D590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2.jpeg"/><Relationship Id="rId4" Type="http://schemas.openxmlformats.org/officeDocument/2006/relationships/image" Target="../media/image27.jpeg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0" y="7146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"/>
          <p:cNvSpPr>
            <a:spLocks noGrp="1"/>
          </p:cNvSpPr>
          <p:nvPr>
            <p:ph type="ctrTitle"/>
          </p:nvPr>
        </p:nvSpPr>
        <p:spPr>
          <a:xfrm>
            <a:off x="1285852" y="4857760"/>
            <a:ext cx="7429552" cy="928694"/>
          </a:xfrm>
        </p:spPr>
        <p:txBody>
          <a:bodyPr/>
          <a:lstStyle/>
          <a:p>
            <a:pPr eaLnBrk="1" hangingPunct="1"/>
            <a:r>
              <a:rPr lang="en-GB" sz="2800" dirty="0" smtClean="0">
                <a:solidFill>
                  <a:schemeClr val="bg1"/>
                </a:solidFill>
              </a:rPr>
              <a:t/>
            </a:r>
            <a:br>
              <a:rPr lang="en-GB" sz="2800" dirty="0" smtClean="0">
                <a:solidFill>
                  <a:schemeClr val="bg1"/>
                </a:solidFill>
              </a:rPr>
            </a:br>
            <a:r>
              <a:rPr lang="en-GB" sz="2900" dirty="0" smtClean="0">
                <a:solidFill>
                  <a:schemeClr val="bg1"/>
                </a:solidFill>
              </a:rPr>
              <a:t>Climate Change  Adaptation at </a:t>
            </a:r>
            <a:r>
              <a:rPr lang="en-GB" sz="2900" dirty="0" err="1" smtClean="0">
                <a:solidFill>
                  <a:schemeClr val="bg1"/>
                </a:solidFill>
              </a:rPr>
              <a:t>Jiwani</a:t>
            </a:r>
            <a:r>
              <a:rPr lang="en-GB" sz="2900" dirty="0" smtClean="0">
                <a:solidFill>
                  <a:schemeClr val="bg1"/>
                </a:solidFill>
              </a:rPr>
              <a:t> </a:t>
            </a:r>
            <a:r>
              <a:rPr lang="en-GB" sz="2900" dirty="0" err="1" smtClean="0">
                <a:solidFill>
                  <a:schemeClr val="bg1"/>
                </a:solidFill>
              </a:rPr>
              <a:t>Tehsil</a:t>
            </a:r>
            <a:r>
              <a:rPr lang="en-GB" sz="2900" dirty="0" smtClean="0">
                <a:solidFill>
                  <a:schemeClr val="bg1"/>
                </a:solidFill>
              </a:rPr>
              <a:t>, </a:t>
            </a:r>
            <a:r>
              <a:rPr lang="en-GB" sz="2900" dirty="0" err="1" smtClean="0">
                <a:solidFill>
                  <a:schemeClr val="bg1"/>
                </a:solidFill>
              </a:rPr>
              <a:t>Balochistan</a:t>
            </a:r>
            <a:r>
              <a:rPr lang="en-GB" sz="2800" dirty="0" smtClean="0">
                <a:solidFill>
                  <a:schemeClr val="bg1"/>
                </a:solidFill>
              </a:rPr>
              <a:t/>
            </a:r>
            <a:br>
              <a:rPr lang="en-GB" sz="2800" dirty="0" smtClean="0">
                <a:solidFill>
                  <a:schemeClr val="bg1"/>
                </a:solidFill>
              </a:rPr>
            </a:br>
            <a:r>
              <a:rPr lang="en-GB" sz="2000" dirty="0" smtClean="0">
                <a:solidFill>
                  <a:schemeClr val="bg1"/>
                </a:solidFill>
              </a:rPr>
              <a:t>Building Capacity on Climate Change Adaptation in the coastal areas of Pakistan</a:t>
            </a:r>
            <a:r>
              <a:rPr lang="en-GB" sz="2800" dirty="0" smtClean="0">
                <a:solidFill>
                  <a:schemeClr val="bg1"/>
                </a:solidFill>
              </a:rPr>
              <a:t>(CCAP)</a:t>
            </a:r>
            <a:br>
              <a:rPr lang="en-GB" sz="2800" dirty="0" smtClean="0">
                <a:solidFill>
                  <a:schemeClr val="bg1"/>
                </a:solidFill>
              </a:rPr>
            </a:br>
            <a:r>
              <a:rPr lang="en-GB" sz="2400" dirty="0" smtClean="0">
                <a:solidFill>
                  <a:schemeClr val="bg1"/>
                </a:solidFill>
              </a:rPr>
              <a:t>Date: 14 December, 2012</a:t>
            </a:r>
            <a:r>
              <a:rPr lang="en-GB" sz="2800" dirty="0" smtClean="0">
                <a:solidFill>
                  <a:schemeClr val="bg1"/>
                </a:solidFill>
              </a:rPr>
              <a:t/>
            </a:r>
            <a:br>
              <a:rPr lang="en-GB" sz="2800" dirty="0" smtClean="0">
                <a:solidFill>
                  <a:schemeClr val="bg1"/>
                </a:solidFill>
              </a:rPr>
            </a:br>
            <a:r>
              <a:rPr lang="en-GB" sz="2800" dirty="0" smtClean="0">
                <a:solidFill>
                  <a:schemeClr val="bg1"/>
                </a:solidFill>
              </a:rPr>
              <a:t/>
            </a:r>
            <a:br>
              <a:rPr lang="en-GB" sz="2800" dirty="0" smtClean="0">
                <a:solidFill>
                  <a:schemeClr val="bg1"/>
                </a:solidFill>
              </a:rPr>
            </a:br>
            <a:r>
              <a:rPr lang="en-GB" sz="2800" dirty="0" smtClean="0">
                <a:solidFill>
                  <a:schemeClr val="bg1"/>
                </a:solidFill>
              </a:rPr>
              <a:t>Abdul </a:t>
            </a:r>
            <a:r>
              <a:rPr lang="en-GB" sz="2800" dirty="0" err="1" smtClean="0">
                <a:solidFill>
                  <a:schemeClr val="bg1"/>
                </a:solidFill>
              </a:rPr>
              <a:t>Rahim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  <a:br>
              <a:rPr lang="en-GB" sz="2800" dirty="0" smtClean="0">
                <a:solidFill>
                  <a:schemeClr val="bg1"/>
                </a:solidFill>
              </a:rPr>
            </a:br>
            <a:r>
              <a:rPr lang="en-GB" sz="2400" dirty="0" smtClean="0">
                <a:solidFill>
                  <a:schemeClr val="bg1"/>
                </a:solidFill>
              </a:rPr>
              <a:t>WWF Pakistan, </a:t>
            </a:r>
            <a:r>
              <a:rPr lang="en-GB" sz="2400" dirty="0" err="1" smtClean="0">
                <a:solidFill>
                  <a:schemeClr val="bg1"/>
                </a:solidFill>
              </a:rPr>
              <a:t>Gwadar</a:t>
            </a:r>
            <a:r>
              <a:rPr lang="en-GB" sz="2400" dirty="0" smtClean="0">
                <a:solidFill>
                  <a:schemeClr val="bg1"/>
                </a:solidFill>
              </a:rPr>
              <a:t> office.</a:t>
            </a:r>
            <a:r>
              <a:rPr lang="en-GB" sz="3600" dirty="0" smtClean="0">
                <a:solidFill>
                  <a:schemeClr val="bg1"/>
                </a:solidFill>
              </a:rPr>
              <a:t/>
            </a:r>
            <a:br>
              <a:rPr lang="en-GB" sz="3600" dirty="0" smtClean="0">
                <a:solidFill>
                  <a:schemeClr val="bg1"/>
                </a:solidFill>
              </a:rPr>
            </a:br>
            <a:endParaRPr lang="en-US" sz="3600" dirty="0" smtClean="0">
              <a:solidFill>
                <a:schemeClr val="bg1"/>
              </a:solidFill>
            </a:endParaRPr>
          </a:p>
        </p:txBody>
      </p:sp>
      <p:pic>
        <p:nvPicPr>
          <p:cNvPr id="512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875"/>
            <a:ext cx="609600" cy="544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5" name="Picture 7" descr="flag_2colors"/>
          <p:cNvPicPr>
            <a:picLocks noChangeAspect="1" noChangeArrowheads="1"/>
          </p:cNvPicPr>
          <p:nvPr/>
        </p:nvPicPr>
        <p:blipFill>
          <a:blip r:embed="rId4" cstate="print">
            <a:lum bright="-12000"/>
          </a:blip>
          <a:srcRect/>
          <a:stretch>
            <a:fillRect/>
          </a:stretch>
        </p:blipFill>
        <p:spPr bwMode="auto">
          <a:xfrm>
            <a:off x="7885113" y="188913"/>
            <a:ext cx="116840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6" name="Group 2"/>
          <p:cNvGrpSpPr>
            <a:grpSpLocks/>
          </p:cNvGrpSpPr>
          <p:nvPr/>
        </p:nvGrpSpPr>
        <p:grpSpPr bwMode="auto">
          <a:xfrm>
            <a:off x="180975" y="153988"/>
            <a:ext cx="935038" cy="981075"/>
            <a:chOff x="0" y="0"/>
            <a:chExt cx="336" cy="479"/>
          </a:xfrm>
        </p:grpSpPr>
        <p:sp>
          <p:nvSpPr>
            <p:cNvPr id="5128" name="AutoShape 3"/>
            <p:cNvSpPr>
              <a:spLocks/>
            </p:cNvSpPr>
            <p:nvPr/>
          </p:nvSpPr>
          <p:spPr bwMode="auto">
            <a:xfrm>
              <a:off x="0" y="291"/>
              <a:ext cx="336" cy="1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512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336" cy="4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5127" name="TextBox 8"/>
          <p:cNvSpPr txBox="1">
            <a:spLocks noChangeArrowheads="1"/>
          </p:cNvSpPr>
          <p:nvPr/>
        </p:nvSpPr>
        <p:spPr bwMode="auto">
          <a:xfrm>
            <a:off x="1357313" y="142875"/>
            <a:ext cx="4044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Jiwani beach eroded by Sea erosion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928688" y="1600200"/>
            <a:ext cx="7758112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Women livelihood, sewing is their main skill set and their principle source of earning.</a:t>
            </a:r>
          </a:p>
          <a:p>
            <a:pPr eaLnBrk="1" hangingPunct="1"/>
            <a:r>
              <a:rPr lang="en-US" dirty="0" smtClean="0"/>
              <a:t>The most popular skills are hat making and embroidery.  </a:t>
            </a:r>
          </a:p>
        </p:txBody>
      </p:sp>
      <p:pic>
        <p:nvPicPr>
          <p:cNvPr id="1331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928688"/>
            <a:ext cx="717550" cy="571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180975" y="0"/>
            <a:ext cx="533400" cy="760413"/>
            <a:chOff x="0" y="0"/>
            <a:chExt cx="336" cy="479"/>
          </a:xfrm>
        </p:grpSpPr>
        <p:sp>
          <p:nvSpPr>
            <p:cNvPr id="13319" name="AutoShape 3"/>
            <p:cNvSpPr>
              <a:spLocks/>
            </p:cNvSpPr>
            <p:nvPr/>
          </p:nvSpPr>
          <p:spPr bwMode="auto">
            <a:xfrm>
              <a:off x="0" y="291"/>
              <a:ext cx="336" cy="1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332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336" cy="4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392113" y="188913"/>
            <a:ext cx="8356600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dirty="0">
              <a:latin typeface="Arial Bold" charset="0"/>
              <a:ea typeface="ヒラギノ角ゴ ProN W6" charset="-128"/>
              <a:cs typeface="+mj-cs"/>
              <a:sym typeface="Arial Bold" charset="0"/>
            </a:endParaRPr>
          </a:p>
        </p:txBody>
      </p:sp>
      <p:pic>
        <p:nvPicPr>
          <p:cNvPr id="13318" name="Picture 8" descr="flag_2colors"/>
          <p:cNvPicPr>
            <a:picLocks noChangeAspect="1" noChangeArrowheads="1"/>
          </p:cNvPicPr>
          <p:nvPr/>
        </p:nvPicPr>
        <p:blipFill>
          <a:blip r:embed="rId4" cstate="print">
            <a:lum bright="-12000"/>
          </a:blip>
          <a:srcRect/>
          <a:stretch>
            <a:fillRect/>
          </a:stretch>
        </p:blipFill>
        <p:spPr bwMode="auto">
          <a:xfrm>
            <a:off x="8027988" y="188913"/>
            <a:ext cx="1025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14313" y="22225"/>
            <a:ext cx="8715375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Climate Change Issues </a:t>
            </a:r>
            <a:endParaRPr lang="en-US" dirty="0" smtClean="0"/>
          </a:p>
        </p:txBody>
      </p:sp>
      <p:sp>
        <p:nvSpPr>
          <p:cNvPr id="14339" name="Text Placeholder 6"/>
          <p:cNvSpPr>
            <a:spLocks noGrp="1"/>
          </p:cNvSpPr>
          <p:nvPr>
            <p:ph type="body" sz="half" idx="3"/>
          </p:nvPr>
        </p:nvSpPr>
        <p:spPr>
          <a:xfrm>
            <a:off x="5357813" y="1285875"/>
            <a:ext cx="3786187" cy="4840288"/>
          </a:xfrm>
        </p:spPr>
        <p:txBody>
          <a:bodyPr/>
          <a:lstStyle/>
          <a:p>
            <a:r>
              <a:rPr lang="en-US" b="1" dirty="0" smtClean="0"/>
              <a:t>Coastal erosion </a:t>
            </a:r>
            <a:r>
              <a:rPr lang="en-US" dirty="0" smtClean="0"/>
              <a:t>at alarming stage 10 – 15 feet/year.</a:t>
            </a:r>
          </a:p>
          <a:p>
            <a:r>
              <a:rPr lang="en-US" b="1" dirty="0" smtClean="0"/>
              <a:t>Low rainfall</a:t>
            </a:r>
          </a:p>
          <a:p>
            <a:r>
              <a:rPr lang="en-US" b="1" dirty="0" smtClean="0"/>
              <a:t>Frequent cyclone </a:t>
            </a:r>
            <a:r>
              <a:rPr lang="en-US" dirty="0" smtClean="0"/>
              <a:t>and floods</a:t>
            </a:r>
          </a:p>
          <a:p>
            <a:r>
              <a:rPr lang="en-US" b="1" dirty="0" smtClean="0"/>
              <a:t>Drought</a:t>
            </a:r>
          </a:p>
          <a:p>
            <a:r>
              <a:rPr lang="en-US" b="1" dirty="0" smtClean="0"/>
              <a:t>Sand dune shifting</a:t>
            </a:r>
          </a:p>
          <a:p>
            <a:r>
              <a:rPr lang="en-US" b="1" dirty="0" smtClean="0"/>
              <a:t>Invasive species</a:t>
            </a:r>
            <a:r>
              <a:rPr lang="en-US" dirty="0" smtClean="0"/>
              <a:t> in coastal areas.</a:t>
            </a:r>
          </a:p>
          <a:p>
            <a:endParaRPr lang="en-US" dirty="0" smtClean="0"/>
          </a:p>
        </p:txBody>
      </p:sp>
      <p:pic>
        <p:nvPicPr>
          <p:cNvPr id="12" name="Content Placeholder 11" descr="DSC0323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1438" y="1214438"/>
            <a:ext cx="5143500" cy="278606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Content Placeholder 5" descr="boats damage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71438" y="4143375"/>
            <a:ext cx="5143500" cy="26431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2" name="Picture 8" descr="flag_2colors"/>
          <p:cNvPicPr>
            <a:picLocks noChangeAspect="1" noChangeArrowheads="1"/>
          </p:cNvPicPr>
          <p:nvPr/>
        </p:nvPicPr>
        <p:blipFill>
          <a:blip r:embed="rId4" cstate="print">
            <a:lum bright="-12000"/>
          </a:blip>
          <a:srcRect/>
          <a:stretch>
            <a:fillRect/>
          </a:stretch>
        </p:blipFill>
        <p:spPr bwMode="auto">
          <a:xfrm>
            <a:off x="8027988" y="188913"/>
            <a:ext cx="1025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3" name="Group 7"/>
          <p:cNvGrpSpPr>
            <a:grpSpLocks/>
          </p:cNvGrpSpPr>
          <p:nvPr/>
        </p:nvGrpSpPr>
        <p:grpSpPr bwMode="auto">
          <a:xfrm>
            <a:off x="214313" y="214313"/>
            <a:ext cx="819150" cy="760412"/>
            <a:chOff x="0" y="0"/>
            <a:chExt cx="336" cy="479"/>
          </a:xfrm>
        </p:grpSpPr>
        <p:sp>
          <p:nvSpPr>
            <p:cNvPr id="14345" name="AutoShape 3"/>
            <p:cNvSpPr>
              <a:spLocks/>
            </p:cNvSpPr>
            <p:nvPr/>
          </p:nvSpPr>
          <p:spPr bwMode="auto">
            <a:xfrm>
              <a:off x="0" y="291"/>
              <a:ext cx="336" cy="1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434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336" cy="4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pic>
        <p:nvPicPr>
          <p:cNvPr id="14344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88" y="1214438"/>
            <a:ext cx="649287" cy="5662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Impacts of Climate Change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000125" y="1357313"/>
            <a:ext cx="8143875" cy="4525962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Scarcity of Freshwater </a:t>
            </a:r>
            <a:r>
              <a:rPr lang="en-US" dirty="0" smtClean="0"/>
              <a:t>( One water tanker cost is PKR= 15000- 20000/=) and all district water supply with tankers.</a:t>
            </a:r>
          </a:p>
          <a:p>
            <a:r>
              <a:rPr lang="en-US" dirty="0" smtClean="0"/>
              <a:t>Damage of coastal town due to </a:t>
            </a:r>
            <a:r>
              <a:rPr lang="en-US" b="1" dirty="0" smtClean="0"/>
              <a:t>Sea erosion </a:t>
            </a:r>
            <a:r>
              <a:rPr lang="en-US" dirty="0" smtClean="0"/>
              <a:t>like </a:t>
            </a:r>
            <a:r>
              <a:rPr lang="en-US" dirty="0" err="1" smtClean="0"/>
              <a:t>Jiwani</a:t>
            </a:r>
            <a:r>
              <a:rPr lang="en-US" dirty="0" smtClean="0"/>
              <a:t>, </a:t>
            </a:r>
            <a:r>
              <a:rPr lang="en-US" dirty="0" err="1" smtClean="0"/>
              <a:t>Gunz</a:t>
            </a:r>
            <a:r>
              <a:rPr lang="en-US" dirty="0" smtClean="0"/>
              <a:t>, </a:t>
            </a:r>
            <a:r>
              <a:rPr lang="en-US" dirty="0" err="1" smtClean="0"/>
              <a:t>Surbandar</a:t>
            </a:r>
            <a:r>
              <a:rPr lang="en-US" dirty="0" smtClean="0"/>
              <a:t> and </a:t>
            </a:r>
            <a:r>
              <a:rPr lang="en-US" dirty="0" err="1" smtClean="0"/>
              <a:t>Gwadar</a:t>
            </a:r>
            <a:r>
              <a:rPr lang="en-US" dirty="0" smtClean="0"/>
              <a:t> city.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Mass migration </a:t>
            </a:r>
            <a:r>
              <a:rPr lang="en-US" dirty="0" smtClean="0"/>
              <a:t>within district and inter-province.</a:t>
            </a:r>
          </a:p>
          <a:p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Water born diseases </a:t>
            </a:r>
            <a:r>
              <a:rPr lang="en-US" dirty="0" smtClean="0"/>
              <a:t>common and Malaria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Algal bloom </a:t>
            </a:r>
            <a:r>
              <a:rPr lang="en-US" dirty="0" smtClean="0"/>
              <a:t>and red tide is common in recent years.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15364" name="Picture 8" descr="flag_2colors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/>
          <a:stretch>
            <a:fillRect/>
          </a:stretch>
        </p:blipFill>
        <p:spPr bwMode="auto">
          <a:xfrm>
            <a:off x="8027988" y="188913"/>
            <a:ext cx="1025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5" name="Group 7"/>
          <p:cNvGrpSpPr>
            <a:grpSpLocks/>
          </p:cNvGrpSpPr>
          <p:nvPr/>
        </p:nvGrpSpPr>
        <p:grpSpPr bwMode="auto">
          <a:xfrm>
            <a:off x="214313" y="214313"/>
            <a:ext cx="819150" cy="760412"/>
            <a:chOff x="0" y="0"/>
            <a:chExt cx="336" cy="479"/>
          </a:xfrm>
        </p:grpSpPr>
        <p:sp>
          <p:nvSpPr>
            <p:cNvPr id="15367" name="AutoShape 3"/>
            <p:cNvSpPr>
              <a:spLocks/>
            </p:cNvSpPr>
            <p:nvPr/>
          </p:nvSpPr>
          <p:spPr bwMode="auto">
            <a:xfrm>
              <a:off x="0" y="291"/>
              <a:ext cx="336" cy="1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536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336" cy="4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pic>
        <p:nvPicPr>
          <p:cNvPr id="1536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125" y="1214438"/>
            <a:ext cx="817563" cy="5519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000924" cy="1203348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Formation of Climate Change Adaptation Committee at </a:t>
            </a:r>
            <a:r>
              <a:rPr lang="en-US" sz="3600" b="1" dirty="0" err="1" smtClean="0">
                <a:solidFill>
                  <a:schemeClr val="tx2"/>
                </a:solidFill>
              </a:rPr>
              <a:t>Jiwani</a:t>
            </a:r>
            <a:endParaRPr lang="en-US" sz="3600" b="1" dirty="0" smtClean="0">
              <a:solidFill>
                <a:schemeClr val="tx2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>
          <a:xfrm>
            <a:off x="714375" y="1857375"/>
            <a:ext cx="4286250" cy="4525963"/>
          </a:xfrm>
        </p:spPr>
        <p:txBody>
          <a:bodyPr/>
          <a:lstStyle/>
          <a:p>
            <a:r>
              <a:rPr lang="en-US" dirty="0" smtClean="0"/>
              <a:t>Climate change adaptation committee formed by CCAP project at </a:t>
            </a:r>
            <a:r>
              <a:rPr lang="en-US" dirty="0" err="1" smtClean="0"/>
              <a:t>Jiwani</a:t>
            </a:r>
            <a:r>
              <a:rPr lang="en-US" dirty="0" smtClean="0"/>
              <a:t>.</a:t>
            </a:r>
          </a:p>
          <a:p>
            <a:r>
              <a:rPr lang="en-US" dirty="0" smtClean="0"/>
              <a:t>Members are selected from CBO, NGO, local representatives, and Government employees.</a:t>
            </a:r>
          </a:p>
          <a:p>
            <a:r>
              <a:rPr lang="en-US" dirty="0" smtClean="0"/>
              <a:t>08 members are selected and first meeting organized.</a:t>
            </a:r>
          </a:p>
          <a:p>
            <a:endParaRPr lang="en-US" dirty="0" smtClean="0"/>
          </a:p>
        </p:txBody>
      </p:sp>
      <p:pic>
        <p:nvPicPr>
          <p:cNvPr id="15364" name="Content Placeholder 4" descr="DSC0318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6344" y="1714488"/>
            <a:ext cx="4357688" cy="3786188"/>
          </a:xfrm>
        </p:spPr>
      </p:pic>
      <p:pic>
        <p:nvPicPr>
          <p:cNvPr id="16389" name="Picture 8" descr="flag_2colors"/>
          <p:cNvPicPr>
            <a:picLocks noChangeAspect="1" noChangeArrowheads="1"/>
          </p:cNvPicPr>
          <p:nvPr/>
        </p:nvPicPr>
        <p:blipFill>
          <a:blip r:embed="rId3" cstate="print">
            <a:lum bright="-12000"/>
          </a:blip>
          <a:srcRect/>
          <a:stretch>
            <a:fillRect/>
          </a:stretch>
        </p:blipFill>
        <p:spPr bwMode="auto">
          <a:xfrm>
            <a:off x="8027988" y="188913"/>
            <a:ext cx="1025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90" name="Group 7"/>
          <p:cNvGrpSpPr>
            <a:grpSpLocks/>
          </p:cNvGrpSpPr>
          <p:nvPr/>
        </p:nvGrpSpPr>
        <p:grpSpPr bwMode="auto">
          <a:xfrm>
            <a:off x="214313" y="214313"/>
            <a:ext cx="819150" cy="760412"/>
            <a:chOff x="0" y="0"/>
            <a:chExt cx="336" cy="479"/>
          </a:xfrm>
        </p:grpSpPr>
        <p:sp>
          <p:nvSpPr>
            <p:cNvPr id="16392" name="AutoShape 3"/>
            <p:cNvSpPr>
              <a:spLocks/>
            </p:cNvSpPr>
            <p:nvPr/>
          </p:nvSpPr>
          <p:spPr bwMode="auto">
            <a:xfrm>
              <a:off x="0" y="291"/>
              <a:ext cx="336" cy="1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639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336" cy="4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pic>
        <p:nvPicPr>
          <p:cNvPr id="1639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88" y="1243013"/>
            <a:ext cx="746125" cy="540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Astola_18 to 22,April-08 (264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3238"/>
            <a:ext cx="914400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4"/>
          <p:cNvSpPr>
            <a:spLocks noGrp="1"/>
          </p:cNvSpPr>
          <p:nvPr>
            <p:ph type="ctrTitle"/>
          </p:nvPr>
        </p:nvSpPr>
        <p:spPr>
          <a:xfrm>
            <a:off x="1042988" y="139700"/>
            <a:ext cx="8199437" cy="188595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tx2"/>
                </a:solidFill>
              </a:rPr>
              <a:t>Climate Change Adaptation  Models in </a:t>
            </a:r>
            <a:br>
              <a:rPr lang="en-US" sz="3200" b="1" dirty="0" smtClean="0">
                <a:solidFill>
                  <a:schemeClr val="tx2"/>
                </a:solidFill>
              </a:rPr>
            </a:br>
            <a:r>
              <a:rPr lang="en-US" sz="3200" b="1" dirty="0" err="1" smtClean="0">
                <a:solidFill>
                  <a:schemeClr val="tx2"/>
                </a:solidFill>
              </a:rPr>
              <a:t>Makran</a:t>
            </a:r>
            <a:r>
              <a:rPr lang="en-US" sz="3200" b="1" dirty="0" smtClean="0">
                <a:solidFill>
                  <a:schemeClr val="tx2"/>
                </a:solidFill>
              </a:rPr>
              <a:t> Coast by WWF Pakistan</a:t>
            </a:r>
          </a:p>
        </p:txBody>
      </p:sp>
      <p:pic>
        <p:nvPicPr>
          <p:cNvPr id="1741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8" y="1143000"/>
            <a:ext cx="817562" cy="573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17413" name="Group 2"/>
          <p:cNvGrpSpPr>
            <a:grpSpLocks/>
          </p:cNvGrpSpPr>
          <p:nvPr/>
        </p:nvGrpSpPr>
        <p:grpSpPr bwMode="auto">
          <a:xfrm>
            <a:off x="180975" y="0"/>
            <a:ext cx="862013" cy="950913"/>
            <a:chOff x="0" y="0"/>
            <a:chExt cx="336" cy="479"/>
          </a:xfrm>
        </p:grpSpPr>
        <p:sp>
          <p:nvSpPr>
            <p:cNvPr id="17415" name="AutoShape 3"/>
            <p:cNvSpPr>
              <a:spLocks/>
            </p:cNvSpPr>
            <p:nvPr/>
          </p:nvSpPr>
          <p:spPr bwMode="auto">
            <a:xfrm>
              <a:off x="0" y="291"/>
              <a:ext cx="336" cy="1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741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336" cy="4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pic>
        <p:nvPicPr>
          <p:cNvPr id="17414" name="Picture 9" descr="flag_2colors"/>
          <p:cNvPicPr>
            <a:picLocks noChangeAspect="1" noChangeArrowheads="1"/>
          </p:cNvPicPr>
          <p:nvPr/>
        </p:nvPicPr>
        <p:blipFill>
          <a:blip r:embed="rId5" cstate="print">
            <a:lum bright="-12000"/>
          </a:blip>
          <a:srcRect/>
          <a:stretch>
            <a:fillRect/>
          </a:stretch>
        </p:blipFill>
        <p:spPr bwMode="auto">
          <a:xfrm>
            <a:off x="7885113" y="139700"/>
            <a:ext cx="116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6"/>
          <p:cNvSpPr>
            <a:spLocks noGrp="1"/>
          </p:cNvSpPr>
          <p:nvPr>
            <p:ph type="title"/>
          </p:nvPr>
        </p:nvSpPr>
        <p:spPr>
          <a:xfrm>
            <a:off x="612775" y="260350"/>
            <a:ext cx="7867650" cy="936625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Adaptation at  </a:t>
            </a:r>
            <a:r>
              <a:rPr lang="en-US" sz="3600" b="1" dirty="0" err="1" smtClean="0">
                <a:solidFill>
                  <a:schemeClr val="tx2"/>
                </a:solidFill>
              </a:rPr>
              <a:t>Balochistan</a:t>
            </a:r>
            <a:r>
              <a:rPr lang="en-US" sz="3600" b="1" dirty="0" smtClean="0">
                <a:solidFill>
                  <a:schemeClr val="tx2"/>
                </a:solidFill>
              </a:rPr>
              <a:t> Coast </a:t>
            </a:r>
          </a:p>
        </p:txBody>
      </p:sp>
      <p:sp>
        <p:nvSpPr>
          <p:cNvPr id="17411" name="Text Placeholder 7"/>
          <p:cNvSpPr>
            <a:spLocks noGrp="1"/>
          </p:cNvSpPr>
          <p:nvPr>
            <p:ph type="body" sz="half" idx="1"/>
          </p:nvPr>
        </p:nvSpPr>
        <p:spPr>
          <a:xfrm>
            <a:off x="757238" y="1196975"/>
            <a:ext cx="5035550" cy="2743200"/>
          </a:xfrm>
        </p:spPr>
        <p:txBody>
          <a:bodyPr/>
          <a:lstStyle/>
          <a:p>
            <a:r>
              <a:rPr lang="en-US" smtClean="0"/>
              <a:t>Renewable energy models.</a:t>
            </a:r>
          </a:p>
          <a:p>
            <a:pPr lvl="1"/>
            <a:r>
              <a:rPr lang="en-US" smtClean="0"/>
              <a:t>Hybrid (wind and Solar)</a:t>
            </a:r>
          </a:p>
          <a:p>
            <a:pPr lvl="1"/>
            <a:r>
              <a:rPr lang="en-US" smtClean="0"/>
              <a:t>Solar geysers and lantern</a:t>
            </a:r>
          </a:p>
          <a:p>
            <a:pPr lvl="1"/>
            <a:r>
              <a:rPr lang="en-US" smtClean="0"/>
              <a:t>Solar Water pumps </a:t>
            </a:r>
          </a:p>
          <a:p>
            <a:pPr lvl="1"/>
            <a:r>
              <a:rPr lang="en-US" smtClean="0"/>
              <a:t>Solar Cookers</a:t>
            </a:r>
          </a:p>
        </p:txBody>
      </p:sp>
      <p:pic>
        <p:nvPicPr>
          <p:cNvPr id="18436" name="Content Placeholder 11" descr="solar water pump at Zarin bugg, Dasht.jpg"/>
          <p:cNvPicPr>
            <a:picLocks noGrp="1" noChangeAspect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3897313"/>
            <a:ext cx="4500562" cy="2960687"/>
          </a:xfrm>
        </p:spPr>
      </p:pic>
      <p:pic>
        <p:nvPicPr>
          <p:cNvPr id="18437" name="Content Placeholder 6" descr="IMG_609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43570" y="1016000"/>
            <a:ext cx="3500430" cy="2881313"/>
          </a:xfrm>
        </p:spPr>
      </p:pic>
      <p:pic>
        <p:nvPicPr>
          <p:cNvPr id="1843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88" y="1476375"/>
            <a:ext cx="649287" cy="540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18439" name="Group 2"/>
          <p:cNvGrpSpPr>
            <a:grpSpLocks/>
          </p:cNvGrpSpPr>
          <p:nvPr/>
        </p:nvGrpSpPr>
        <p:grpSpPr bwMode="auto">
          <a:xfrm>
            <a:off x="180975" y="0"/>
            <a:ext cx="862013" cy="950913"/>
            <a:chOff x="0" y="0"/>
            <a:chExt cx="336" cy="479"/>
          </a:xfrm>
        </p:grpSpPr>
        <p:sp>
          <p:nvSpPr>
            <p:cNvPr id="18442" name="AutoShape 3"/>
            <p:cNvSpPr>
              <a:spLocks/>
            </p:cNvSpPr>
            <p:nvPr/>
          </p:nvSpPr>
          <p:spPr bwMode="auto">
            <a:xfrm>
              <a:off x="0" y="291"/>
              <a:ext cx="336" cy="1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8443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336" cy="4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pic>
        <p:nvPicPr>
          <p:cNvPr id="18440" name="Picture 9" descr="flag_2colors"/>
          <p:cNvPicPr>
            <a:picLocks noChangeAspect="1" noChangeArrowheads="1"/>
          </p:cNvPicPr>
          <p:nvPr/>
        </p:nvPicPr>
        <p:blipFill>
          <a:blip r:embed="rId6" cstate="print">
            <a:lum bright="-12000"/>
          </a:blip>
          <a:srcRect/>
          <a:stretch>
            <a:fillRect/>
          </a:stretch>
        </p:blipFill>
        <p:spPr bwMode="auto">
          <a:xfrm>
            <a:off x="7885113" y="139700"/>
            <a:ext cx="116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2" descr="Solar Cooker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3" y="3929063"/>
            <a:ext cx="378618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1" descr="New year plantation Avicenia M.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571750"/>
            <a:ext cx="8135937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6988"/>
            <a:ext cx="8761413" cy="828675"/>
          </a:xfrm>
        </p:spPr>
        <p:txBody>
          <a:bodyPr/>
          <a:lstStyle/>
          <a:p>
            <a:pPr algn="l" eaLnBrk="1" hangingPunct="1"/>
            <a:r>
              <a:rPr lang="en-US" sz="2800" b="1" dirty="0" smtClean="0">
                <a:solidFill>
                  <a:schemeClr val="tx2"/>
                </a:solidFill>
              </a:rPr>
              <a:t>     Mangrove Plantation to Support Fishery</a:t>
            </a:r>
          </a:p>
        </p:txBody>
      </p:sp>
      <p:pic>
        <p:nvPicPr>
          <p:cNvPr id="19460" name="Picture 38" descr="DSC0275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58888" y="741363"/>
            <a:ext cx="7561262" cy="2830512"/>
          </a:xfrm>
        </p:spPr>
      </p:pic>
      <p:pic>
        <p:nvPicPr>
          <p:cNvPr id="194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071563"/>
            <a:ext cx="749300" cy="5643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19462" name="Group 2"/>
          <p:cNvGrpSpPr>
            <a:grpSpLocks/>
          </p:cNvGrpSpPr>
          <p:nvPr/>
        </p:nvGrpSpPr>
        <p:grpSpPr bwMode="auto">
          <a:xfrm>
            <a:off x="180975" y="0"/>
            <a:ext cx="862013" cy="950913"/>
            <a:chOff x="0" y="0"/>
            <a:chExt cx="336" cy="479"/>
          </a:xfrm>
        </p:grpSpPr>
        <p:sp>
          <p:nvSpPr>
            <p:cNvPr id="19464" name="AutoShape 3"/>
            <p:cNvSpPr>
              <a:spLocks/>
            </p:cNvSpPr>
            <p:nvPr/>
          </p:nvSpPr>
          <p:spPr bwMode="auto">
            <a:xfrm>
              <a:off x="0" y="291"/>
              <a:ext cx="336" cy="1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9465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336" cy="4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pic>
        <p:nvPicPr>
          <p:cNvPr id="19463" name="Picture 21" descr="flag_2colors"/>
          <p:cNvPicPr>
            <a:picLocks noChangeAspect="1" noChangeArrowheads="1"/>
          </p:cNvPicPr>
          <p:nvPr/>
        </p:nvPicPr>
        <p:blipFill>
          <a:blip r:embed="rId6" cstate="print">
            <a:lum bright="-12000"/>
          </a:blip>
          <a:srcRect/>
          <a:stretch>
            <a:fillRect/>
          </a:stretch>
        </p:blipFill>
        <p:spPr bwMode="auto">
          <a:xfrm>
            <a:off x="7885113" y="139700"/>
            <a:ext cx="116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68288"/>
            <a:ext cx="7772400" cy="714375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2"/>
                </a:solidFill>
              </a:rPr>
              <a:t>Fish quality assurance/preservation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642938" y="1643063"/>
            <a:ext cx="4343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Introduced Insulated Fish boxes to fishermen for keeping fish fresh condition. </a:t>
            </a:r>
          </a:p>
        </p:txBody>
      </p:sp>
      <p:pic>
        <p:nvPicPr>
          <p:cNvPr id="20484" name="Content Placeholder 16" descr="IMG_764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357563"/>
            <a:ext cx="5072063" cy="3500437"/>
          </a:xfrm>
        </p:spPr>
      </p:pic>
      <p:pic>
        <p:nvPicPr>
          <p:cNvPr id="20485" name="Content Placeholder 17" descr="IMG_7637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6313" y="1714500"/>
            <a:ext cx="4357687" cy="3643313"/>
          </a:xfrm>
        </p:spPr>
      </p:pic>
      <p:pic>
        <p:nvPicPr>
          <p:cNvPr id="20486" name="Picture 8" descr="flag_2colors"/>
          <p:cNvPicPr>
            <a:picLocks noChangeAspect="1" noChangeArrowheads="1"/>
          </p:cNvPicPr>
          <p:nvPr/>
        </p:nvPicPr>
        <p:blipFill>
          <a:blip r:embed="rId4" cstate="print">
            <a:lum bright="-12000"/>
          </a:blip>
          <a:srcRect/>
          <a:stretch>
            <a:fillRect/>
          </a:stretch>
        </p:blipFill>
        <p:spPr bwMode="auto">
          <a:xfrm>
            <a:off x="8027988" y="188913"/>
            <a:ext cx="1025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7" name="Group 7"/>
          <p:cNvGrpSpPr>
            <a:grpSpLocks/>
          </p:cNvGrpSpPr>
          <p:nvPr/>
        </p:nvGrpSpPr>
        <p:grpSpPr bwMode="auto">
          <a:xfrm>
            <a:off x="214313" y="214313"/>
            <a:ext cx="819150" cy="760412"/>
            <a:chOff x="0" y="0"/>
            <a:chExt cx="336" cy="479"/>
          </a:xfrm>
        </p:grpSpPr>
        <p:sp>
          <p:nvSpPr>
            <p:cNvPr id="20489" name="AutoShape 3"/>
            <p:cNvSpPr>
              <a:spLocks/>
            </p:cNvSpPr>
            <p:nvPr/>
          </p:nvSpPr>
          <p:spPr bwMode="auto">
            <a:xfrm>
              <a:off x="0" y="291"/>
              <a:ext cx="336" cy="1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49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336" cy="4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pic>
        <p:nvPicPr>
          <p:cNvPr id="20488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88" y="1285875"/>
            <a:ext cx="674687" cy="559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IMG_06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063" y="2214563"/>
            <a:ext cx="8953500" cy="4500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4290"/>
            <a:ext cx="8643938" cy="7620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Sand Dune Stabilization With GDA</a:t>
            </a:r>
          </a:p>
        </p:txBody>
      </p:sp>
      <p:sp>
        <p:nvSpPr>
          <p:cNvPr id="21508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85813" y="1071563"/>
            <a:ext cx="8072437" cy="18573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Pitcher irrigation demo on sand dune stabilization with GDA (two and half kilometer)</a:t>
            </a:r>
          </a:p>
        </p:txBody>
      </p:sp>
      <p:pic>
        <p:nvPicPr>
          <p:cNvPr id="21509" name="Picture 8" descr="flag_2colors"/>
          <p:cNvPicPr>
            <a:picLocks noChangeAspect="1" noChangeArrowheads="1"/>
          </p:cNvPicPr>
          <p:nvPr/>
        </p:nvPicPr>
        <p:blipFill>
          <a:blip r:embed="rId3" cstate="print">
            <a:lum bright="-12000"/>
          </a:blip>
          <a:srcRect/>
          <a:stretch>
            <a:fillRect/>
          </a:stretch>
        </p:blipFill>
        <p:spPr bwMode="auto">
          <a:xfrm>
            <a:off x="8027988" y="188913"/>
            <a:ext cx="1025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10" name="Group 7"/>
          <p:cNvGrpSpPr>
            <a:grpSpLocks/>
          </p:cNvGrpSpPr>
          <p:nvPr/>
        </p:nvGrpSpPr>
        <p:grpSpPr bwMode="auto">
          <a:xfrm>
            <a:off x="214313" y="214313"/>
            <a:ext cx="819150" cy="760412"/>
            <a:chOff x="0" y="0"/>
            <a:chExt cx="336" cy="479"/>
          </a:xfrm>
        </p:grpSpPr>
        <p:sp>
          <p:nvSpPr>
            <p:cNvPr id="21513" name="AutoShape 3"/>
            <p:cNvSpPr>
              <a:spLocks/>
            </p:cNvSpPr>
            <p:nvPr/>
          </p:nvSpPr>
          <p:spPr bwMode="auto">
            <a:xfrm>
              <a:off x="0" y="291"/>
              <a:ext cx="336" cy="1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151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336" cy="4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pic>
        <p:nvPicPr>
          <p:cNvPr id="2151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88" y="1266825"/>
            <a:ext cx="817562" cy="5519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12" name="Picture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63" y="1844675"/>
            <a:ext cx="3570287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38" y="428625"/>
            <a:ext cx="3571875" cy="842963"/>
          </a:xfrm>
        </p:spPr>
        <p:txBody>
          <a:bodyPr anchor="t"/>
          <a:lstStyle/>
          <a:p>
            <a:pPr algn="l" eaLnBrk="1" hangingPunct="1"/>
            <a:r>
              <a:rPr lang="en-US" sz="3200" b="1" dirty="0" smtClean="0">
                <a:solidFill>
                  <a:schemeClr val="tx2"/>
                </a:solidFill>
              </a:rPr>
              <a:t>NRM Capacity Building</a:t>
            </a:r>
          </a:p>
        </p:txBody>
      </p:sp>
      <p:sp>
        <p:nvSpPr>
          <p:cNvPr id="22531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642938" y="1428750"/>
            <a:ext cx="4429125" cy="1928813"/>
          </a:xfrm>
        </p:spPr>
        <p:txBody>
          <a:bodyPr/>
          <a:lstStyle/>
          <a:p>
            <a:pPr eaLnBrk="1" hangingPunct="1"/>
            <a:r>
              <a:rPr lang="en-US" sz="2000" smtClean="0"/>
              <a:t>Off-season tunnel vegetable farming</a:t>
            </a:r>
          </a:p>
          <a:p>
            <a:pPr eaLnBrk="1" hangingPunct="1"/>
            <a:r>
              <a:rPr lang="en-US" sz="2000" smtClean="0"/>
              <a:t>Training program for alternate livelihood earnings</a:t>
            </a:r>
          </a:p>
          <a:p>
            <a:pPr lvl="1" eaLnBrk="1" hangingPunct="1"/>
            <a:r>
              <a:rPr lang="en-US" sz="1800" smtClean="0"/>
              <a:t>Sea Shell Craft makings, </a:t>
            </a:r>
          </a:p>
          <a:p>
            <a:pPr lvl="1" eaLnBrk="1" hangingPunct="1"/>
            <a:r>
              <a:rPr lang="en-US" sz="1800" smtClean="0"/>
              <a:t>embroidery trainings.</a:t>
            </a:r>
          </a:p>
          <a:p>
            <a:pPr lvl="1" eaLnBrk="1" hangingPunct="1"/>
            <a:r>
              <a:rPr lang="en-US" sz="1800" smtClean="0"/>
              <a:t>Pitcher irrigation and kitchen gardening</a:t>
            </a:r>
          </a:p>
          <a:p>
            <a:pPr eaLnBrk="1" hangingPunct="1"/>
            <a:endParaRPr lang="en-US" sz="2000" smtClean="0"/>
          </a:p>
        </p:txBody>
      </p:sp>
      <p:pic>
        <p:nvPicPr>
          <p:cNvPr id="22532" name="Content Placeholder 16" descr="IMG_139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500063"/>
            <a:ext cx="4500562" cy="2852737"/>
          </a:xfrm>
        </p:spPr>
      </p:pic>
      <p:pic>
        <p:nvPicPr>
          <p:cNvPr id="22533" name="Content Placeholder 20" descr="DSC02336.JP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6313" y="3429000"/>
            <a:ext cx="4214812" cy="3214688"/>
          </a:xfrm>
        </p:spPr>
      </p:pic>
      <p:pic>
        <p:nvPicPr>
          <p:cNvPr id="22534" name="Picture 18" descr="embriodery training 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" y="3786188"/>
            <a:ext cx="4481513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8" descr="flag_2colors"/>
          <p:cNvPicPr>
            <a:picLocks noChangeAspect="1" noChangeArrowheads="1"/>
          </p:cNvPicPr>
          <p:nvPr/>
        </p:nvPicPr>
        <p:blipFill>
          <a:blip r:embed="rId5" cstate="print">
            <a:lum bright="-12000"/>
          </a:blip>
          <a:srcRect/>
          <a:stretch>
            <a:fillRect/>
          </a:stretch>
        </p:blipFill>
        <p:spPr bwMode="auto">
          <a:xfrm>
            <a:off x="8027988" y="188913"/>
            <a:ext cx="1025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6" name="Group 7"/>
          <p:cNvGrpSpPr>
            <a:grpSpLocks/>
          </p:cNvGrpSpPr>
          <p:nvPr/>
        </p:nvGrpSpPr>
        <p:grpSpPr bwMode="auto">
          <a:xfrm>
            <a:off x="214313" y="214313"/>
            <a:ext cx="819150" cy="760412"/>
            <a:chOff x="0" y="0"/>
            <a:chExt cx="336" cy="479"/>
          </a:xfrm>
        </p:grpSpPr>
        <p:sp>
          <p:nvSpPr>
            <p:cNvPr id="22538" name="AutoShape 3"/>
            <p:cNvSpPr>
              <a:spLocks/>
            </p:cNvSpPr>
            <p:nvPr/>
          </p:nvSpPr>
          <p:spPr bwMode="auto">
            <a:xfrm>
              <a:off x="0" y="291"/>
              <a:ext cx="336" cy="1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2539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336" cy="4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pic>
        <p:nvPicPr>
          <p:cNvPr id="2253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88" y="1285875"/>
            <a:ext cx="674687" cy="559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714612" y="285728"/>
            <a:ext cx="6994525" cy="1143000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Presentation Outline: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857250" y="1600200"/>
            <a:ext cx="8286750" cy="4900613"/>
          </a:xfrm>
        </p:spPr>
        <p:txBody>
          <a:bodyPr/>
          <a:lstStyle/>
          <a:p>
            <a:r>
              <a:rPr lang="en-US" sz="2800" dirty="0" smtClean="0"/>
              <a:t>Finding of CVA results of  CCAP project</a:t>
            </a:r>
          </a:p>
          <a:p>
            <a:r>
              <a:rPr lang="en-US" sz="2800" dirty="0" smtClean="0"/>
              <a:t>Climate Change issues in coastal areas</a:t>
            </a:r>
          </a:p>
          <a:p>
            <a:r>
              <a:rPr lang="en-US" sz="2800" dirty="0" smtClean="0"/>
              <a:t>Formation of Climate Change adaptation committee at </a:t>
            </a:r>
            <a:r>
              <a:rPr lang="en-US" sz="2800" dirty="0" err="1" smtClean="0"/>
              <a:t>Jiwani</a:t>
            </a:r>
            <a:endParaRPr lang="en-US" sz="2800" dirty="0" smtClean="0"/>
          </a:p>
          <a:p>
            <a:r>
              <a:rPr lang="en-US" sz="2800" dirty="0" smtClean="0"/>
              <a:t>Climate Change impacts at </a:t>
            </a:r>
            <a:r>
              <a:rPr lang="en-US" sz="2800" dirty="0" err="1" smtClean="0"/>
              <a:t>Balochistan</a:t>
            </a:r>
            <a:r>
              <a:rPr lang="en-US" sz="2800" dirty="0" smtClean="0"/>
              <a:t> coast specifically </a:t>
            </a:r>
            <a:r>
              <a:rPr lang="en-US" sz="2800" dirty="0" err="1" smtClean="0"/>
              <a:t>Jiwani</a:t>
            </a:r>
            <a:r>
              <a:rPr lang="en-US" sz="2800" dirty="0" smtClean="0"/>
              <a:t> </a:t>
            </a:r>
            <a:r>
              <a:rPr lang="en-US" sz="2800" dirty="0" err="1" smtClean="0"/>
              <a:t>Tehsil</a:t>
            </a:r>
            <a:endParaRPr lang="en-US" sz="2800" dirty="0" smtClean="0"/>
          </a:p>
          <a:p>
            <a:r>
              <a:rPr lang="en-US" sz="2800" dirty="0" smtClean="0"/>
              <a:t>Case Studies of best adaptation practices of climate change by WWF Pakistan at  </a:t>
            </a:r>
            <a:r>
              <a:rPr lang="en-US" sz="2800" dirty="0" err="1" smtClean="0"/>
              <a:t>Makran</a:t>
            </a:r>
            <a:r>
              <a:rPr lang="en-US" sz="2800" dirty="0" smtClean="0"/>
              <a:t> Coast, </a:t>
            </a:r>
            <a:r>
              <a:rPr lang="en-US" sz="2800" dirty="0" err="1" smtClean="0"/>
              <a:t>Balochista</a:t>
            </a:r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14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457325"/>
            <a:ext cx="647700" cy="540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6149" name="Group 2"/>
          <p:cNvGrpSpPr>
            <a:grpSpLocks/>
          </p:cNvGrpSpPr>
          <p:nvPr/>
        </p:nvGrpSpPr>
        <p:grpSpPr bwMode="auto">
          <a:xfrm>
            <a:off x="180975" y="153988"/>
            <a:ext cx="935038" cy="981075"/>
            <a:chOff x="0" y="0"/>
            <a:chExt cx="336" cy="479"/>
          </a:xfrm>
        </p:grpSpPr>
        <p:sp>
          <p:nvSpPr>
            <p:cNvPr id="6151" name="AutoShape 3"/>
            <p:cNvSpPr>
              <a:spLocks/>
            </p:cNvSpPr>
            <p:nvPr/>
          </p:nvSpPr>
          <p:spPr bwMode="auto">
            <a:xfrm>
              <a:off x="0" y="291"/>
              <a:ext cx="336" cy="1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61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336" cy="4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pic>
        <p:nvPicPr>
          <p:cNvPr id="6150" name="Picture 7" descr="flag_2colors"/>
          <p:cNvPicPr>
            <a:picLocks noChangeAspect="1" noChangeArrowheads="1"/>
          </p:cNvPicPr>
          <p:nvPr/>
        </p:nvPicPr>
        <p:blipFill>
          <a:blip r:embed="rId4" cstate="print">
            <a:lum bright="-12000"/>
          </a:blip>
          <a:srcRect/>
          <a:stretch>
            <a:fillRect/>
          </a:stretch>
        </p:blipFill>
        <p:spPr bwMode="auto">
          <a:xfrm>
            <a:off x="7740650" y="188913"/>
            <a:ext cx="131286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smtClean="0">
              <a:solidFill>
                <a:schemeClr val="bg1"/>
              </a:solidFill>
            </a:endParaRPr>
          </a:p>
        </p:txBody>
      </p:sp>
      <p:pic>
        <p:nvPicPr>
          <p:cNvPr id="22531" name="Content Placeholder 24" descr="Picture 02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19475" y="974725"/>
            <a:ext cx="2438400" cy="3140075"/>
          </a:xfrm>
        </p:spPr>
      </p:pic>
      <p:pic>
        <p:nvPicPr>
          <p:cNvPr id="22532" name="Content Placeholder 23" descr="Picture 013.jp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4149725"/>
            <a:ext cx="3048000" cy="2667000"/>
          </a:xfrm>
        </p:spPr>
      </p:pic>
      <p:pic>
        <p:nvPicPr>
          <p:cNvPr id="22533" name="Content Placeholder 25" descr="Picture 062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862638" y="974725"/>
            <a:ext cx="3281362" cy="3140075"/>
          </a:xfrm>
        </p:spPr>
      </p:pic>
      <p:pic>
        <p:nvPicPr>
          <p:cNvPr id="22534" name="Picture 26" descr="Picture 07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974725"/>
            <a:ext cx="3048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27" descr="Picture 03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4149725"/>
            <a:ext cx="2438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28" descr="IMG_142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92800" y="4146550"/>
            <a:ext cx="3276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8" descr="flag_2colors"/>
          <p:cNvPicPr>
            <a:picLocks noChangeAspect="1" noChangeArrowheads="1"/>
          </p:cNvPicPr>
          <p:nvPr/>
        </p:nvPicPr>
        <p:blipFill>
          <a:blip r:embed="rId8" cstate="print">
            <a:lum bright="-12000"/>
          </a:blip>
          <a:srcRect/>
          <a:stretch>
            <a:fillRect/>
          </a:stretch>
        </p:blipFill>
        <p:spPr bwMode="auto">
          <a:xfrm>
            <a:off x="8027988" y="188913"/>
            <a:ext cx="1025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62" name="Group 7"/>
          <p:cNvGrpSpPr>
            <a:grpSpLocks/>
          </p:cNvGrpSpPr>
          <p:nvPr/>
        </p:nvGrpSpPr>
        <p:grpSpPr bwMode="auto">
          <a:xfrm>
            <a:off x="214313" y="214313"/>
            <a:ext cx="819150" cy="760412"/>
            <a:chOff x="0" y="0"/>
            <a:chExt cx="336" cy="479"/>
          </a:xfrm>
        </p:grpSpPr>
        <p:sp>
          <p:nvSpPr>
            <p:cNvPr id="23564" name="AutoShape 3"/>
            <p:cNvSpPr>
              <a:spLocks/>
            </p:cNvSpPr>
            <p:nvPr/>
          </p:nvSpPr>
          <p:spPr bwMode="auto">
            <a:xfrm>
              <a:off x="0" y="291"/>
              <a:ext cx="336" cy="1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565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0"/>
              <a:ext cx="336" cy="4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pic>
        <p:nvPicPr>
          <p:cNvPr id="23563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214438"/>
            <a:ext cx="714375" cy="5472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752475" y="836613"/>
            <a:ext cx="4540250" cy="2305050"/>
          </a:xfrm>
        </p:spPr>
        <p:txBody>
          <a:bodyPr/>
          <a:lstStyle/>
          <a:p>
            <a:pPr eaLnBrk="1" hangingPunct="1"/>
            <a:r>
              <a:rPr lang="en-US" smtClean="0"/>
              <a:t>Biogas plant  </a:t>
            </a:r>
          </a:p>
          <a:p>
            <a:pPr eaLnBrk="1" hangingPunct="1"/>
            <a:r>
              <a:rPr lang="en-US" smtClean="0"/>
              <a:t>Exposure visit for community members  women </a:t>
            </a:r>
          </a:p>
          <a:p>
            <a:pPr eaLnBrk="1" hangingPunct="1"/>
            <a:r>
              <a:rPr lang="en-US" smtClean="0"/>
              <a:t>Mud fuel efficient stoves for Women</a:t>
            </a:r>
          </a:p>
        </p:txBody>
      </p:sp>
      <p:pic>
        <p:nvPicPr>
          <p:cNvPr id="24579" name="Content Placeholder 21" descr="IMG_5268.JPG"/>
          <p:cNvPicPr>
            <a:picLocks noGrp="1" noChangeAspect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4038600"/>
            <a:ext cx="3702050" cy="2703513"/>
          </a:xfrm>
        </p:spPr>
      </p:pic>
      <p:pic>
        <p:nvPicPr>
          <p:cNvPr id="24580" name="Picture 19" descr="IMG_208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925" y="3994150"/>
            <a:ext cx="4495800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Content Placeholder 17" descr="DSCN1808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87900" y="1052513"/>
            <a:ext cx="4176713" cy="2833687"/>
          </a:xfrm>
        </p:spPr>
      </p:pic>
      <p:pic>
        <p:nvPicPr>
          <p:cNvPr id="24582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" y="1341438"/>
            <a:ext cx="647700" cy="540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4583" name="Group 2"/>
          <p:cNvGrpSpPr>
            <a:grpSpLocks/>
          </p:cNvGrpSpPr>
          <p:nvPr/>
        </p:nvGrpSpPr>
        <p:grpSpPr bwMode="auto">
          <a:xfrm>
            <a:off x="180975" y="0"/>
            <a:ext cx="862013" cy="950913"/>
            <a:chOff x="0" y="0"/>
            <a:chExt cx="336" cy="479"/>
          </a:xfrm>
        </p:grpSpPr>
        <p:sp>
          <p:nvSpPr>
            <p:cNvPr id="24585" name="AutoShape 3"/>
            <p:cNvSpPr>
              <a:spLocks/>
            </p:cNvSpPr>
            <p:nvPr/>
          </p:nvSpPr>
          <p:spPr bwMode="auto">
            <a:xfrm>
              <a:off x="0" y="291"/>
              <a:ext cx="336" cy="1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4586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336" cy="4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pic>
        <p:nvPicPr>
          <p:cNvPr id="24584" name="Picture 20" descr="flag_2colors"/>
          <p:cNvPicPr>
            <a:picLocks noChangeAspect="1" noChangeArrowheads="1"/>
          </p:cNvPicPr>
          <p:nvPr/>
        </p:nvPicPr>
        <p:blipFill>
          <a:blip r:embed="rId7" cstate="print">
            <a:lum bright="-12000"/>
          </a:blip>
          <a:srcRect/>
          <a:stretch>
            <a:fillRect/>
          </a:stretch>
        </p:blipFill>
        <p:spPr bwMode="auto">
          <a:xfrm>
            <a:off x="7885113" y="139700"/>
            <a:ext cx="116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6"/>
          <p:cNvSpPr>
            <a:spLocks noGrp="1"/>
          </p:cNvSpPr>
          <p:nvPr>
            <p:ph type="title"/>
          </p:nvPr>
        </p:nvSpPr>
        <p:spPr>
          <a:xfrm>
            <a:off x="1071563" y="214313"/>
            <a:ext cx="6929437" cy="9906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Alternate Livelihood Program</a:t>
            </a:r>
          </a:p>
        </p:txBody>
      </p:sp>
      <p:sp>
        <p:nvSpPr>
          <p:cNvPr id="25603" name="Content Placeholder 7"/>
          <p:cNvSpPr>
            <a:spLocks noGrp="1"/>
          </p:cNvSpPr>
          <p:nvPr>
            <p:ph sz="quarter" idx="1"/>
          </p:nvPr>
        </p:nvSpPr>
        <p:spPr>
          <a:xfrm>
            <a:off x="785813" y="1428750"/>
            <a:ext cx="8358187" cy="1285875"/>
          </a:xfrm>
        </p:spPr>
        <p:txBody>
          <a:bodyPr/>
          <a:lstStyle/>
          <a:p>
            <a:r>
              <a:rPr lang="en-US" sz="2400" smtClean="0"/>
              <a:t>Advance Seafood cooking program for Women and Men.</a:t>
            </a:r>
          </a:p>
          <a:p>
            <a:r>
              <a:rPr lang="en-US" sz="2400" smtClean="0"/>
              <a:t>Established seafood kitchen and marketing assistance to local women.</a:t>
            </a:r>
          </a:p>
        </p:txBody>
      </p:sp>
      <p:pic>
        <p:nvPicPr>
          <p:cNvPr id="25604" name="Content Placeholder 10" descr="Seafood training pictures at Gwader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2857500"/>
            <a:ext cx="44291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Content Placeholder 9" descr="Seafood training at Gwad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857500"/>
            <a:ext cx="492918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8" descr="flag_2colors"/>
          <p:cNvPicPr>
            <a:picLocks noChangeAspect="1" noChangeArrowheads="1"/>
          </p:cNvPicPr>
          <p:nvPr/>
        </p:nvPicPr>
        <p:blipFill>
          <a:blip r:embed="rId4" cstate="print">
            <a:lum bright="-12000"/>
          </a:blip>
          <a:srcRect/>
          <a:stretch>
            <a:fillRect/>
          </a:stretch>
        </p:blipFill>
        <p:spPr bwMode="auto">
          <a:xfrm>
            <a:off x="8027988" y="188913"/>
            <a:ext cx="1025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7" name="Group 7"/>
          <p:cNvGrpSpPr>
            <a:grpSpLocks/>
          </p:cNvGrpSpPr>
          <p:nvPr/>
        </p:nvGrpSpPr>
        <p:grpSpPr bwMode="auto">
          <a:xfrm>
            <a:off x="214313" y="214313"/>
            <a:ext cx="819150" cy="760412"/>
            <a:chOff x="0" y="0"/>
            <a:chExt cx="336" cy="479"/>
          </a:xfrm>
        </p:grpSpPr>
        <p:sp>
          <p:nvSpPr>
            <p:cNvPr id="25609" name="AutoShape 3"/>
            <p:cNvSpPr>
              <a:spLocks/>
            </p:cNvSpPr>
            <p:nvPr/>
          </p:nvSpPr>
          <p:spPr bwMode="auto">
            <a:xfrm>
              <a:off x="0" y="291"/>
              <a:ext cx="336" cy="1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561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336" cy="4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pic>
        <p:nvPicPr>
          <p:cNvPr id="25608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88" y="1476375"/>
            <a:ext cx="649287" cy="540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5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6627" name="Content Placeholder 10" descr="Crab with tamarin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643438" cy="3357563"/>
          </a:xfrm>
        </p:spPr>
      </p:pic>
      <p:pic>
        <p:nvPicPr>
          <p:cNvPr id="26628" name="Content Placeholder 14" descr="Fish in Blanket.JP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357563"/>
            <a:ext cx="4786313" cy="3500437"/>
          </a:xfrm>
        </p:spPr>
      </p:pic>
      <p:pic>
        <p:nvPicPr>
          <p:cNvPr id="26629" name="Content Placeholder 13" descr="30 April 2011 (6)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-71438"/>
            <a:ext cx="4572000" cy="3571876"/>
          </a:xfrm>
        </p:spPr>
      </p:pic>
      <p:pic>
        <p:nvPicPr>
          <p:cNvPr id="26630" name="Content Placeholder 23" descr="Pres of Thai Spicy Salad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643438" y="3500438"/>
            <a:ext cx="4500562" cy="335756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2" descr="Picture 664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285728"/>
            <a:ext cx="5791200" cy="842962"/>
          </a:xfrm>
        </p:spPr>
        <p:txBody>
          <a:bodyPr anchor="t"/>
          <a:lstStyle/>
          <a:p>
            <a:pPr eaLnBrk="1" hangingPunct="1"/>
            <a:r>
              <a:rPr lang="en-US" sz="3600" b="1" dirty="0" smtClean="0">
                <a:solidFill>
                  <a:schemeClr val="tx2"/>
                </a:solidFill>
              </a:rPr>
              <a:t>Poultry farming for women</a:t>
            </a:r>
          </a:p>
        </p:txBody>
      </p:sp>
      <p:pic>
        <p:nvPicPr>
          <p:cNvPr id="27652" name="Content Placeholder 15" descr="IMG_7990.JP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72125" y="3857625"/>
            <a:ext cx="3571875" cy="3000375"/>
          </a:xfrm>
        </p:spPr>
      </p:pic>
      <p:pic>
        <p:nvPicPr>
          <p:cNvPr id="27653" name="Picture 16" descr="IMG_7998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285750" y="3933825"/>
            <a:ext cx="292893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8" descr="flag_2colors"/>
          <p:cNvPicPr>
            <a:picLocks noChangeAspect="1" noChangeArrowheads="1"/>
          </p:cNvPicPr>
          <p:nvPr/>
        </p:nvPicPr>
        <p:blipFill>
          <a:blip r:embed="rId5" cstate="print">
            <a:lum bright="-12000"/>
          </a:blip>
          <a:srcRect/>
          <a:stretch>
            <a:fillRect/>
          </a:stretch>
        </p:blipFill>
        <p:spPr bwMode="auto">
          <a:xfrm>
            <a:off x="8027988" y="188913"/>
            <a:ext cx="1025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5" name="Group 7"/>
          <p:cNvGrpSpPr>
            <a:grpSpLocks/>
          </p:cNvGrpSpPr>
          <p:nvPr/>
        </p:nvGrpSpPr>
        <p:grpSpPr bwMode="auto">
          <a:xfrm>
            <a:off x="214313" y="214313"/>
            <a:ext cx="819150" cy="760412"/>
            <a:chOff x="0" y="0"/>
            <a:chExt cx="336" cy="479"/>
          </a:xfrm>
        </p:grpSpPr>
        <p:sp>
          <p:nvSpPr>
            <p:cNvPr id="27657" name="AutoShape 3"/>
            <p:cNvSpPr>
              <a:spLocks/>
            </p:cNvSpPr>
            <p:nvPr/>
          </p:nvSpPr>
          <p:spPr bwMode="auto">
            <a:xfrm>
              <a:off x="0" y="291"/>
              <a:ext cx="336" cy="1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765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336" cy="4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pic>
        <p:nvPicPr>
          <p:cNvPr id="27656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88" y="1214438"/>
            <a:ext cx="649287" cy="5662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Content Placeholder 17" descr="IMG_465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8" y="2224088"/>
            <a:ext cx="4633912" cy="4562475"/>
          </a:xfrm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857232"/>
            <a:ext cx="7500938" cy="1143000"/>
          </a:xfrm>
        </p:spPr>
        <p:txBody>
          <a:bodyPr anchor="t"/>
          <a:lstStyle/>
          <a:p>
            <a:pPr eaLnBrk="1" hangingPunct="1"/>
            <a:r>
              <a:rPr lang="en-US" sz="3200" b="1" dirty="0" smtClean="0">
                <a:solidFill>
                  <a:schemeClr val="tx2"/>
                </a:solidFill>
              </a:rPr>
              <a:t>Vocational </a:t>
            </a:r>
            <a:r>
              <a:rPr lang="en-US" sz="3200" b="1" dirty="0" err="1" smtClean="0">
                <a:solidFill>
                  <a:schemeClr val="tx2"/>
                </a:solidFill>
              </a:rPr>
              <a:t>Centres</a:t>
            </a:r>
            <a:r>
              <a:rPr lang="en-US" sz="3200" b="1" dirty="0" smtClean="0">
                <a:solidFill>
                  <a:schemeClr val="tx2"/>
                </a:solidFill>
              </a:rPr>
              <a:t> for Women at </a:t>
            </a:r>
            <a:r>
              <a:rPr lang="en-US" sz="3200" b="1" dirty="0" err="1" smtClean="0">
                <a:solidFill>
                  <a:schemeClr val="tx2"/>
                </a:solidFill>
              </a:rPr>
              <a:t>Gwadar</a:t>
            </a:r>
            <a:endParaRPr lang="en-US" sz="3200" b="1" dirty="0" smtClean="0">
              <a:solidFill>
                <a:schemeClr val="tx2"/>
              </a:solidFill>
            </a:endParaRPr>
          </a:p>
        </p:txBody>
      </p:sp>
      <p:pic>
        <p:nvPicPr>
          <p:cNvPr id="28676" name="Content Placeholder 15" descr="IMG_7583.JP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4875" y="2214563"/>
            <a:ext cx="4357688" cy="4567237"/>
          </a:xfrm>
        </p:spPr>
      </p:pic>
      <p:pic>
        <p:nvPicPr>
          <p:cNvPr id="28677" name="Picture 8" descr="flag_2colors"/>
          <p:cNvPicPr>
            <a:picLocks noChangeAspect="1" noChangeArrowheads="1"/>
          </p:cNvPicPr>
          <p:nvPr/>
        </p:nvPicPr>
        <p:blipFill>
          <a:blip r:embed="rId4" cstate="print">
            <a:lum bright="-12000"/>
          </a:blip>
          <a:srcRect/>
          <a:stretch>
            <a:fillRect/>
          </a:stretch>
        </p:blipFill>
        <p:spPr bwMode="auto">
          <a:xfrm>
            <a:off x="8027988" y="188913"/>
            <a:ext cx="1025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8" name="Group 7"/>
          <p:cNvGrpSpPr>
            <a:grpSpLocks/>
          </p:cNvGrpSpPr>
          <p:nvPr/>
        </p:nvGrpSpPr>
        <p:grpSpPr bwMode="auto">
          <a:xfrm>
            <a:off x="214313" y="214313"/>
            <a:ext cx="819150" cy="760412"/>
            <a:chOff x="0" y="0"/>
            <a:chExt cx="336" cy="479"/>
          </a:xfrm>
        </p:grpSpPr>
        <p:sp>
          <p:nvSpPr>
            <p:cNvPr id="28680" name="AutoShape 3"/>
            <p:cNvSpPr>
              <a:spLocks/>
            </p:cNvSpPr>
            <p:nvPr/>
          </p:nvSpPr>
          <p:spPr bwMode="auto">
            <a:xfrm>
              <a:off x="0" y="291"/>
              <a:ext cx="336" cy="1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8681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336" cy="4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pic>
        <p:nvPicPr>
          <p:cNvPr id="2867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88" y="1476375"/>
            <a:ext cx="649287" cy="540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Content Placeholder 6" descr="IMG_583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9699" name="Title 4"/>
          <p:cNvSpPr>
            <a:spLocks noGrp="1"/>
          </p:cNvSpPr>
          <p:nvPr>
            <p:ph type="title"/>
          </p:nvPr>
        </p:nvSpPr>
        <p:spPr>
          <a:xfrm>
            <a:off x="304800" y="838200"/>
            <a:ext cx="8839200" cy="990600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  <a:sym typeface="Wingdings" pitchFamily="2" charset="2"/>
              </a:rPr>
              <a:t>Thanks and Good bye </a:t>
            </a:r>
            <a:r>
              <a:rPr lang="en-US" sz="3200" dirty="0" smtClean="0">
                <a:sym typeface="Wingdings" pitchFamily="2" charset="2"/>
              </a:rPr>
              <a:t/>
            </a:r>
            <a:br>
              <a:rPr lang="en-US" sz="3200" dirty="0" smtClean="0">
                <a:sym typeface="Wingdings" pitchFamily="2" charset="2"/>
              </a:rPr>
            </a:br>
            <a:r>
              <a:rPr lang="en-US" sz="3200" dirty="0" smtClean="0">
                <a:sym typeface="Wingdings" pitchFamily="2" charset="2"/>
              </a:rPr>
              <a:t/>
            </a:r>
            <a:br>
              <a:rPr lang="en-US" sz="3200" dirty="0" smtClean="0">
                <a:sym typeface="Wingdings" pitchFamily="2" charset="2"/>
              </a:rPr>
            </a:br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85813" y="341313"/>
            <a:ext cx="7286625" cy="944562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solidFill>
                  <a:schemeClr val="tx2"/>
                </a:solidFill>
              </a:rPr>
              <a:t>Community at </a:t>
            </a:r>
            <a:r>
              <a:rPr lang="en-GB" sz="3200" b="1" dirty="0" err="1" smtClean="0">
                <a:solidFill>
                  <a:schemeClr val="tx2"/>
                </a:solidFill>
              </a:rPr>
              <a:t>Jiwani</a:t>
            </a:r>
            <a:r>
              <a:rPr lang="en-GB" sz="3200" b="1" dirty="0" smtClean="0">
                <a:solidFill>
                  <a:schemeClr val="tx2"/>
                </a:solidFill>
              </a:rPr>
              <a:t> </a:t>
            </a:r>
            <a:r>
              <a:rPr lang="en-GB" sz="3200" b="1" dirty="0" err="1" smtClean="0">
                <a:solidFill>
                  <a:schemeClr val="tx2"/>
                </a:solidFill>
              </a:rPr>
              <a:t>Tehisl</a:t>
            </a:r>
            <a:r>
              <a:rPr lang="en-GB" sz="3200" b="1" dirty="0" smtClean="0">
                <a:solidFill>
                  <a:schemeClr val="tx2"/>
                </a:solidFill>
              </a:rPr>
              <a:t>, </a:t>
            </a:r>
            <a:r>
              <a:rPr lang="en-GB" sz="3200" b="1" dirty="0" err="1" smtClean="0">
                <a:solidFill>
                  <a:schemeClr val="tx2"/>
                </a:solidFill>
              </a:rPr>
              <a:t>Gwadar</a:t>
            </a:r>
            <a:r>
              <a:rPr lang="en-GB" sz="3200" b="1" dirty="0" smtClean="0">
                <a:solidFill>
                  <a:schemeClr val="tx2"/>
                </a:solidFill>
              </a:rPr>
              <a:t>.</a:t>
            </a:r>
            <a:endParaRPr lang="en-US" sz="4800" b="1" dirty="0" smtClean="0">
              <a:solidFill>
                <a:schemeClr val="tx2"/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785813" y="1371600"/>
            <a:ext cx="8143875" cy="4876800"/>
          </a:xfrm>
        </p:spPr>
        <p:txBody>
          <a:bodyPr/>
          <a:lstStyle/>
          <a:p>
            <a:pPr eaLnBrk="1" hangingPunct="1"/>
            <a:r>
              <a:rPr lang="en-GB" sz="2800" dirty="0" smtClean="0">
                <a:solidFill>
                  <a:schemeClr val="tx2"/>
                </a:solidFill>
              </a:rPr>
              <a:t>Shortening of Fishing Season</a:t>
            </a:r>
          </a:p>
          <a:p>
            <a:pPr lvl="1" eaLnBrk="1" hangingPunct="1"/>
            <a:r>
              <a:rPr lang="en-GB" sz="2400" dirty="0" smtClean="0"/>
              <a:t>“Before it used to be 6-8 months fishing season and now its only 5-6 months long”</a:t>
            </a:r>
            <a:endParaRPr lang="en-US" sz="2400" dirty="0" smtClean="0"/>
          </a:p>
          <a:p>
            <a:pPr eaLnBrk="1" hangingPunct="1"/>
            <a:r>
              <a:rPr lang="en-GB" sz="2800" dirty="0" smtClean="0">
                <a:solidFill>
                  <a:schemeClr val="tx2"/>
                </a:solidFill>
              </a:rPr>
              <a:t>Shortage of Freshwater</a:t>
            </a:r>
          </a:p>
          <a:p>
            <a:pPr lvl="1" eaLnBrk="1" hangingPunct="1"/>
            <a:r>
              <a:rPr lang="en-GB" sz="2400" dirty="0" smtClean="0"/>
              <a:t>“ At </a:t>
            </a:r>
            <a:r>
              <a:rPr lang="en-GB" sz="2400" dirty="0" err="1" smtClean="0"/>
              <a:t>Jiwani</a:t>
            </a:r>
            <a:r>
              <a:rPr lang="en-GB" sz="2400" dirty="0" smtClean="0"/>
              <a:t> well over 90% of those sampled pay below PKR 50  for water. However, recently fresh water supplies have been halted due to non availability of freshwater in Ankara </a:t>
            </a:r>
            <a:r>
              <a:rPr lang="en-GB" sz="2400" dirty="0" err="1" smtClean="0"/>
              <a:t>Kaur</a:t>
            </a:r>
            <a:r>
              <a:rPr lang="en-GB" sz="2400" dirty="0" smtClean="0"/>
              <a:t> Dam” </a:t>
            </a:r>
          </a:p>
          <a:p>
            <a:pPr eaLnBrk="1" hangingPunct="1"/>
            <a:r>
              <a:rPr lang="en-GB" sz="2800" dirty="0" smtClean="0">
                <a:solidFill>
                  <a:schemeClr val="tx2"/>
                </a:solidFill>
              </a:rPr>
              <a:t>Agriculture</a:t>
            </a:r>
          </a:p>
          <a:p>
            <a:pPr lvl="1" eaLnBrk="1" hangingPunct="1"/>
            <a:r>
              <a:rPr lang="en-GB" sz="2400" dirty="0" smtClean="0"/>
              <a:t>“ Due to low rainfall through out the only few households are engaged in agriculture”</a:t>
            </a:r>
          </a:p>
          <a:p>
            <a:pPr eaLnBrk="1" hangingPunct="1"/>
            <a:endParaRPr lang="en-GB" sz="2800" dirty="0" smtClean="0"/>
          </a:p>
          <a:p>
            <a:pPr eaLnBrk="1" hangingPunct="1"/>
            <a:endParaRPr lang="en-US" sz="4000" dirty="0" smtClean="0"/>
          </a:p>
          <a:p>
            <a:pPr eaLnBrk="1" hangingPunct="1"/>
            <a:endParaRPr lang="en-US" sz="4000" dirty="0" smtClean="0"/>
          </a:p>
        </p:txBody>
      </p:sp>
      <p:pic>
        <p:nvPicPr>
          <p:cNvPr id="717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1214438"/>
            <a:ext cx="717550" cy="5357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7173" name="Group 7"/>
          <p:cNvGrpSpPr>
            <a:grpSpLocks/>
          </p:cNvGrpSpPr>
          <p:nvPr/>
        </p:nvGrpSpPr>
        <p:grpSpPr bwMode="auto">
          <a:xfrm>
            <a:off x="214313" y="214313"/>
            <a:ext cx="757287" cy="760412"/>
            <a:chOff x="0" y="0"/>
            <a:chExt cx="336" cy="479"/>
          </a:xfrm>
        </p:grpSpPr>
        <p:sp>
          <p:nvSpPr>
            <p:cNvPr id="7176" name="AutoShape 3"/>
            <p:cNvSpPr>
              <a:spLocks/>
            </p:cNvSpPr>
            <p:nvPr/>
          </p:nvSpPr>
          <p:spPr bwMode="auto">
            <a:xfrm>
              <a:off x="0" y="291"/>
              <a:ext cx="336" cy="1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717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336" cy="4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392113" y="-26988"/>
            <a:ext cx="8356600" cy="7620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dirty="0">
              <a:latin typeface="Arial Bold" charset="0"/>
              <a:ea typeface="ヒラギノ角ゴ ProN W6" charset="-128"/>
              <a:cs typeface="+mj-cs"/>
              <a:sym typeface="Arial Bold" charset="0"/>
            </a:endParaRPr>
          </a:p>
        </p:txBody>
      </p:sp>
      <p:pic>
        <p:nvPicPr>
          <p:cNvPr id="7175" name="Picture 11" descr="flag_2colors"/>
          <p:cNvPicPr>
            <a:picLocks noChangeAspect="1" noChangeArrowheads="1"/>
          </p:cNvPicPr>
          <p:nvPr/>
        </p:nvPicPr>
        <p:blipFill>
          <a:blip r:embed="rId4" cstate="print">
            <a:lum bright="-12000"/>
          </a:blip>
          <a:srcRect/>
          <a:stretch>
            <a:fillRect/>
          </a:stretch>
        </p:blipFill>
        <p:spPr bwMode="auto">
          <a:xfrm>
            <a:off x="8027988" y="188913"/>
            <a:ext cx="1025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928688" y="1357313"/>
            <a:ext cx="8001000" cy="4876800"/>
          </a:xfrm>
        </p:spPr>
        <p:txBody>
          <a:bodyPr/>
          <a:lstStyle/>
          <a:p>
            <a:pPr eaLnBrk="1" hangingPunct="1"/>
            <a:r>
              <a:rPr lang="en-GB" sz="2400" dirty="0" smtClean="0">
                <a:solidFill>
                  <a:schemeClr val="tx2"/>
                </a:solidFill>
              </a:rPr>
              <a:t>Low rainfall</a:t>
            </a:r>
          </a:p>
          <a:p>
            <a:pPr lvl="1" eaLnBrk="1" hangingPunct="1"/>
            <a:r>
              <a:rPr lang="en-GB" sz="2400" dirty="0" smtClean="0"/>
              <a:t>“ In terms of climate conditions </a:t>
            </a:r>
            <a:r>
              <a:rPr lang="en-GB" sz="2400" dirty="0" err="1" smtClean="0"/>
              <a:t>Jiwani</a:t>
            </a:r>
            <a:r>
              <a:rPr lang="en-GB" sz="2400" dirty="0" smtClean="0"/>
              <a:t> is known not to have a regular pattern of rainfall, from well beyond ten years ago”</a:t>
            </a:r>
          </a:p>
          <a:p>
            <a:pPr eaLnBrk="1" hangingPunct="1"/>
            <a:r>
              <a:rPr lang="en-GB" sz="2400" dirty="0" smtClean="0">
                <a:solidFill>
                  <a:schemeClr val="tx2"/>
                </a:solidFill>
              </a:rPr>
              <a:t>Migration pattern</a:t>
            </a:r>
          </a:p>
          <a:p>
            <a:pPr lvl="1" eaLnBrk="1" hangingPunct="1"/>
            <a:r>
              <a:rPr lang="en-GB" sz="2400" dirty="0" smtClean="0"/>
              <a:t>“ Migration patterns are revealed  to be highest at village </a:t>
            </a:r>
            <a:r>
              <a:rPr lang="en-GB" sz="2400" dirty="0" err="1" smtClean="0"/>
              <a:t>Shaabad</a:t>
            </a:r>
            <a:r>
              <a:rPr lang="en-GB" sz="2400" dirty="0" smtClean="0"/>
              <a:t> </a:t>
            </a:r>
            <a:r>
              <a:rPr lang="en-GB" sz="2400" dirty="0" err="1" smtClean="0"/>
              <a:t>bazar</a:t>
            </a:r>
            <a:r>
              <a:rPr lang="en-GB" sz="2400" dirty="0" smtClean="0"/>
              <a:t> (all houses reporting temporary migration  due to flooding at </a:t>
            </a:r>
            <a:r>
              <a:rPr lang="en-GB" sz="2400" dirty="0" err="1" smtClean="0"/>
              <a:t>Dasht</a:t>
            </a:r>
            <a:r>
              <a:rPr lang="en-GB" sz="2400" dirty="0" smtClean="0"/>
              <a:t>)  Migration of any type is reported by 10% of all 576 household sampled in </a:t>
            </a:r>
            <a:r>
              <a:rPr lang="en-GB" sz="2400" dirty="0" err="1" smtClean="0"/>
              <a:t>Jiwani</a:t>
            </a:r>
            <a:r>
              <a:rPr lang="en-GB" sz="2400" dirty="0" smtClean="0"/>
              <a:t> in the present study”</a:t>
            </a:r>
          </a:p>
          <a:p>
            <a:pPr lvl="1" eaLnBrk="1" hangingPunct="1"/>
            <a:r>
              <a:rPr lang="en-GB" sz="2400" dirty="0" smtClean="0">
                <a:solidFill>
                  <a:schemeClr val="tx2"/>
                </a:solidFill>
              </a:rPr>
              <a:t>Health issue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GB" sz="2400" dirty="0" smtClean="0"/>
              <a:t>	“Malaria and Diarrhoea is prevalent  in most villages”</a:t>
            </a:r>
          </a:p>
          <a:p>
            <a:pPr eaLnBrk="1" hangingPunct="1">
              <a:buFont typeface="Arial" pitchFamily="34" charset="0"/>
              <a:buNone/>
            </a:pPr>
            <a:endParaRPr lang="en-GB" sz="2000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143750" cy="928688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solidFill>
                  <a:schemeClr val="tx2"/>
                </a:solidFill>
              </a:rPr>
              <a:t>Community at </a:t>
            </a:r>
            <a:r>
              <a:rPr lang="en-GB" sz="3200" b="1" dirty="0" err="1" smtClean="0">
                <a:solidFill>
                  <a:schemeClr val="tx2"/>
                </a:solidFill>
              </a:rPr>
              <a:t>Jiwani</a:t>
            </a:r>
            <a:r>
              <a:rPr lang="en-GB" sz="3200" b="1" dirty="0" smtClean="0">
                <a:solidFill>
                  <a:schemeClr val="tx2"/>
                </a:solidFill>
              </a:rPr>
              <a:t> </a:t>
            </a:r>
            <a:r>
              <a:rPr lang="en-GB" sz="3200" b="1" dirty="0" err="1" smtClean="0">
                <a:solidFill>
                  <a:schemeClr val="tx2"/>
                </a:solidFill>
              </a:rPr>
              <a:t>Tehsil</a:t>
            </a:r>
            <a:r>
              <a:rPr lang="en-GB" sz="3200" b="1" dirty="0" smtClean="0">
                <a:solidFill>
                  <a:schemeClr val="tx2"/>
                </a:solidFill>
              </a:rPr>
              <a:t>, </a:t>
            </a:r>
            <a:r>
              <a:rPr lang="en-GB" sz="3200" b="1" dirty="0" err="1" smtClean="0">
                <a:solidFill>
                  <a:schemeClr val="tx2"/>
                </a:solidFill>
              </a:rPr>
              <a:t>Gwader</a:t>
            </a:r>
            <a:r>
              <a:rPr lang="en-GB" sz="3200" b="1" dirty="0" smtClean="0">
                <a:solidFill>
                  <a:schemeClr val="tx2"/>
                </a:solidFill>
              </a:rPr>
              <a:t>.</a:t>
            </a:r>
            <a:endParaRPr lang="en-US" sz="4800" b="1" dirty="0" smtClean="0">
              <a:solidFill>
                <a:schemeClr val="tx2"/>
              </a:solidFill>
            </a:endParaRPr>
          </a:p>
        </p:txBody>
      </p:sp>
      <p:pic>
        <p:nvPicPr>
          <p:cNvPr id="819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928688"/>
            <a:ext cx="717550" cy="578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180975" y="0"/>
            <a:ext cx="533400" cy="760413"/>
            <a:chOff x="0" y="0"/>
            <a:chExt cx="336" cy="479"/>
          </a:xfrm>
        </p:grpSpPr>
        <p:sp>
          <p:nvSpPr>
            <p:cNvPr id="8200" name="AutoShape 3"/>
            <p:cNvSpPr>
              <a:spLocks/>
            </p:cNvSpPr>
            <p:nvPr/>
          </p:nvSpPr>
          <p:spPr bwMode="auto">
            <a:xfrm>
              <a:off x="0" y="291"/>
              <a:ext cx="336" cy="1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820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336" cy="4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285720" y="357166"/>
            <a:ext cx="8356600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dirty="0">
              <a:latin typeface="Arial Bold" charset="0"/>
              <a:ea typeface="ヒラギノ角ゴ ProN W6" charset="-128"/>
              <a:cs typeface="+mj-cs"/>
              <a:sym typeface="Arial Bold" charset="0"/>
            </a:endParaRPr>
          </a:p>
        </p:txBody>
      </p:sp>
      <p:pic>
        <p:nvPicPr>
          <p:cNvPr id="8199" name="Picture 9" descr="flag_2colors"/>
          <p:cNvPicPr>
            <a:picLocks noChangeAspect="1" noChangeArrowheads="1"/>
          </p:cNvPicPr>
          <p:nvPr/>
        </p:nvPicPr>
        <p:blipFill>
          <a:blip r:embed="rId4" cstate="print">
            <a:lum bright="-12000"/>
          </a:blip>
          <a:srcRect/>
          <a:stretch>
            <a:fillRect/>
          </a:stretch>
        </p:blipFill>
        <p:spPr bwMode="auto">
          <a:xfrm>
            <a:off x="8027988" y="188913"/>
            <a:ext cx="1025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4032" t="17344" r="32208" b="8829"/>
          <a:stretch>
            <a:fillRect/>
          </a:stretch>
        </p:blipFill>
        <p:spPr bwMode="auto">
          <a:xfrm>
            <a:off x="899592" y="0"/>
            <a:ext cx="75608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928688" y="1600200"/>
            <a:ext cx="7681912" cy="4114800"/>
          </a:xfrm>
        </p:spPr>
        <p:txBody>
          <a:bodyPr/>
          <a:lstStyle/>
          <a:p>
            <a:pPr eaLnBrk="1" hangingPunct="1"/>
            <a:r>
              <a:rPr lang="en-GB" sz="2800" dirty="0" smtClean="0">
                <a:solidFill>
                  <a:schemeClr val="tx2"/>
                </a:solidFill>
              </a:rPr>
              <a:t>Forest cutting</a:t>
            </a:r>
          </a:p>
          <a:p>
            <a:pPr lvl="1" eaLnBrk="1" hangingPunct="1"/>
            <a:r>
              <a:rPr lang="en-GB" sz="2400" dirty="0" smtClean="0"/>
              <a:t>“  Wood collection is  everywhere across the board for those sample in our study”  Gas cylinder ownership is reported 33 % of sampled households at </a:t>
            </a:r>
            <a:r>
              <a:rPr lang="en-GB" sz="2400" dirty="0" err="1" smtClean="0"/>
              <a:t>Jiwani</a:t>
            </a:r>
            <a:r>
              <a:rPr lang="en-GB" sz="2400" dirty="0" smtClean="0"/>
              <a:t>” </a:t>
            </a:r>
          </a:p>
          <a:p>
            <a:pPr eaLnBrk="1" hangingPunct="1"/>
            <a:r>
              <a:rPr lang="en-GB" sz="2800" dirty="0" smtClean="0">
                <a:solidFill>
                  <a:schemeClr val="tx2"/>
                </a:solidFill>
              </a:rPr>
              <a:t>Income losses due environmental challenges</a:t>
            </a:r>
          </a:p>
          <a:p>
            <a:pPr eaLnBrk="1" hangingPunct="1">
              <a:buFont typeface="Arial" pitchFamily="34" charset="0"/>
              <a:buNone/>
            </a:pPr>
            <a:r>
              <a:rPr lang="en-GB" sz="2800" dirty="0" smtClean="0"/>
              <a:t>		Most of losses are in forest, fish catch  and 	grazing lands during the last two years</a:t>
            </a:r>
          </a:p>
          <a:p>
            <a:pPr eaLnBrk="1" hangingPunct="1">
              <a:buFont typeface="Arial" pitchFamily="34" charset="0"/>
              <a:buNone/>
            </a:pPr>
            <a:endParaRPr lang="en-GB" sz="2000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solidFill>
                  <a:schemeClr val="tx2"/>
                </a:solidFill>
              </a:rPr>
              <a:t>Community at </a:t>
            </a:r>
            <a:r>
              <a:rPr lang="en-GB" sz="3200" b="1" dirty="0" err="1" smtClean="0">
                <a:solidFill>
                  <a:schemeClr val="tx2"/>
                </a:solidFill>
              </a:rPr>
              <a:t>Jiwani</a:t>
            </a:r>
            <a:r>
              <a:rPr lang="en-GB" sz="3200" b="1" dirty="0" smtClean="0">
                <a:solidFill>
                  <a:schemeClr val="tx2"/>
                </a:solidFill>
              </a:rPr>
              <a:t> </a:t>
            </a:r>
            <a:r>
              <a:rPr lang="en-GB" sz="3200" b="1" dirty="0" err="1" smtClean="0">
                <a:solidFill>
                  <a:schemeClr val="tx2"/>
                </a:solidFill>
              </a:rPr>
              <a:t>Tehsil</a:t>
            </a:r>
            <a:r>
              <a:rPr lang="en-GB" sz="3200" b="1" dirty="0" smtClean="0">
                <a:solidFill>
                  <a:schemeClr val="tx2"/>
                </a:solidFill>
              </a:rPr>
              <a:t>, </a:t>
            </a:r>
            <a:r>
              <a:rPr lang="en-GB" sz="3200" b="1" dirty="0" err="1" smtClean="0">
                <a:solidFill>
                  <a:schemeClr val="tx2"/>
                </a:solidFill>
              </a:rPr>
              <a:t>Gwader</a:t>
            </a:r>
            <a:r>
              <a:rPr lang="en-GB" sz="3200" b="1" dirty="0" smtClean="0">
                <a:solidFill>
                  <a:schemeClr val="tx2"/>
                </a:solidFill>
              </a:rPr>
              <a:t>.</a:t>
            </a:r>
            <a:endParaRPr lang="en-US" sz="4800" b="1" dirty="0" smtClean="0">
              <a:solidFill>
                <a:schemeClr val="tx2"/>
              </a:solidFill>
            </a:endParaRPr>
          </a:p>
        </p:txBody>
      </p:sp>
      <p:pic>
        <p:nvPicPr>
          <p:cNvPr id="1024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928688"/>
            <a:ext cx="717550" cy="5643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10245" name="Group 5"/>
          <p:cNvGrpSpPr>
            <a:grpSpLocks/>
          </p:cNvGrpSpPr>
          <p:nvPr/>
        </p:nvGrpSpPr>
        <p:grpSpPr bwMode="auto">
          <a:xfrm>
            <a:off x="180975" y="0"/>
            <a:ext cx="533400" cy="760413"/>
            <a:chOff x="0" y="0"/>
            <a:chExt cx="336" cy="479"/>
          </a:xfrm>
        </p:grpSpPr>
        <p:sp>
          <p:nvSpPr>
            <p:cNvPr id="10248" name="AutoShape 3"/>
            <p:cNvSpPr>
              <a:spLocks/>
            </p:cNvSpPr>
            <p:nvPr/>
          </p:nvSpPr>
          <p:spPr bwMode="auto">
            <a:xfrm>
              <a:off x="0" y="291"/>
              <a:ext cx="336" cy="1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024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336" cy="4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392113" y="44450"/>
            <a:ext cx="8356600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dirty="0">
              <a:latin typeface="Arial Bold" charset="0"/>
              <a:ea typeface="ヒラギノ角ゴ ProN W6" charset="-128"/>
              <a:cs typeface="+mj-cs"/>
              <a:sym typeface="Arial Bold" charset="0"/>
            </a:endParaRPr>
          </a:p>
        </p:txBody>
      </p:sp>
      <p:pic>
        <p:nvPicPr>
          <p:cNvPr id="10247" name="Picture 9" descr="flag_2colors"/>
          <p:cNvPicPr>
            <a:picLocks noChangeAspect="1" noChangeArrowheads="1"/>
          </p:cNvPicPr>
          <p:nvPr/>
        </p:nvPicPr>
        <p:blipFill>
          <a:blip r:embed="rId4" cstate="print">
            <a:lum bright="-12000"/>
          </a:blip>
          <a:srcRect/>
          <a:stretch>
            <a:fillRect/>
          </a:stretch>
        </p:blipFill>
        <p:spPr bwMode="auto">
          <a:xfrm>
            <a:off x="8027988" y="188913"/>
            <a:ext cx="1025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57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87624" y="323364"/>
            <a:ext cx="136815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8"/>
          <p:cNvSpPr>
            <a:spLocks noGrp="1"/>
          </p:cNvSpPr>
          <p:nvPr>
            <p:ph type="title"/>
          </p:nvPr>
        </p:nvSpPr>
        <p:spPr>
          <a:xfrm>
            <a:off x="2071670" y="285728"/>
            <a:ext cx="6850062" cy="1143000"/>
          </a:xfrm>
        </p:spPr>
        <p:txBody>
          <a:bodyPr/>
          <a:lstStyle/>
          <a:p>
            <a:pPr algn="l" eaLnBrk="1" hangingPunct="1"/>
            <a:r>
              <a:rPr lang="en-US" sz="4000" b="1" dirty="0" smtClean="0">
                <a:solidFill>
                  <a:schemeClr val="tx2"/>
                </a:solidFill>
              </a:rPr>
              <a:t>Top Priorities for </a:t>
            </a:r>
            <a:r>
              <a:rPr lang="en-US" sz="4000" b="1" dirty="0" err="1" smtClean="0">
                <a:solidFill>
                  <a:schemeClr val="tx2"/>
                </a:solidFill>
              </a:rPr>
              <a:t>Jiwani</a:t>
            </a:r>
            <a:r>
              <a:rPr lang="en-US" sz="4000" b="1" dirty="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1267" name="Text Placeholder 10"/>
          <p:cNvSpPr>
            <a:spLocks noGrp="1"/>
          </p:cNvSpPr>
          <p:nvPr>
            <p:ph type="body" sz="half" idx="3"/>
          </p:nvPr>
        </p:nvSpPr>
        <p:spPr>
          <a:xfrm>
            <a:off x="5651500" y="1557338"/>
            <a:ext cx="3402013" cy="4525962"/>
          </a:xfrm>
        </p:spPr>
        <p:txBody>
          <a:bodyPr/>
          <a:lstStyle/>
          <a:p>
            <a:pPr eaLnBrk="1" hangingPunct="1"/>
            <a:r>
              <a:rPr lang="en-US" dirty="0" smtClean="0"/>
              <a:t>Controlling Oil pollution </a:t>
            </a:r>
          </a:p>
          <a:p>
            <a:pPr eaLnBrk="1" hangingPunct="1"/>
            <a:r>
              <a:rPr lang="en-US" dirty="0" smtClean="0"/>
              <a:t>Illegal fishing by locals and trawlers </a:t>
            </a:r>
          </a:p>
          <a:p>
            <a:pPr eaLnBrk="1" hangingPunct="1"/>
            <a:r>
              <a:rPr lang="en-US" dirty="0" smtClean="0"/>
              <a:t>Developing a plan for solid waste disposal and land erosion.</a:t>
            </a:r>
          </a:p>
          <a:p>
            <a:endParaRPr lang="en-US" dirty="0" smtClean="0"/>
          </a:p>
        </p:txBody>
      </p:sp>
      <p:pic>
        <p:nvPicPr>
          <p:cNvPr id="1126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406400"/>
            <a:ext cx="609600" cy="6478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11269" name="Group 4"/>
          <p:cNvGrpSpPr>
            <a:grpSpLocks/>
          </p:cNvGrpSpPr>
          <p:nvPr/>
        </p:nvGrpSpPr>
        <p:grpSpPr bwMode="auto">
          <a:xfrm>
            <a:off x="180975" y="25400"/>
            <a:ext cx="533400" cy="760413"/>
            <a:chOff x="0" y="0"/>
            <a:chExt cx="336" cy="479"/>
          </a:xfrm>
        </p:grpSpPr>
        <p:sp>
          <p:nvSpPr>
            <p:cNvPr id="11274" name="AutoShape 3"/>
            <p:cNvSpPr>
              <a:spLocks/>
            </p:cNvSpPr>
            <p:nvPr/>
          </p:nvSpPr>
          <p:spPr bwMode="auto">
            <a:xfrm>
              <a:off x="0" y="291"/>
              <a:ext cx="336" cy="1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127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336" cy="4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357158" y="428604"/>
            <a:ext cx="8356600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dirty="0">
              <a:latin typeface="Arial Bold" charset="0"/>
              <a:ea typeface="ヒラギノ角ゴ ProN W6" charset="-128"/>
              <a:cs typeface="+mj-cs"/>
              <a:sym typeface="Arial Bold" charset="0"/>
            </a:endParaRPr>
          </a:p>
        </p:txBody>
      </p:sp>
      <p:pic>
        <p:nvPicPr>
          <p:cNvPr id="11271" name="Picture 8" descr="flag_2colors"/>
          <p:cNvPicPr>
            <a:picLocks noChangeAspect="1" noChangeArrowheads="1"/>
          </p:cNvPicPr>
          <p:nvPr/>
        </p:nvPicPr>
        <p:blipFill>
          <a:blip r:embed="rId4" cstate="print">
            <a:lum bright="-12000"/>
          </a:blip>
          <a:srcRect/>
          <a:stretch>
            <a:fillRect/>
          </a:stretch>
        </p:blipFill>
        <p:spPr bwMode="auto">
          <a:xfrm>
            <a:off x="8027988" y="214313"/>
            <a:ext cx="1025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827088" y="1412875"/>
            <a:ext cx="4752975" cy="2520950"/>
          </a:xfrm>
        </p:spPr>
      </p:pic>
      <p:pic>
        <p:nvPicPr>
          <p:cNvPr id="13" name="Picture 2" descr="C:\Documents and Settings\BPSD.IDV\Desktop\trawling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827088" y="4000500"/>
            <a:ext cx="4824412" cy="24526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8"/>
          <p:cNvSpPr>
            <a:spLocks noGrp="1"/>
          </p:cNvSpPr>
          <p:nvPr>
            <p:ph type="title"/>
          </p:nvPr>
        </p:nvSpPr>
        <p:spPr>
          <a:xfrm>
            <a:off x="785813" y="285750"/>
            <a:ext cx="8015287" cy="560388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2"/>
                </a:solidFill>
              </a:rPr>
              <a:t>Major Challenges for </a:t>
            </a:r>
            <a:r>
              <a:rPr lang="en-US" sz="3600" b="1" dirty="0" err="1" smtClean="0">
                <a:solidFill>
                  <a:schemeClr val="tx2"/>
                </a:solidFill>
              </a:rPr>
              <a:t>Jiwani</a:t>
            </a:r>
            <a:r>
              <a:rPr lang="en-US" sz="3600" b="1" dirty="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2291" name="Content Placeholder 9"/>
          <p:cNvSpPr>
            <a:spLocks noGrp="1"/>
          </p:cNvSpPr>
          <p:nvPr>
            <p:ph idx="1"/>
          </p:nvPr>
        </p:nvSpPr>
        <p:spPr>
          <a:xfrm>
            <a:off x="1000125" y="1071563"/>
            <a:ext cx="7872413" cy="4071937"/>
          </a:xfrm>
        </p:spPr>
        <p:txBody>
          <a:bodyPr/>
          <a:lstStyle/>
          <a:p>
            <a:pPr eaLnBrk="1" hangingPunct="1"/>
            <a:r>
              <a:rPr lang="en-US" dirty="0" smtClean="0"/>
              <a:t>Law enforcement </a:t>
            </a:r>
          </a:p>
          <a:p>
            <a:pPr eaLnBrk="1" hangingPunct="1"/>
            <a:r>
              <a:rPr lang="en-US" dirty="0" smtClean="0"/>
              <a:t>Bribery &amp; Corruption</a:t>
            </a:r>
          </a:p>
          <a:p>
            <a:pPr eaLnBrk="1" hangingPunct="1"/>
            <a:r>
              <a:rPr lang="en-US" dirty="0" smtClean="0"/>
              <a:t>Middleman capture margins before the  product reaches the market.</a:t>
            </a:r>
          </a:p>
          <a:p>
            <a:pPr eaLnBrk="1" hangingPunct="1"/>
            <a:r>
              <a:rPr lang="en-US" dirty="0" smtClean="0"/>
              <a:t>Lack of control over illegal activities.</a:t>
            </a:r>
          </a:p>
          <a:p>
            <a:pPr eaLnBrk="1" hangingPunct="1"/>
            <a:r>
              <a:rPr lang="en-US" dirty="0" smtClean="0"/>
              <a:t>High demand and subsequent pressures on poorly managed natural resource stock.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229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928688"/>
            <a:ext cx="717550" cy="557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12293" name="Group 4"/>
          <p:cNvGrpSpPr>
            <a:grpSpLocks/>
          </p:cNvGrpSpPr>
          <p:nvPr/>
        </p:nvGrpSpPr>
        <p:grpSpPr bwMode="auto">
          <a:xfrm>
            <a:off x="180975" y="25400"/>
            <a:ext cx="533400" cy="760413"/>
            <a:chOff x="0" y="0"/>
            <a:chExt cx="336" cy="479"/>
          </a:xfrm>
        </p:grpSpPr>
        <p:sp>
          <p:nvSpPr>
            <p:cNvPr id="12296" name="AutoShape 3"/>
            <p:cNvSpPr>
              <a:spLocks/>
            </p:cNvSpPr>
            <p:nvPr/>
          </p:nvSpPr>
          <p:spPr bwMode="auto">
            <a:xfrm>
              <a:off x="0" y="291"/>
              <a:ext cx="336" cy="1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229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336" cy="4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392113" y="214313"/>
            <a:ext cx="8356600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dirty="0">
              <a:latin typeface="Arial Bold" charset="0"/>
              <a:ea typeface="ヒラギノ角ゴ ProN W6" charset="-128"/>
              <a:cs typeface="+mj-cs"/>
              <a:sym typeface="Arial Bold" charset="0"/>
            </a:endParaRPr>
          </a:p>
        </p:txBody>
      </p:sp>
      <p:pic>
        <p:nvPicPr>
          <p:cNvPr id="12295" name="Picture 8" descr="flag_2colors"/>
          <p:cNvPicPr>
            <a:picLocks noChangeAspect="1" noChangeArrowheads="1"/>
          </p:cNvPicPr>
          <p:nvPr/>
        </p:nvPicPr>
        <p:blipFill>
          <a:blip r:embed="rId4" cstate="print">
            <a:lum bright="-12000"/>
          </a:blip>
          <a:srcRect/>
          <a:stretch>
            <a:fillRect/>
          </a:stretch>
        </p:blipFill>
        <p:spPr bwMode="auto">
          <a:xfrm>
            <a:off x="8027988" y="214313"/>
            <a:ext cx="1025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5013</TotalTime>
  <Words>642</Words>
  <Application>Microsoft Office PowerPoint</Application>
  <PresentationFormat>On-screen Show (4:3)</PresentationFormat>
  <Paragraphs>88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 Climate Change  Adaptation at Jiwani Tehsil, Balochistan Building Capacity on Climate Change Adaptation in the coastal areas of Pakistan(CCAP) Date: 14 December, 2012  Abdul Rahim  WWF Pakistan, Gwadar office. </vt:lpstr>
      <vt:lpstr>Presentation Outline:</vt:lpstr>
      <vt:lpstr>Community at Jiwani Tehisl, Gwadar.</vt:lpstr>
      <vt:lpstr>Community at Jiwani Tehsil, Gwader.</vt:lpstr>
      <vt:lpstr>Slide 5</vt:lpstr>
      <vt:lpstr>Community at Jiwani Tehsil, Gwader.</vt:lpstr>
      <vt:lpstr>Slide 7</vt:lpstr>
      <vt:lpstr>Top Priorities for Jiwani </vt:lpstr>
      <vt:lpstr>Major Challenges for Jiwani </vt:lpstr>
      <vt:lpstr>Slide 10</vt:lpstr>
      <vt:lpstr>Climate Change Issues </vt:lpstr>
      <vt:lpstr>Impacts of Climate Change </vt:lpstr>
      <vt:lpstr>Formation of Climate Change Adaptation Committee at Jiwani</vt:lpstr>
      <vt:lpstr>Climate Change Adaptation  Models in  Makran Coast by WWF Pakistan</vt:lpstr>
      <vt:lpstr>Adaptation at  Balochistan Coast </vt:lpstr>
      <vt:lpstr>     Mangrove Plantation to Support Fishery</vt:lpstr>
      <vt:lpstr>Fish quality assurance/preservation</vt:lpstr>
      <vt:lpstr>Sand Dune Stabilization With GDA</vt:lpstr>
      <vt:lpstr>NRM Capacity Building</vt:lpstr>
      <vt:lpstr>Slide 20</vt:lpstr>
      <vt:lpstr>Slide 21</vt:lpstr>
      <vt:lpstr>Alternate Livelihood Program</vt:lpstr>
      <vt:lpstr>Slide 23</vt:lpstr>
      <vt:lpstr>Poultry farming for women</vt:lpstr>
      <vt:lpstr>Vocational Centres for Women at Gwadar</vt:lpstr>
      <vt:lpstr>Thanks and Good bye 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Naomi</dc:creator>
  <cp:lastModifiedBy>Meherunissa Hamid</cp:lastModifiedBy>
  <cp:revision>74</cp:revision>
  <dcterms:created xsi:type="dcterms:W3CDTF">2012-05-10T06:26:43Z</dcterms:created>
  <dcterms:modified xsi:type="dcterms:W3CDTF">2012-12-13T12:04:48Z</dcterms:modified>
</cp:coreProperties>
</file>