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61" r:id="rId2"/>
    <p:sldId id="370" r:id="rId3"/>
    <p:sldId id="371" r:id="rId4"/>
    <p:sldId id="301" r:id="rId5"/>
    <p:sldId id="437" r:id="rId6"/>
    <p:sldId id="434" r:id="rId7"/>
    <p:sldId id="436" r:id="rId8"/>
    <p:sldId id="343" r:id="rId9"/>
    <p:sldId id="411" r:id="rId10"/>
    <p:sldId id="334" r:id="rId11"/>
    <p:sldId id="441" r:id="rId12"/>
    <p:sldId id="442" r:id="rId13"/>
    <p:sldId id="329" r:id="rId14"/>
    <p:sldId id="330" r:id="rId15"/>
    <p:sldId id="425" r:id="rId16"/>
    <p:sldId id="426" r:id="rId17"/>
    <p:sldId id="427" r:id="rId18"/>
    <p:sldId id="428" r:id="rId19"/>
    <p:sldId id="407" r:id="rId20"/>
    <p:sldId id="40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718" autoAdjust="0"/>
  </p:normalViewPr>
  <p:slideViewPr>
    <p:cSldViewPr>
      <p:cViewPr>
        <p:scale>
          <a:sx n="71" d="100"/>
          <a:sy n="71" d="100"/>
        </p:scale>
        <p:origin x="-137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21BCD-C99C-4AF3-ABCE-2CE7EFCD3B90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1DD97-15FB-42D1-8A9C-C70A60B16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78616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0BB3-11DA-4F3D-B26F-276959F2F3E7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CB8FD-5101-48CA-86FD-34E6CDE00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17855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164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3937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542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4663"/>
            <a:ext cx="5485778" cy="4112590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403071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588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114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68490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F41E-401A-4893-A1E1-743386F167A8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6548-BF5B-4470-95D2-43516B6F5674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8358-AE45-43D6-973E-7B2E81C04E2E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FE99-E4DB-477A-B22B-0465A0F9D29E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F286-8FFA-4A45-B443-50C394D5184A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CD13-B4A2-4FA5-9718-CD158982F497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F57A9-D793-47E5-A8B6-4AE47000170D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FBD9B-363E-483C-B46A-05224885A89D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09FA1-A2D3-4602-ABA6-E832EE141A49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A7123-DAF1-4562-8D15-BD67DAAE1E48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BEB4-175A-43D6-BB9E-FCB4095C862D}" type="datetime1">
              <a:rPr lang="en-US" smtClean="0"/>
              <a:pPr/>
              <a:t>13-Dec-12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11B9D-8E75-44E2-A98F-E37735E24F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59" y="0"/>
            <a:ext cx="91554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-34636" y="914400"/>
            <a:ext cx="914400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softRound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Climate Change </a:t>
            </a:r>
          </a:p>
          <a:p>
            <a:pPr algn="ctr"/>
            <a:r>
              <a:rPr lang="en-US" sz="48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&amp; Adaptation Mechanism </a:t>
            </a:r>
          </a:p>
          <a:p>
            <a:pPr algn="ctr"/>
            <a:r>
              <a:rPr lang="en-US" sz="48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in </a:t>
            </a:r>
          </a:p>
          <a:p>
            <a:pPr algn="ctr"/>
            <a:r>
              <a:rPr lang="en-US" sz="48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Sindh Coastal Belt </a:t>
            </a:r>
          </a:p>
          <a:p>
            <a:pPr algn="ctr"/>
            <a:endParaRPr lang="en-US" sz="4800" b="1" dirty="0" smtClean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endParaRPr lang="en-US" sz="4800" b="1" dirty="0" smtClean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sz="32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Shamsul-Haq Memon</a:t>
            </a:r>
          </a:p>
          <a:p>
            <a:pPr algn="ctr"/>
            <a:r>
              <a:rPr lang="en-US" sz="32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Sindh Coastal Development Authority</a:t>
            </a:r>
            <a:endParaRPr lang="en-US" sz="32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1" descr="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004" y="4251325"/>
            <a:ext cx="2288996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56" descr="PICT0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004" y="2362200"/>
            <a:ext cx="2279471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Adaptation Measures Through SCCDP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9154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Developing linkages of the coastal communities with civil society organizations and govt. institutions  for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Development of infrastructure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Provision of trainings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Disaster Risk Reduction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 Provision of basic civic services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Provision of health services</a:t>
            </a:r>
          </a:p>
          <a:p>
            <a:pPr marL="457200" lvl="1" indent="0">
              <a:buNone/>
            </a:pPr>
            <a:r>
              <a:rPr lang="en-US" dirty="0" smtClean="0"/>
              <a:t>   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4800" y="5515349"/>
            <a:ext cx="6248400" cy="9302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2600" b="1" dirty="0"/>
              <a:t>Communities can be guided to develop alternative </a:t>
            </a:r>
            <a:r>
              <a:rPr lang="en-US" sz="2600" b="1" dirty="0" smtClean="0"/>
              <a:t>livelihood</a:t>
            </a:r>
            <a:endParaRPr lang="en-US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Fostering Community Institutions at grassroots level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Diversifying household income generation options by: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Imparting Skills Training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Providing Natural Resource </a:t>
            </a:r>
          </a:p>
          <a:p>
            <a:pPr lvl="1">
              <a:buNone/>
            </a:pPr>
            <a:r>
              <a:rPr lang="en-US" dirty="0" smtClean="0"/>
              <a:t>     Management Trainings</a:t>
            </a:r>
          </a:p>
          <a:p>
            <a:pPr lvl="2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Agriculture</a:t>
            </a:r>
          </a:p>
          <a:p>
            <a:pPr lvl="2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Livestock</a:t>
            </a:r>
          </a:p>
          <a:p>
            <a:pPr lvl="2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Fisheries</a:t>
            </a:r>
          </a:p>
          <a:p>
            <a:pPr lvl="2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Forests</a:t>
            </a:r>
          </a:p>
          <a:p>
            <a:pPr lvl="2"/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RGM\Desktop\Pghotos\DSC_5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799" y="4876800"/>
            <a:ext cx="3471568" cy="1645920"/>
          </a:xfrm>
          <a:prstGeom prst="rect">
            <a:avLst/>
          </a:prstGeom>
          <a:noFill/>
        </p:spPr>
      </p:pic>
      <p:pic>
        <p:nvPicPr>
          <p:cNvPr id="2053" name="Picture 5" descr="C:\Users\RGM\Desktop\Pghotos\DSC0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799" y="3276600"/>
            <a:ext cx="3471568" cy="164592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Adaptation Measures Through SCCDP (Continued…)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179388" y="1412875"/>
            <a:ext cx="64452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600" baseline="0" dirty="0" smtClean="0"/>
              <a:t>Awareness </a:t>
            </a:r>
            <a:r>
              <a:rPr lang="en-US" sz="2600" baseline="0" dirty="0"/>
              <a:t>raising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aseline="0" dirty="0"/>
              <a:t>cultural </a:t>
            </a:r>
            <a:r>
              <a:rPr lang="en-US" sz="2600" baseline="0" dirty="0" err="1"/>
              <a:t>programmes</a:t>
            </a:r>
            <a:r>
              <a:rPr lang="en-US" sz="2600" baseline="0" dirty="0"/>
              <a:t> for awareness creation of local people about climate change adaptation</a:t>
            </a:r>
          </a:p>
          <a:p>
            <a:pPr marL="457200" indent="-457200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600" baseline="0" dirty="0"/>
              <a:t>Extension strategies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aseline="0" dirty="0"/>
              <a:t>orientation meetings, </a:t>
            </a:r>
            <a:r>
              <a:rPr lang="en-US" sz="2600" baseline="0" dirty="0" smtClean="0"/>
              <a:t>farmer/fisher </a:t>
            </a:r>
            <a:r>
              <a:rPr lang="en-US" sz="2600" baseline="0" dirty="0"/>
              <a:t>field schools</a:t>
            </a:r>
            <a:r>
              <a:rPr lang="en-US" sz="2600" baseline="0" dirty="0" smtClean="0"/>
              <a:t>,</a:t>
            </a:r>
            <a:endParaRPr lang="en-US" sz="2600" baseline="0" dirty="0"/>
          </a:p>
          <a:p>
            <a:pPr marL="457200" indent="-457200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600" baseline="0" dirty="0"/>
              <a:t>Mobilization of local community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aseline="0" dirty="0"/>
              <a:t>Farmer Groups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2600" baseline="0" dirty="0"/>
              <a:t>Local facilitation Team (LFTs)</a:t>
            </a:r>
            <a:endParaRPr lang="en-GB" sz="2600" baseline="0" dirty="0"/>
          </a:p>
        </p:txBody>
      </p:sp>
      <p:pic>
        <p:nvPicPr>
          <p:cNvPr id="1026" name="Picture 2" descr="G:\Photographs\SSIs Thatta\09032011030 [Desktop Resolution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803208" cy="2103120"/>
          </a:xfrm>
          <a:prstGeom prst="rect">
            <a:avLst/>
          </a:prstGeom>
          <a:noFill/>
        </p:spPr>
      </p:pic>
      <p:pic>
        <p:nvPicPr>
          <p:cNvPr id="9" name="Picture 8" descr="G:\Photographs\SSIs Thatta\09032011034 [Desktop Resolution]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114800"/>
            <a:ext cx="28032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Adaptation Measures Through SCCDP (Continued…)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417638"/>
          </a:xfr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Adaptation Measures Through SCCDP (Continued…)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31912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Empowering local communities by engaging them in planning and development mechanisms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Providing access to communities in developing small scale village infrastructure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Developing the Medium Scale village Infrastructure</a:t>
            </a:r>
            <a:endParaRPr lang="en-US" sz="2600" b="1" dirty="0" smtClean="0"/>
          </a:p>
          <a:p>
            <a:pPr lvl="1"/>
            <a:endParaRPr lang="en-US" sz="2600" b="1" dirty="0"/>
          </a:p>
        </p:txBody>
      </p:sp>
      <p:pic>
        <p:nvPicPr>
          <p:cNvPr id="3075" name="Picture 3" descr="C:\Users\RGM\Desktop\Pghotos\DSC01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7200"/>
            <a:ext cx="2895600" cy="2590800"/>
          </a:xfrm>
          <a:prstGeom prst="rect">
            <a:avLst/>
          </a:prstGeom>
          <a:noFill/>
        </p:spPr>
      </p:pic>
      <p:pic>
        <p:nvPicPr>
          <p:cNvPr id="3076" name="Picture 4" descr="D:\Data File-1\SCCDP\Photos\Photos for PMU\DSC_6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599" y="4267200"/>
            <a:ext cx="2819401" cy="2590800"/>
          </a:xfrm>
          <a:prstGeom prst="rect">
            <a:avLst/>
          </a:prstGeom>
          <a:noFill/>
        </p:spPr>
      </p:pic>
      <p:pic>
        <p:nvPicPr>
          <p:cNvPr id="3077" name="Picture 5" descr="D:\Data File-1\SCCDP\Photos\Photos for PMU\DSC_6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267200"/>
            <a:ext cx="3276600" cy="25908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Adaptation Measures Through SCCDP (Continued…)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52578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b="1" dirty="0" smtClean="0"/>
              <a:t>Planting Mangroves by involving the local communities.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b="1" dirty="0" smtClean="0"/>
              <a:t>Developing pilots regarding rafts and crab ponds.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6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b="1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b="1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b="1" dirty="0" smtClean="0"/>
              <a:t>Developing ‘</a:t>
            </a:r>
            <a:r>
              <a:rPr lang="en-US" sz="2600" b="1" i="1" dirty="0" smtClean="0"/>
              <a:t>Model Villages</a:t>
            </a:r>
            <a:r>
              <a:rPr lang="en-US" sz="2600" b="1" dirty="0" smtClean="0"/>
              <a:t>’  to demonstrate how community mobilization activities go hand in hand with the principles of Sustainable Development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b="1" dirty="0" smtClean="0"/>
              <a:t>Application of GIS for physical and </a:t>
            </a:r>
            <a:r>
              <a:rPr lang="en-US" sz="2600" b="1" smtClean="0"/>
              <a:t>temporal monitoring</a:t>
            </a:r>
            <a:endParaRPr lang="en-US" sz="2600" b="1" dirty="0"/>
          </a:p>
          <a:p>
            <a:pPr algn="just">
              <a:buFont typeface="Wingdings" panose="05000000000000000000" pitchFamily="2" charset="2"/>
              <a:buChar char="Ø"/>
            </a:pPr>
            <a:endParaRPr lang="en-US" sz="2600" b="1" dirty="0" smtClean="0"/>
          </a:p>
          <a:p>
            <a:pPr algn="just">
              <a:buNone/>
            </a:pPr>
            <a:endParaRPr lang="en-US" sz="2600" b="1" dirty="0" smtClean="0"/>
          </a:p>
          <a:p>
            <a:pPr algn="just">
              <a:buNone/>
            </a:pPr>
            <a:endParaRPr lang="en-US" sz="2600" b="1" dirty="0" smtClean="0"/>
          </a:p>
          <a:p>
            <a:pPr algn="just"/>
            <a:endParaRPr lang="en-US" sz="2600" b="1" dirty="0" smtClean="0"/>
          </a:p>
          <a:p>
            <a:pPr lvl="1" algn="just"/>
            <a:endParaRPr lang="en-US" sz="2600" b="1" dirty="0"/>
          </a:p>
        </p:txBody>
      </p:sp>
      <p:pic>
        <p:nvPicPr>
          <p:cNvPr id="4099" name="Picture 3" descr="C:\Users\RGM\Desktop\Pghotos\DSC0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2209800"/>
            <a:ext cx="74676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icture1"/>
          <p:cNvPicPr>
            <a:picLocks noChangeAspect="1" noChangeArrowheads="1"/>
          </p:cNvPicPr>
          <p:nvPr/>
        </p:nvPicPr>
        <p:blipFill>
          <a:blip r:embed="rId2" cstate="print"/>
          <a:srcRect l="4745" t="15544" r="8095" b="9563"/>
          <a:stretch>
            <a:fillRect/>
          </a:stretch>
        </p:blipFill>
        <p:spPr bwMode="auto">
          <a:xfrm>
            <a:off x="609600" y="1676984"/>
            <a:ext cx="7634287" cy="3276016"/>
          </a:xfrm>
          <a:prstGeom prst="roundRect">
            <a:avLst>
              <a:gd name="adj" fmla="val 6873"/>
            </a:avLst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1747" name="Text Box 29"/>
          <p:cNvSpPr txBox="1">
            <a:spLocks noChangeArrowheads="1"/>
          </p:cNvSpPr>
          <p:nvPr/>
        </p:nvSpPr>
        <p:spPr bwMode="auto">
          <a:xfrm>
            <a:off x="914400" y="457200"/>
            <a:ext cx="756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spcBef>
                <a:spcPct val="100000"/>
              </a:spcBef>
            </a:pPr>
            <a:r>
              <a:rPr kumimoji="1" lang="en-US" altLang="ko-KR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Use Remote Sensing and GIS for Monitoring</a:t>
            </a:r>
            <a:endParaRPr kumimoji="1" lang="en-US" altLang="ko-KR" sz="4000" b="1" dirty="0">
              <a:solidFill>
                <a:schemeClr val="accent6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990600" y="5715000"/>
            <a:ext cx="756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spcBef>
                <a:spcPct val="100000"/>
              </a:spcBef>
            </a:pPr>
            <a:r>
              <a:rPr kumimoji="1" lang="en-US" altLang="ko-KR" sz="2800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Times New Roman" pitchFamily="18" charset="0"/>
              </a:rPr>
              <a:t>Shift in Indus River Path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13"/>
          <p:cNvSpPr txBox="1">
            <a:spLocks noChangeArrowheads="1"/>
          </p:cNvSpPr>
          <p:nvPr/>
        </p:nvSpPr>
        <p:spPr bwMode="auto">
          <a:xfrm>
            <a:off x="476250" y="177964"/>
            <a:ext cx="8210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1">
              <a:spcBef>
                <a:spcPct val="100000"/>
              </a:spcBef>
            </a:pPr>
            <a:r>
              <a:rPr kumimoji="1" lang="en-US" altLang="ko-KR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Change/Shift in agricultural activities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1371600"/>
            <a:ext cx="7467600" cy="4705514"/>
            <a:chOff x="1132" y="7643"/>
            <a:chExt cx="9762" cy="6229"/>
          </a:xfrm>
        </p:grpSpPr>
        <p:pic>
          <p:nvPicPr>
            <p:cNvPr id="25" name="Picture 5"/>
            <p:cNvPicPr preferRelativeResize="0">
              <a:picLocks noChangeArrowheads="1"/>
            </p:cNvPicPr>
            <p:nvPr/>
          </p:nvPicPr>
          <p:blipFill>
            <a:blip r:embed="rId3" cstate="print"/>
            <a:srcRect l="31223" t="23253" r="2438" b="8376"/>
            <a:stretch>
              <a:fillRect/>
            </a:stretch>
          </p:blipFill>
          <p:spPr bwMode="auto">
            <a:xfrm>
              <a:off x="1152" y="7643"/>
              <a:ext cx="9556" cy="6229"/>
            </a:xfrm>
            <a:prstGeom prst="roundRect">
              <a:avLst>
                <a:gd name="adj" fmla="val 6439"/>
              </a:avLst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32" y="8840"/>
              <a:ext cx="9762" cy="594"/>
              <a:chOff x="2225" y="14855"/>
              <a:chExt cx="7714" cy="540"/>
            </a:xfrm>
          </p:grpSpPr>
          <p:sp>
            <p:nvSpPr>
              <p:cNvPr id="33801" name="Rectangle 7"/>
              <p:cNvSpPr>
                <a:spLocks noChangeArrowheads="1"/>
              </p:cNvSpPr>
              <p:nvPr/>
            </p:nvSpPr>
            <p:spPr bwMode="auto">
              <a:xfrm>
                <a:off x="2225" y="14855"/>
                <a:ext cx="7567" cy="516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pic>
            <p:nvPicPr>
              <p:cNvPr id="33802" name="Picture 8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 l="75337" t="38185" r="18781" b="53593"/>
              <a:stretch>
                <a:fillRect/>
              </a:stretch>
            </p:blipFill>
            <p:spPr bwMode="auto">
              <a:xfrm>
                <a:off x="6165" y="14970"/>
                <a:ext cx="855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3" name="Picture 9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 l="39066" t="68330" r="57994" b="27559"/>
              <a:stretch>
                <a:fillRect/>
              </a:stretch>
            </p:blipFill>
            <p:spPr bwMode="auto">
              <a:xfrm>
                <a:off x="2264" y="14970"/>
                <a:ext cx="820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4" name="Text Box 10"/>
              <p:cNvSpPr txBox="1">
                <a:spLocks noChangeArrowheads="1"/>
              </p:cNvSpPr>
              <p:nvPr/>
            </p:nvSpPr>
            <p:spPr bwMode="auto">
              <a:xfrm>
                <a:off x="3048" y="14889"/>
                <a:ext cx="2969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altLang="ko-KR" sz="1200">
                    <a:solidFill>
                      <a:srgbClr val="000000"/>
                    </a:solidFill>
                    <a:ea typeface="Batang" pitchFamily="18" charset="-127"/>
                  </a:rPr>
                  <a:t>Agriculture land in 1952</a:t>
                </a:r>
                <a:endParaRPr lang="en-US"/>
              </a:p>
            </p:txBody>
          </p:sp>
          <p:sp>
            <p:nvSpPr>
              <p:cNvPr id="33805" name="Text Box 11"/>
              <p:cNvSpPr txBox="1">
                <a:spLocks noChangeArrowheads="1"/>
              </p:cNvSpPr>
              <p:nvPr/>
            </p:nvSpPr>
            <p:spPr bwMode="auto">
              <a:xfrm>
                <a:off x="6970" y="14910"/>
                <a:ext cx="2969" cy="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altLang="ko-KR" sz="1200">
                    <a:solidFill>
                      <a:srgbClr val="000000"/>
                    </a:solidFill>
                    <a:ea typeface="Batang" pitchFamily="18" charset="-127"/>
                  </a:rPr>
                  <a:t>Agriculture land in 2006</a:t>
                </a:r>
                <a:endParaRPr lang="en-US"/>
              </a:p>
            </p:txBody>
          </p:sp>
        </p:grpSp>
      </p:grp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0" y="6072893"/>
            <a:ext cx="362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Keti Bundar, District Thatta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928399" y="381000"/>
            <a:ext cx="75453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spcBef>
                <a:spcPct val="100000"/>
              </a:spcBef>
            </a:pPr>
            <a:r>
              <a:rPr kumimoji="1" lang="en-US" altLang="ko-KR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Temporal Change Mapping of Mangrove Forest</a:t>
            </a:r>
          </a:p>
        </p:txBody>
      </p:sp>
      <p:pic>
        <p:nvPicPr>
          <p:cNvPr id="24579" name="Picture 4" descr="Keti Change Analysis"/>
          <p:cNvPicPr>
            <a:picLocks noChangeAspect="1" noChangeArrowheads="1"/>
          </p:cNvPicPr>
          <p:nvPr/>
        </p:nvPicPr>
        <p:blipFill>
          <a:blip r:embed="rId2" cstate="print"/>
          <a:srcRect l="436" t="943" r="853" b="1514"/>
          <a:stretch>
            <a:fillRect/>
          </a:stretch>
        </p:blipFill>
        <p:spPr bwMode="auto">
          <a:xfrm>
            <a:off x="685800" y="1384771"/>
            <a:ext cx="7924800" cy="5320829"/>
          </a:xfrm>
          <a:prstGeom prst="rect">
            <a:avLst/>
          </a:prstGeom>
          <a:noFill/>
          <a:ln w="9525">
            <a:solidFill>
              <a:srgbClr val="00458A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14400" y="6096000"/>
            <a:ext cx="1905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eti slide1"/>
          <p:cNvPicPr>
            <a:picLocks noChangeAspect="1" noChangeArrowheads="1"/>
          </p:cNvPicPr>
          <p:nvPr/>
        </p:nvPicPr>
        <p:blipFill>
          <a:blip r:embed="rId2" cstate="print"/>
          <a:srcRect t="23134" b="267"/>
          <a:stretch>
            <a:fillRect/>
          </a:stretch>
        </p:blipFill>
        <p:spPr bwMode="auto">
          <a:xfrm>
            <a:off x="3409950" y="304800"/>
            <a:ext cx="5505450" cy="6324600"/>
          </a:xfrm>
          <a:prstGeom prst="roundRect">
            <a:avLst>
              <a:gd name="adj" fmla="val 6760"/>
            </a:avLst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304800" y="685800"/>
            <a:ext cx="297180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spcBef>
                <a:spcPct val="100000"/>
              </a:spcBef>
            </a:pPr>
            <a:r>
              <a:rPr kumimoji="1" lang="en-US" altLang="ko-KR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Temporal Change Mapping of Mangrove Forest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brigh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4" t="1696" r="28333" b="8764"/>
          <a:stretch/>
        </p:blipFill>
        <p:spPr>
          <a:xfrm>
            <a:off x="0" y="762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lumMod val="40000"/>
                      <a:lumOff val="60000"/>
                      <a:alpha val="89000"/>
                    </a:schemeClr>
                  </a:glow>
                </a:effectLst>
              </a:rPr>
              <a:t>Development of Flood Monitoring Application in SCDA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accent6">
                    <a:lumMod val="40000"/>
                    <a:lumOff val="60000"/>
                    <a:alpha val="89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GIS Based Prediction Models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Development of Monitoring System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Hazard Mapping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Databases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Achieving of Spatial Data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en-US" b="1" dirty="0" smtClean="0"/>
              <a:t>Climate Change</a:t>
            </a:r>
          </a:p>
          <a:p>
            <a:pPr marL="0" indent="0">
              <a:buClr>
                <a:srgbClr val="FF9900"/>
              </a:buClr>
              <a:buNone/>
            </a:pPr>
            <a:r>
              <a:rPr lang="en-US" b="1" dirty="0"/>
              <a:t>	</a:t>
            </a:r>
            <a:r>
              <a:rPr lang="en-US" b="1" dirty="0" smtClean="0"/>
              <a:t> is</a:t>
            </a:r>
          </a:p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An economic challenge</a:t>
            </a:r>
          </a:p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 social challenge</a:t>
            </a:r>
          </a:p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 development challenge</a:t>
            </a:r>
          </a:p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 </a:t>
            </a:r>
            <a:r>
              <a:rPr lang="en-US" sz="2800" dirty="0"/>
              <a:t>National security </a:t>
            </a:r>
            <a:r>
              <a:rPr lang="en-US" sz="2800" dirty="0" smtClean="0"/>
              <a:t>challenge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90600" y="182563"/>
            <a:ext cx="7693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Climate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9594"/>
            <a:ext cx="9144000" cy="6842125"/>
          </a:xfrm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304800" y="304800"/>
            <a:ext cx="449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7200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Thank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 You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505129"/>
            <a:ext cx="8229600" cy="2286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- Any questions?</a:t>
            </a:r>
            <a:br>
              <a:rPr lang="en-GB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</a:rPr>
            </a:b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- Comments?</a:t>
            </a:r>
            <a:br>
              <a:rPr lang="en-GB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</a:rPr>
            </a:b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- Discussion?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313613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Climate Change – Global Perspective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8013" cy="46482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The World Meteorological Organization’s Report.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marL="0" indent="0" eaLnBrk="1" hangingPunct="1">
              <a:buClr>
                <a:schemeClr val="accent6">
                  <a:lumMod val="75000"/>
                </a:schemeClr>
              </a:buClr>
              <a:buNone/>
            </a:pPr>
            <a:r>
              <a:rPr lang="en-US" sz="2800" b="1" dirty="0" smtClean="0"/>
              <a:t>“The first 10 months of 2012 were the ninth warmest since records began in the mid 19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century”.</a:t>
            </a:r>
            <a:endParaRPr lang="en-US" sz="2200" b="1" dirty="0" smtClean="0">
              <a:solidFill>
                <a:srgbClr val="006699"/>
              </a:solidFill>
              <a:latin typeface="Trebuchet MS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428"/>
            <a:ext cx="8763000" cy="563837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Changing patterns of seasons; Longer summers and shorter winters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More </a:t>
            </a:r>
            <a:r>
              <a:rPr lang="en-US" sz="2500" b="1" dirty="0"/>
              <a:t>intense precipitation </a:t>
            </a:r>
            <a:r>
              <a:rPr lang="en-US" sz="2500" b="1" dirty="0" smtClean="0"/>
              <a:t>events</a:t>
            </a:r>
            <a:endParaRPr lang="en-US" sz="25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Increased </a:t>
            </a:r>
            <a:r>
              <a:rPr lang="en-US" sz="2500" b="1" dirty="0"/>
              <a:t>risk of </a:t>
            </a:r>
            <a:r>
              <a:rPr lang="en-US" sz="2500" b="1" dirty="0" smtClean="0"/>
              <a:t>prolonged droughts</a:t>
            </a:r>
            <a:endParaRPr lang="en-US" sz="25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Increased  and unpredictable frequency of tropical cyclones, storms, etc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Increased summer Monsoon precipitation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Flash flooding (Example: 2010 Floods in Pakistan)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Sea level rise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/>
              <a:t>E</a:t>
            </a:r>
            <a:r>
              <a:rPr lang="en-US" sz="2500" b="1" dirty="0" smtClean="0"/>
              <a:t>rosion of islands of primary importance to the local fishing communities (Example: Buddo and </a:t>
            </a:r>
            <a:r>
              <a:rPr lang="en-US" sz="2500" b="1" dirty="0" err="1" smtClean="0"/>
              <a:t>Bundal</a:t>
            </a:r>
            <a:r>
              <a:rPr lang="en-US" sz="2500" b="1" dirty="0" smtClean="0"/>
              <a:t>; The twin islands off the  Karachi coast)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smtClean="0"/>
              <a:t>Massive displacement and climate refugees</a:t>
            </a:r>
            <a:endParaRPr lang="en-US" sz="2500" b="1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927"/>
            <a:ext cx="7239000" cy="7555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Current Climate-Related Risks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0" y="0"/>
            <a:ext cx="6305550" cy="1282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1611313" y="3446463"/>
            <a:ext cx="403225" cy="168275"/>
          </a:xfrm>
          <a:custGeom>
            <a:avLst/>
            <a:gdLst>
              <a:gd name="T0" fmla="*/ 301511 w 222"/>
              <a:gd name="T1" fmla="*/ 0 h 136"/>
              <a:gd name="T2" fmla="*/ 0 w 222"/>
              <a:gd name="T3" fmla="*/ 0 h 136"/>
              <a:gd name="T4" fmla="*/ 0 w 222"/>
              <a:gd name="T5" fmla="*/ 168275 h 136"/>
              <a:gd name="T6" fmla="*/ 301511 w 222"/>
              <a:gd name="T7" fmla="*/ 168275 h 136"/>
              <a:gd name="T8" fmla="*/ 403225 w 222"/>
              <a:gd name="T9" fmla="*/ 82900 h 136"/>
              <a:gd name="T10" fmla="*/ 301511 w 222"/>
              <a:gd name="T11" fmla="*/ 0 h 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2"/>
              <a:gd name="T19" fmla="*/ 0 h 136"/>
              <a:gd name="T20" fmla="*/ 222 w 222"/>
              <a:gd name="T21" fmla="*/ 136 h 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2" h="136">
                <a:moveTo>
                  <a:pt x="166" y="0"/>
                </a:moveTo>
                <a:lnTo>
                  <a:pt x="0" y="0"/>
                </a:lnTo>
                <a:lnTo>
                  <a:pt x="0" y="136"/>
                </a:lnTo>
                <a:lnTo>
                  <a:pt x="166" y="136"/>
                </a:lnTo>
                <a:lnTo>
                  <a:pt x="222" y="67"/>
                </a:lnTo>
                <a:lnTo>
                  <a:pt x="166" y="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1611313" y="3471863"/>
            <a:ext cx="403225" cy="142875"/>
          </a:xfrm>
          <a:custGeom>
            <a:avLst/>
            <a:gdLst>
              <a:gd name="T0" fmla="*/ 301511 w 222"/>
              <a:gd name="T1" fmla="*/ 0 h 136"/>
              <a:gd name="T2" fmla="*/ 0 w 222"/>
              <a:gd name="T3" fmla="*/ 0 h 136"/>
              <a:gd name="T4" fmla="*/ 0 w 222"/>
              <a:gd name="T5" fmla="*/ 142875 h 136"/>
              <a:gd name="T6" fmla="*/ 301511 w 222"/>
              <a:gd name="T7" fmla="*/ 142875 h 136"/>
              <a:gd name="T8" fmla="*/ 403225 w 222"/>
              <a:gd name="T9" fmla="*/ 70387 h 136"/>
              <a:gd name="T10" fmla="*/ 301511 w 222"/>
              <a:gd name="T11" fmla="*/ 0 h 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2"/>
              <a:gd name="T19" fmla="*/ 0 h 136"/>
              <a:gd name="T20" fmla="*/ 222 w 222"/>
              <a:gd name="T21" fmla="*/ 136 h 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2" h="136">
                <a:moveTo>
                  <a:pt x="166" y="0"/>
                </a:moveTo>
                <a:lnTo>
                  <a:pt x="0" y="0"/>
                </a:lnTo>
                <a:lnTo>
                  <a:pt x="0" y="136"/>
                </a:lnTo>
                <a:lnTo>
                  <a:pt x="166" y="136"/>
                </a:lnTo>
                <a:lnTo>
                  <a:pt x="222" y="67"/>
                </a:lnTo>
                <a:lnTo>
                  <a:pt x="166" y="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662738" y="533400"/>
            <a:ext cx="1871662" cy="5562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683375" y="627063"/>
            <a:ext cx="1811338" cy="5278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791325" y="692150"/>
            <a:ext cx="1339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</a:rPr>
              <a:t>Health effects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791325" y="1146175"/>
            <a:ext cx="908050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7707313" y="1146175"/>
            <a:ext cx="58737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7766050" y="1146175"/>
            <a:ext cx="4841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related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791325" y="1370013"/>
            <a:ext cx="11874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illness and death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6791325" y="1817688"/>
            <a:ext cx="1211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Extreme weather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8008938" y="1817688"/>
            <a:ext cx="587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6791325" y="2044700"/>
            <a:ext cx="14827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related health effects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6791325" y="2492375"/>
            <a:ext cx="9223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Air pollution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7720013" y="2492375"/>
            <a:ext cx="587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7778750" y="2492375"/>
            <a:ext cx="484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related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6791325" y="2717800"/>
            <a:ext cx="954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health effects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791325" y="3165475"/>
            <a:ext cx="11064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Water and food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7902575" y="3165475"/>
            <a:ext cx="587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7959725" y="3165475"/>
            <a:ext cx="406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borne</a:t>
            </a: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6791325" y="3389313"/>
            <a:ext cx="5857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diseases</a:t>
            </a:r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6791325" y="3840163"/>
            <a:ext cx="484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Vector</a:t>
            </a: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7337425" y="3840163"/>
            <a:ext cx="752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borne and </a:t>
            </a: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6791325" y="4064000"/>
            <a:ext cx="454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rodent</a:t>
            </a:r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7353300" y="4064000"/>
            <a:ext cx="10350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borne diseases</a:t>
            </a: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2038350" y="2341563"/>
            <a:ext cx="1757363" cy="2063750"/>
          </a:xfrm>
          <a:prstGeom prst="rect">
            <a:avLst/>
          </a:prstGeom>
          <a:solidFill>
            <a:srgbClr val="FFFFFF"/>
          </a:solidFill>
          <a:ln w="28575">
            <a:solidFill>
              <a:srgbClr val="3333CC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6662738" y="533400"/>
            <a:ext cx="1871662" cy="554513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6791325" y="692150"/>
            <a:ext cx="1666875" cy="274638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Health Effects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69" name="Rectangle 29"/>
          <p:cNvSpPr>
            <a:spLocks noChangeArrowheads="1"/>
          </p:cNvSpPr>
          <p:nvPr/>
        </p:nvSpPr>
        <p:spPr bwMode="auto">
          <a:xfrm>
            <a:off x="6791325" y="1146175"/>
            <a:ext cx="145097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Temperature-related</a:t>
            </a: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>
            <a:off x="6791325" y="1370013"/>
            <a:ext cx="11874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illness and death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791325" y="1676400"/>
            <a:ext cx="1895475" cy="635000"/>
            <a:chOff x="4278" y="1145"/>
            <a:chExt cx="1194" cy="432"/>
          </a:xfrm>
        </p:grpSpPr>
        <p:sp>
          <p:nvSpPr>
            <p:cNvPr id="10353" name="Rectangle 32"/>
            <p:cNvSpPr>
              <a:spLocks noChangeArrowheads="1"/>
            </p:cNvSpPr>
            <p:nvPr/>
          </p:nvSpPr>
          <p:spPr bwMode="auto">
            <a:xfrm>
              <a:off x="4278" y="1145"/>
              <a:ext cx="79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Extreme weather-</a:t>
              </a:r>
            </a:p>
          </p:txBody>
        </p:sp>
        <p:sp>
          <p:nvSpPr>
            <p:cNvPr id="10354" name="Rectangle 33"/>
            <p:cNvSpPr>
              <a:spLocks noChangeArrowheads="1"/>
            </p:cNvSpPr>
            <p:nvPr/>
          </p:nvSpPr>
          <p:spPr bwMode="auto">
            <a:xfrm>
              <a:off x="4278" y="1288"/>
              <a:ext cx="119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related (floods, storms, etc.) health effects</a:t>
              </a:r>
            </a:p>
          </p:txBody>
        </p:sp>
      </p:grpSp>
      <p:sp>
        <p:nvSpPr>
          <p:cNvPr id="10272" name="Rectangle 34"/>
          <p:cNvSpPr>
            <a:spLocks noChangeArrowheads="1"/>
          </p:cNvSpPr>
          <p:nvPr/>
        </p:nvSpPr>
        <p:spPr bwMode="auto">
          <a:xfrm>
            <a:off x="6791325" y="2492375"/>
            <a:ext cx="1465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Air pollution-related</a:t>
            </a:r>
          </a:p>
        </p:txBody>
      </p:sp>
      <p:sp>
        <p:nvSpPr>
          <p:cNvPr id="10273" name="Rectangle 35"/>
          <p:cNvSpPr>
            <a:spLocks noChangeArrowheads="1"/>
          </p:cNvSpPr>
          <p:nvPr/>
        </p:nvSpPr>
        <p:spPr bwMode="auto">
          <a:xfrm>
            <a:off x="6791325" y="2717800"/>
            <a:ext cx="954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health effects</a:t>
            </a:r>
          </a:p>
        </p:txBody>
      </p:sp>
      <p:sp>
        <p:nvSpPr>
          <p:cNvPr id="10274" name="Rectangle 36"/>
          <p:cNvSpPr>
            <a:spLocks noChangeArrowheads="1"/>
          </p:cNvSpPr>
          <p:nvPr/>
        </p:nvSpPr>
        <p:spPr bwMode="auto">
          <a:xfrm>
            <a:off x="2038350" y="1939925"/>
            <a:ext cx="1757363" cy="3716338"/>
          </a:xfrm>
          <a:prstGeom prst="rect">
            <a:avLst/>
          </a:prstGeom>
          <a:solidFill>
            <a:srgbClr val="FFFFFF"/>
          </a:solidFill>
          <a:ln w="28575">
            <a:solidFill>
              <a:srgbClr val="3333CC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5" name="Rectangle 37"/>
          <p:cNvSpPr>
            <a:spLocks noChangeArrowheads="1"/>
          </p:cNvSpPr>
          <p:nvPr/>
        </p:nvSpPr>
        <p:spPr bwMode="auto">
          <a:xfrm>
            <a:off x="2209800" y="2286000"/>
            <a:ext cx="1295400" cy="5476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Human </a:t>
            </a:r>
          </a:p>
          <a:p>
            <a:pPr algn="ctr"/>
            <a:r>
              <a:rPr lang="en-US" sz="1800" b="1">
                <a:solidFill>
                  <a:srgbClr val="000000"/>
                </a:solidFill>
              </a:rPr>
              <a:t>exposures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76" name="Rectangle 39"/>
          <p:cNvSpPr>
            <a:spLocks noChangeArrowheads="1"/>
          </p:cNvSpPr>
          <p:nvPr/>
        </p:nvSpPr>
        <p:spPr bwMode="auto">
          <a:xfrm>
            <a:off x="2057400" y="2971800"/>
            <a:ext cx="1587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7" name="Rectangle 40"/>
          <p:cNvSpPr>
            <a:spLocks noChangeArrowheads="1"/>
          </p:cNvSpPr>
          <p:nvPr/>
        </p:nvSpPr>
        <p:spPr bwMode="auto">
          <a:xfrm>
            <a:off x="2057400" y="2971800"/>
            <a:ext cx="1587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8" name="Rectangle 41"/>
          <p:cNvSpPr>
            <a:spLocks noChangeArrowheads="1"/>
          </p:cNvSpPr>
          <p:nvPr/>
        </p:nvSpPr>
        <p:spPr bwMode="auto">
          <a:xfrm>
            <a:off x="2252663" y="3036888"/>
            <a:ext cx="1250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Regional weather</a:t>
            </a:r>
          </a:p>
        </p:txBody>
      </p:sp>
      <p:sp>
        <p:nvSpPr>
          <p:cNvPr id="10279" name="Rectangle 42"/>
          <p:cNvSpPr>
            <a:spLocks noChangeArrowheads="1"/>
          </p:cNvSpPr>
          <p:nvPr/>
        </p:nvSpPr>
        <p:spPr bwMode="auto">
          <a:xfrm>
            <a:off x="2252663" y="3271838"/>
            <a:ext cx="574675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changes</a:t>
            </a:r>
          </a:p>
        </p:txBody>
      </p:sp>
      <p:sp>
        <p:nvSpPr>
          <p:cNvPr id="10280" name="Rectangle 43"/>
          <p:cNvSpPr>
            <a:spLocks noChangeArrowheads="1"/>
          </p:cNvSpPr>
          <p:nvPr/>
        </p:nvSpPr>
        <p:spPr bwMode="auto">
          <a:xfrm>
            <a:off x="2252663" y="3733800"/>
            <a:ext cx="619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81" name="Rectangle 44"/>
          <p:cNvSpPr>
            <a:spLocks noChangeArrowheads="1"/>
          </p:cNvSpPr>
          <p:nvPr/>
        </p:nvSpPr>
        <p:spPr bwMode="auto">
          <a:xfrm>
            <a:off x="2314575" y="3733800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Heat waves</a:t>
            </a:r>
          </a:p>
        </p:txBody>
      </p:sp>
      <p:sp>
        <p:nvSpPr>
          <p:cNvPr id="10282" name="Rectangle 45"/>
          <p:cNvSpPr>
            <a:spLocks noChangeArrowheads="1"/>
          </p:cNvSpPr>
          <p:nvPr/>
        </p:nvSpPr>
        <p:spPr bwMode="auto">
          <a:xfrm>
            <a:off x="2252663" y="3970338"/>
            <a:ext cx="619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83" name="Rectangle 46"/>
          <p:cNvSpPr>
            <a:spLocks noChangeArrowheads="1"/>
          </p:cNvSpPr>
          <p:nvPr/>
        </p:nvSpPr>
        <p:spPr bwMode="auto">
          <a:xfrm>
            <a:off x="2314575" y="3970338"/>
            <a:ext cx="12096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Extreme weather</a:t>
            </a:r>
          </a:p>
        </p:txBody>
      </p:sp>
      <p:sp>
        <p:nvSpPr>
          <p:cNvPr id="10284" name="Rectangle 47"/>
          <p:cNvSpPr>
            <a:spLocks noChangeArrowheads="1"/>
          </p:cNvSpPr>
          <p:nvPr/>
        </p:nvSpPr>
        <p:spPr bwMode="auto">
          <a:xfrm>
            <a:off x="2252663" y="4202113"/>
            <a:ext cx="619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85" name="Rectangle 48"/>
          <p:cNvSpPr>
            <a:spLocks noChangeArrowheads="1"/>
          </p:cNvSpPr>
          <p:nvPr/>
        </p:nvSpPr>
        <p:spPr bwMode="auto">
          <a:xfrm>
            <a:off x="2314575" y="4202113"/>
            <a:ext cx="908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10286" name="Rectangle 49"/>
          <p:cNvSpPr>
            <a:spLocks noChangeArrowheads="1"/>
          </p:cNvSpPr>
          <p:nvPr/>
        </p:nvSpPr>
        <p:spPr bwMode="auto">
          <a:xfrm>
            <a:off x="2252663" y="4432300"/>
            <a:ext cx="619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87" name="Rectangle 50"/>
          <p:cNvSpPr>
            <a:spLocks noChangeArrowheads="1"/>
          </p:cNvSpPr>
          <p:nvPr/>
        </p:nvSpPr>
        <p:spPr bwMode="auto">
          <a:xfrm>
            <a:off x="2314575" y="4432300"/>
            <a:ext cx="908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Precipitation</a:t>
            </a:r>
          </a:p>
        </p:txBody>
      </p:sp>
      <p:sp>
        <p:nvSpPr>
          <p:cNvPr id="10288" name="Rectangle 51"/>
          <p:cNvSpPr>
            <a:spLocks noChangeArrowheads="1"/>
          </p:cNvSpPr>
          <p:nvPr/>
        </p:nvSpPr>
        <p:spPr bwMode="auto">
          <a:xfrm>
            <a:off x="2252663" y="3036888"/>
            <a:ext cx="1250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Regional weather</a:t>
            </a:r>
          </a:p>
        </p:txBody>
      </p:sp>
      <p:sp>
        <p:nvSpPr>
          <p:cNvPr id="10289" name="Rectangle 52"/>
          <p:cNvSpPr>
            <a:spLocks noChangeArrowheads="1"/>
          </p:cNvSpPr>
          <p:nvPr/>
        </p:nvSpPr>
        <p:spPr bwMode="auto">
          <a:xfrm>
            <a:off x="2252663" y="3271838"/>
            <a:ext cx="574675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changes</a:t>
            </a:r>
          </a:p>
        </p:txBody>
      </p:sp>
      <p:sp>
        <p:nvSpPr>
          <p:cNvPr id="10290" name="Rectangle 53"/>
          <p:cNvSpPr>
            <a:spLocks noChangeArrowheads="1"/>
          </p:cNvSpPr>
          <p:nvPr/>
        </p:nvSpPr>
        <p:spPr bwMode="auto">
          <a:xfrm>
            <a:off x="2252663" y="3733800"/>
            <a:ext cx="619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91" name="Rectangle 54"/>
          <p:cNvSpPr>
            <a:spLocks noChangeArrowheads="1"/>
          </p:cNvSpPr>
          <p:nvPr/>
        </p:nvSpPr>
        <p:spPr bwMode="auto">
          <a:xfrm>
            <a:off x="2314575" y="3733800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Heat waves</a:t>
            </a:r>
          </a:p>
        </p:txBody>
      </p:sp>
      <p:sp>
        <p:nvSpPr>
          <p:cNvPr id="10292" name="Rectangle 55"/>
          <p:cNvSpPr>
            <a:spLocks noChangeArrowheads="1"/>
          </p:cNvSpPr>
          <p:nvPr/>
        </p:nvSpPr>
        <p:spPr bwMode="auto">
          <a:xfrm>
            <a:off x="2252663" y="3970338"/>
            <a:ext cx="619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93" name="Rectangle 56"/>
          <p:cNvSpPr>
            <a:spLocks noChangeArrowheads="1"/>
          </p:cNvSpPr>
          <p:nvPr/>
        </p:nvSpPr>
        <p:spPr bwMode="auto">
          <a:xfrm>
            <a:off x="2314575" y="3970338"/>
            <a:ext cx="12096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Extreme weather</a:t>
            </a:r>
          </a:p>
        </p:txBody>
      </p:sp>
      <p:sp>
        <p:nvSpPr>
          <p:cNvPr id="10294" name="Rectangle 57"/>
          <p:cNvSpPr>
            <a:spLocks noChangeArrowheads="1"/>
          </p:cNvSpPr>
          <p:nvPr/>
        </p:nvSpPr>
        <p:spPr bwMode="auto">
          <a:xfrm>
            <a:off x="2252663" y="4202113"/>
            <a:ext cx="619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95" name="Rectangle 58"/>
          <p:cNvSpPr>
            <a:spLocks noChangeArrowheads="1"/>
          </p:cNvSpPr>
          <p:nvPr/>
        </p:nvSpPr>
        <p:spPr bwMode="auto">
          <a:xfrm>
            <a:off x="2314575" y="4202113"/>
            <a:ext cx="9080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10296" name="Rectangle 59"/>
          <p:cNvSpPr>
            <a:spLocks noChangeArrowheads="1"/>
          </p:cNvSpPr>
          <p:nvPr/>
        </p:nvSpPr>
        <p:spPr bwMode="auto">
          <a:xfrm>
            <a:off x="2252663" y="4432300"/>
            <a:ext cx="619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•</a:t>
            </a:r>
          </a:p>
        </p:txBody>
      </p:sp>
      <p:sp>
        <p:nvSpPr>
          <p:cNvPr id="10297" name="Rectangle 60"/>
          <p:cNvSpPr>
            <a:spLocks noChangeArrowheads="1"/>
          </p:cNvSpPr>
          <p:nvPr/>
        </p:nvSpPr>
        <p:spPr bwMode="auto">
          <a:xfrm>
            <a:off x="2286000" y="4495800"/>
            <a:ext cx="1130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 sz="140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sz="140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sz="1400">
                <a:solidFill>
                  <a:srgbClr val="000000"/>
                </a:solidFill>
              </a:rPr>
              <a:t>Sea-level rise</a:t>
            </a:r>
          </a:p>
        </p:txBody>
      </p:sp>
      <p:sp>
        <p:nvSpPr>
          <p:cNvPr id="10298" name="Freeform 61"/>
          <p:cNvSpPr>
            <a:spLocks/>
          </p:cNvSpPr>
          <p:nvPr/>
        </p:nvSpPr>
        <p:spPr bwMode="auto">
          <a:xfrm>
            <a:off x="3783013" y="2241550"/>
            <a:ext cx="2879725" cy="200025"/>
          </a:xfrm>
          <a:custGeom>
            <a:avLst/>
            <a:gdLst>
              <a:gd name="T0" fmla="*/ 2161284 w 966"/>
              <a:gd name="T1" fmla="*/ 0 h 136"/>
              <a:gd name="T2" fmla="*/ 0 w 966"/>
              <a:gd name="T3" fmla="*/ 0 h 136"/>
              <a:gd name="T4" fmla="*/ 0 w 966"/>
              <a:gd name="T5" fmla="*/ 200025 h 136"/>
              <a:gd name="T6" fmla="*/ 2161284 w 966"/>
              <a:gd name="T7" fmla="*/ 200025 h 136"/>
              <a:gd name="T8" fmla="*/ 2879725 w 966"/>
              <a:gd name="T9" fmla="*/ 98542 h 136"/>
              <a:gd name="T10" fmla="*/ 2161284 w 966"/>
              <a:gd name="T11" fmla="*/ 0 h 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6"/>
              <a:gd name="T19" fmla="*/ 0 h 136"/>
              <a:gd name="T20" fmla="*/ 966 w 966"/>
              <a:gd name="T21" fmla="*/ 136 h 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6" h="136">
                <a:moveTo>
                  <a:pt x="725" y="0"/>
                </a:moveTo>
                <a:lnTo>
                  <a:pt x="0" y="0"/>
                </a:lnTo>
                <a:lnTo>
                  <a:pt x="0" y="136"/>
                </a:lnTo>
                <a:lnTo>
                  <a:pt x="725" y="136"/>
                </a:lnTo>
                <a:lnTo>
                  <a:pt x="966" y="67"/>
                </a:lnTo>
                <a:lnTo>
                  <a:pt x="725" y="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783013" y="2643188"/>
            <a:ext cx="4605337" cy="1719262"/>
            <a:chOff x="2544" y="1854"/>
            <a:chExt cx="2534" cy="822"/>
          </a:xfrm>
        </p:grpSpPr>
        <p:sp>
          <p:nvSpPr>
            <p:cNvPr id="10326" name="Rectangle 63"/>
            <p:cNvSpPr>
              <a:spLocks noChangeArrowheads="1"/>
            </p:cNvSpPr>
            <p:nvPr/>
          </p:nvSpPr>
          <p:spPr bwMode="auto">
            <a:xfrm>
              <a:off x="2879" y="1854"/>
              <a:ext cx="704" cy="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Rectangle 64"/>
            <p:cNvSpPr>
              <a:spLocks noChangeArrowheads="1"/>
            </p:cNvSpPr>
            <p:nvPr/>
          </p:nvSpPr>
          <p:spPr bwMode="auto">
            <a:xfrm>
              <a:off x="2938" y="2030"/>
              <a:ext cx="581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Contamination</a:t>
              </a:r>
            </a:p>
          </p:txBody>
        </p:sp>
        <p:sp>
          <p:nvSpPr>
            <p:cNvPr id="10328" name="Rectangle 65"/>
            <p:cNvSpPr>
              <a:spLocks noChangeArrowheads="1"/>
            </p:cNvSpPr>
            <p:nvPr/>
          </p:nvSpPr>
          <p:spPr bwMode="auto">
            <a:xfrm>
              <a:off x="2938" y="2137"/>
              <a:ext cx="370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pathways</a:t>
              </a:r>
            </a:p>
          </p:txBody>
        </p:sp>
        <p:sp>
          <p:nvSpPr>
            <p:cNvPr id="10329" name="Rectangle 66"/>
            <p:cNvSpPr>
              <a:spLocks noChangeArrowheads="1"/>
            </p:cNvSpPr>
            <p:nvPr/>
          </p:nvSpPr>
          <p:spPr bwMode="auto">
            <a:xfrm>
              <a:off x="2938" y="2352"/>
              <a:ext cx="527" cy="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Transmission</a:t>
              </a:r>
            </a:p>
          </p:txBody>
        </p:sp>
        <p:sp>
          <p:nvSpPr>
            <p:cNvPr id="10330" name="Rectangle 67"/>
            <p:cNvSpPr>
              <a:spLocks noChangeArrowheads="1"/>
            </p:cNvSpPr>
            <p:nvPr/>
          </p:nvSpPr>
          <p:spPr bwMode="auto">
            <a:xfrm>
              <a:off x="2938" y="2459"/>
              <a:ext cx="375" cy="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dynamics</a:t>
              </a:r>
            </a:p>
          </p:txBody>
        </p:sp>
        <p:sp>
          <p:nvSpPr>
            <p:cNvPr id="10331" name="Rectangle 68"/>
            <p:cNvSpPr>
              <a:spLocks noChangeArrowheads="1"/>
            </p:cNvSpPr>
            <p:nvPr/>
          </p:nvSpPr>
          <p:spPr bwMode="auto">
            <a:xfrm>
              <a:off x="2879" y="1854"/>
              <a:ext cx="704" cy="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69"/>
            <p:cNvGrpSpPr>
              <a:grpSpLocks/>
            </p:cNvGrpSpPr>
            <p:nvPr/>
          </p:nvGrpSpPr>
          <p:grpSpPr bwMode="auto">
            <a:xfrm>
              <a:off x="2544" y="1894"/>
              <a:ext cx="2534" cy="782"/>
              <a:chOff x="2544" y="1894"/>
              <a:chExt cx="2534" cy="782"/>
            </a:xfrm>
          </p:grpSpPr>
          <p:sp>
            <p:nvSpPr>
              <p:cNvPr id="10333" name="Rectangle 70"/>
              <p:cNvSpPr>
                <a:spLocks noChangeArrowheads="1"/>
              </p:cNvSpPr>
              <p:nvPr/>
            </p:nvSpPr>
            <p:spPr bwMode="auto">
              <a:xfrm>
                <a:off x="4467" y="2396"/>
                <a:ext cx="32" cy="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-</a:t>
                </a:r>
              </a:p>
            </p:txBody>
          </p:sp>
          <p:sp>
            <p:nvSpPr>
              <p:cNvPr id="10334" name="Rectangle 71"/>
              <p:cNvSpPr>
                <a:spLocks noChangeArrowheads="1"/>
              </p:cNvSpPr>
              <p:nvPr/>
            </p:nvSpPr>
            <p:spPr bwMode="auto">
              <a:xfrm>
                <a:off x="4450" y="2503"/>
                <a:ext cx="32" cy="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-</a:t>
                </a:r>
              </a:p>
            </p:txBody>
          </p:sp>
          <p:sp>
            <p:nvSpPr>
              <p:cNvPr id="10335" name="Rectangle 72"/>
              <p:cNvSpPr>
                <a:spLocks noChangeArrowheads="1"/>
              </p:cNvSpPr>
              <p:nvPr/>
            </p:nvSpPr>
            <p:spPr bwMode="auto">
              <a:xfrm>
                <a:off x="4467" y="2396"/>
                <a:ext cx="32" cy="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-</a:t>
                </a:r>
              </a:p>
            </p:txBody>
          </p:sp>
          <p:sp>
            <p:nvSpPr>
              <p:cNvPr id="10336" name="Rectangle 73"/>
              <p:cNvSpPr>
                <a:spLocks noChangeArrowheads="1"/>
              </p:cNvSpPr>
              <p:nvPr/>
            </p:nvSpPr>
            <p:spPr bwMode="auto">
              <a:xfrm>
                <a:off x="4450" y="2503"/>
                <a:ext cx="32" cy="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-</a:t>
                </a:r>
              </a:p>
            </p:txBody>
          </p:sp>
          <p:grpSp>
            <p:nvGrpSpPr>
              <p:cNvPr id="5" name="Group 74"/>
              <p:cNvGrpSpPr>
                <a:grpSpLocks/>
              </p:cNvGrpSpPr>
              <p:nvPr/>
            </p:nvGrpSpPr>
            <p:grpSpPr bwMode="auto">
              <a:xfrm>
                <a:off x="2544" y="1894"/>
                <a:ext cx="2534" cy="782"/>
                <a:chOff x="2544" y="1894"/>
                <a:chExt cx="2534" cy="782"/>
              </a:xfrm>
            </p:grpSpPr>
            <p:sp>
              <p:nvSpPr>
                <p:cNvPr id="10338" name="Freeform 75"/>
                <p:cNvSpPr>
                  <a:spLocks/>
                </p:cNvSpPr>
                <p:nvPr/>
              </p:nvSpPr>
              <p:spPr bwMode="auto">
                <a:xfrm>
                  <a:off x="3903" y="2068"/>
                  <a:ext cx="224" cy="67"/>
                </a:xfrm>
                <a:custGeom>
                  <a:avLst/>
                  <a:gdLst>
                    <a:gd name="T0" fmla="*/ 168 w 224"/>
                    <a:gd name="T1" fmla="*/ 0 h 134"/>
                    <a:gd name="T2" fmla="*/ 0 w 224"/>
                    <a:gd name="T3" fmla="*/ 0 h 134"/>
                    <a:gd name="T4" fmla="*/ 0 w 224"/>
                    <a:gd name="T5" fmla="*/ 67 h 134"/>
                    <a:gd name="T6" fmla="*/ 168 w 224"/>
                    <a:gd name="T7" fmla="*/ 67 h 134"/>
                    <a:gd name="T8" fmla="*/ 224 w 224"/>
                    <a:gd name="T9" fmla="*/ 34 h 134"/>
                    <a:gd name="T10" fmla="*/ 168 w 224"/>
                    <a:gd name="T11" fmla="*/ 0 h 13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4"/>
                    <a:gd name="T19" fmla="*/ 0 h 134"/>
                    <a:gd name="T20" fmla="*/ 224 w 224"/>
                    <a:gd name="T21" fmla="*/ 134 h 13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4" h="134">
                      <a:moveTo>
                        <a:pt x="168" y="0"/>
                      </a:moveTo>
                      <a:lnTo>
                        <a:pt x="0" y="0"/>
                      </a:lnTo>
                      <a:lnTo>
                        <a:pt x="0" y="134"/>
                      </a:lnTo>
                      <a:lnTo>
                        <a:pt x="168" y="134"/>
                      </a:lnTo>
                      <a:lnTo>
                        <a:pt x="224" y="67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9" name="Rectangle 76"/>
                <p:cNvSpPr>
                  <a:spLocks noChangeArrowheads="1"/>
                </p:cNvSpPr>
                <p:nvPr/>
              </p:nvSpPr>
              <p:spPr bwMode="auto">
                <a:xfrm>
                  <a:off x="4198" y="2503"/>
                  <a:ext cx="250" cy="1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</a:rPr>
                    <a:t>rodent</a:t>
                  </a:r>
                </a:p>
              </p:txBody>
            </p:sp>
            <p:grpSp>
              <p:nvGrpSpPr>
                <p:cNvPr id="6" name="Group 77"/>
                <p:cNvGrpSpPr>
                  <a:grpSpLocks/>
                </p:cNvGrpSpPr>
                <p:nvPr/>
              </p:nvGrpSpPr>
              <p:grpSpPr bwMode="auto">
                <a:xfrm>
                  <a:off x="2544" y="1894"/>
                  <a:ext cx="2534" cy="782"/>
                  <a:chOff x="2544" y="1894"/>
                  <a:chExt cx="2534" cy="782"/>
                </a:xfrm>
              </p:grpSpPr>
              <p:sp>
                <p:nvSpPr>
                  <p:cNvPr id="10341" name="Freeform 78"/>
                  <p:cNvSpPr>
                    <a:spLocks/>
                  </p:cNvSpPr>
                  <p:nvPr/>
                </p:nvSpPr>
                <p:spPr bwMode="auto">
                  <a:xfrm>
                    <a:off x="3918" y="2458"/>
                    <a:ext cx="224" cy="86"/>
                  </a:xfrm>
                  <a:custGeom>
                    <a:avLst/>
                    <a:gdLst>
                      <a:gd name="T0" fmla="*/ 168 w 224"/>
                      <a:gd name="T1" fmla="*/ 0 h 136"/>
                      <a:gd name="T2" fmla="*/ 0 w 224"/>
                      <a:gd name="T3" fmla="*/ 0 h 136"/>
                      <a:gd name="T4" fmla="*/ 0 w 224"/>
                      <a:gd name="T5" fmla="*/ 86 h 136"/>
                      <a:gd name="T6" fmla="*/ 168 w 224"/>
                      <a:gd name="T7" fmla="*/ 86 h 136"/>
                      <a:gd name="T8" fmla="*/ 224 w 224"/>
                      <a:gd name="T9" fmla="*/ 42 h 136"/>
                      <a:gd name="T10" fmla="*/ 168 w 224"/>
                      <a:gd name="T11" fmla="*/ 0 h 1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24"/>
                      <a:gd name="T19" fmla="*/ 0 h 136"/>
                      <a:gd name="T20" fmla="*/ 224 w 224"/>
                      <a:gd name="T21" fmla="*/ 136 h 1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24" h="136">
                        <a:moveTo>
                          <a:pt x="168" y="0"/>
                        </a:moveTo>
                        <a:lnTo>
                          <a:pt x="0" y="0"/>
                        </a:lnTo>
                        <a:lnTo>
                          <a:pt x="0" y="136"/>
                        </a:lnTo>
                        <a:lnTo>
                          <a:pt x="168" y="136"/>
                        </a:lnTo>
                        <a:lnTo>
                          <a:pt x="224" y="67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2" name="Freeform 79"/>
                  <p:cNvSpPr>
                    <a:spLocks/>
                  </p:cNvSpPr>
                  <p:nvPr/>
                </p:nvSpPr>
                <p:spPr bwMode="auto">
                  <a:xfrm>
                    <a:off x="3903" y="2068"/>
                    <a:ext cx="224" cy="92"/>
                  </a:xfrm>
                  <a:custGeom>
                    <a:avLst/>
                    <a:gdLst>
                      <a:gd name="T0" fmla="*/ 168 w 224"/>
                      <a:gd name="T1" fmla="*/ 0 h 134"/>
                      <a:gd name="T2" fmla="*/ 0 w 224"/>
                      <a:gd name="T3" fmla="*/ 0 h 134"/>
                      <a:gd name="T4" fmla="*/ 0 w 224"/>
                      <a:gd name="T5" fmla="*/ 92 h 134"/>
                      <a:gd name="T6" fmla="*/ 168 w 224"/>
                      <a:gd name="T7" fmla="*/ 92 h 134"/>
                      <a:gd name="T8" fmla="*/ 224 w 224"/>
                      <a:gd name="T9" fmla="*/ 46 h 134"/>
                      <a:gd name="T10" fmla="*/ 168 w 224"/>
                      <a:gd name="T11" fmla="*/ 0 h 13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24"/>
                      <a:gd name="T19" fmla="*/ 0 h 134"/>
                      <a:gd name="T20" fmla="*/ 224 w 224"/>
                      <a:gd name="T21" fmla="*/ 134 h 13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24" h="134">
                        <a:moveTo>
                          <a:pt x="168" y="0"/>
                        </a:moveTo>
                        <a:lnTo>
                          <a:pt x="0" y="0"/>
                        </a:lnTo>
                        <a:lnTo>
                          <a:pt x="0" y="134"/>
                        </a:lnTo>
                        <a:lnTo>
                          <a:pt x="168" y="134"/>
                        </a:lnTo>
                        <a:lnTo>
                          <a:pt x="224" y="67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3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2887" y="1894"/>
                    <a:ext cx="1049" cy="782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0000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solidFill>
                        <a:srgbClr val="000000"/>
                      </a:solidFill>
                    </a:endParaRPr>
                  </a:p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Microbial changes: </a:t>
                    </a:r>
                  </a:p>
                  <a:p>
                    <a:endParaRPr lang="en-US" sz="800">
                      <a:solidFill>
                        <a:srgbClr val="000000"/>
                      </a:solidFill>
                    </a:endParaRPr>
                  </a:p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  Contamination paths</a:t>
                    </a:r>
                  </a:p>
                </p:txBody>
              </p:sp>
              <p:sp>
                <p:nvSpPr>
                  <p:cNvPr id="10344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2938" y="2352"/>
                    <a:ext cx="977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  Transmission dynamics</a:t>
                    </a:r>
                  </a:p>
                </p:txBody>
              </p:sp>
              <p:sp>
                <p:nvSpPr>
                  <p:cNvPr id="10345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938" y="2459"/>
                    <a:ext cx="0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AU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0346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073"/>
                    <a:ext cx="864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Water and food-borne</a:t>
                    </a:r>
                  </a:p>
                </p:txBody>
              </p:sp>
              <p:sp>
                <p:nvSpPr>
                  <p:cNvPr id="10347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181"/>
                    <a:ext cx="32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diseases</a:t>
                    </a:r>
                  </a:p>
                </p:txBody>
              </p:sp>
              <p:sp>
                <p:nvSpPr>
                  <p:cNvPr id="1034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2396"/>
                    <a:ext cx="266" cy="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Vector</a:t>
                    </a:r>
                  </a:p>
                </p:txBody>
              </p:sp>
              <p:sp>
                <p:nvSpPr>
                  <p:cNvPr id="10349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4499" y="2396"/>
                    <a:ext cx="414" cy="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borne and </a:t>
                    </a:r>
                  </a:p>
                </p:txBody>
              </p:sp>
              <p:sp>
                <p:nvSpPr>
                  <p:cNvPr id="10350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4508" y="2503"/>
                    <a:ext cx="570" cy="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</a:rPr>
                      <a:t>borne diseases</a:t>
                    </a:r>
                  </a:p>
                </p:txBody>
              </p:sp>
              <p:sp>
                <p:nvSpPr>
                  <p:cNvPr id="10351" name="Freeform 88"/>
                  <p:cNvSpPr>
                    <a:spLocks/>
                  </p:cNvSpPr>
                  <p:nvPr/>
                </p:nvSpPr>
                <p:spPr bwMode="auto">
                  <a:xfrm>
                    <a:off x="2544" y="2064"/>
                    <a:ext cx="319" cy="96"/>
                  </a:xfrm>
                  <a:custGeom>
                    <a:avLst/>
                    <a:gdLst>
                      <a:gd name="T0" fmla="*/ 239 w 223"/>
                      <a:gd name="T1" fmla="*/ 0 h 136"/>
                      <a:gd name="T2" fmla="*/ 0 w 223"/>
                      <a:gd name="T3" fmla="*/ 0 h 136"/>
                      <a:gd name="T4" fmla="*/ 0 w 223"/>
                      <a:gd name="T5" fmla="*/ 96 h 136"/>
                      <a:gd name="T6" fmla="*/ 239 w 223"/>
                      <a:gd name="T7" fmla="*/ 96 h 136"/>
                      <a:gd name="T8" fmla="*/ 319 w 223"/>
                      <a:gd name="T9" fmla="*/ 47 h 136"/>
                      <a:gd name="T10" fmla="*/ 239 w 223"/>
                      <a:gd name="T11" fmla="*/ 0 h 1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23"/>
                      <a:gd name="T19" fmla="*/ 0 h 136"/>
                      <a:gd name="T20" fmla="*/ 223 w 223"/>
                      <a:gd name="T21" fmla="*/ 136 h 1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23" h="136">
                        <a:moveTo>
                          <a:pt x="167" y="0"/>
                        </a:moveTo>
                        <a:lnTo>
                          <a:pt x="0" y="0"/>
                        </a:lnTo>
                        <a:lnTo>
                          <a:pt x="0" y="136"/>
                        </a:lnTo>
                        <a:lnTo>
                          <a:pt x="167" y="136"/>
                        </a:lnTo>
                        <a:lnTo>
                          <a:pt x="223" y="67"/>
                        </a:lnTo>
                        <a:lnTo>
                          <a:pt x="167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52" name="Freeform 89"/>
                  <p:cNvSpPr>
                    <a:spLocks/>
                  </p:cNvSpPr>
                  <p:nvPr/>
                </p:nvSpPr>
                <p:spPr bwMode="auto">
                  <a:xfrm>
                    <a:off x="2544" y="2448"/>
                    <a:ext cx="319" cy="96"/>
                  </a:xfrm>
                  <a:custGeom>
                    <a:avLst/>
                    <a:gdLst>
                      <a:gd name="T0" fmla="*/ 239 w 223"/>
                      <a:gd name="T1" fmla="*/ 0 h 136"/>
                      <a:gd name="T2" fmla="*/ 0 w 223"/>
                      <a:gd name="T3" fmla="*/ 0 h 136"/>
                      <a:gd name="T4" fmla="*/ 0 w 223"/>
                      <a:gd name="T5" fmla="*/ 96 h 136"/>
                      <a:gd name="T6" fmla="*/ 239 w 223"/>
                      <a:gd name="T7" fmla="*/ 96 h 136"/>
                      <a:gd name="T8" fmla="*/ 319 w 223"/>
                      <a:gd name="T9" fmla="*/ 47 h 136"/>
                      <a:gd name="T10" fmla="*/ 239 w 223"/>
                      <a:gd name="T11" fmla="*/ 0 h 1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23"/>
                      <a:gd name="T19" fmla="*/ 0 h 136"/>
                      <a:gd name="T20" fmla="*/ 223 w 223"/>
                      <a:gd name="T21" fmla="*/ 136 h 1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23" h="136">
                        <a:moveTo>
                          <a:pt x="167" y="0"/>
                        </a:moveTo>
                        <a:lnTo>
                          <a:pt x="0" y="0"/>
                        </a:lnTo>
                        <a:lnTo>
                          <a:pt x="0" y="136"/>
                        </a:lnTo>
                        <a:lnTo>
                          <a:pt x="167" y="136"/>
                        </a:lnTo>
                        <a:lnTo>
                          <a:pt x="223" y="67"/>
                        </a:lnTo>
                        <a:lnTo>
                          <a:pt x="167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300" name="Oval 90"/>
          <p:cNvSpPr>
            <a:spLocks noChangeArrowheads="1"/>
          </p:cNvSpPr>
          <p:nvPr/>
        </p:nvSpPr>
        <p:spPr bwMode="auto">
          <a:xfrm>
            <a:off x="152400" y="2843213"/>
            <a:ext cx="1449388" cy="14065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1" name="Freeform 91"/>
          <p:cNvSpPr>
            <a:spLocks/>
          </p:cNvSpPr>
          <p:nvPr/>
        </p:nvSpPr>
        <p:spPr bwMode="auto">
          <a:xfrm>
            <a:off x="5964238" y="2241550"/>
            <a:ext cx="668337" cy="200025"/>
          </a:xfrm>
          <a:custGeom>
            <a:avLst/>
            <a:gdLst>
              <a:gd name="T0" fmla="*/ 501253 w 224"/>
              <a:gd name="T1" fmla="*/ 0 h 136"/>
              <a:gd name="T2" fmla="*/ 0 w 224"/>
              <a:gd name="T3" fmla="*/ 0 h 136"/>
              <a:gd name="T4" fmla="*/ 0 w 224"/>
              <a:gd name="T5" fmla="*/ 200025 h 136"/>
              <a:gd name="T6" fmla="*/ 501253 w 224"/>
              <a:gd name="T7" fmla="*/ 200025 h 136"/>
              <a:gd name="T8" fmla="*/ 668337 w 224"/>
              <a:gd name="T9" fmla="*/ 98542 h 136"/>
              <a:gd name="T10" fmla="*/ 501253 w 224"/>
              <a:gd name="T11" fmla="*/ 0 h 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4"/>
              <a:gd name="T19" fmla="*/ 0 h 136"/>
              <a:gd name="T20" fmla="*/ 224 w 224"/>
              <a:gd name="T21" fmla="*/ 136 h 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4" h="136">
                <a:moveTo>
                  <a:pt x="168" y="0"/>
                </a:moveTo>
                <a:lnTo>
                  <a:pt x="0" y="0"/>
                </a:lnTo>
                <a:lnTo>
                  <a:pt x="0" y="136"/>
                </a:lnTo>
                <a:lnTo>
                  <a:pt x="168" y="136"/>
                </a:lnTo>
                <a:lnTo>
                  <a:pt x="224" y="67"/>
                </a:lnTo>
                <a:lnTo>
                  <a:pt x="168" y="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304800" y="3200400"/>
            <a:ext cx="1033463" cy="593725"/>
            <a:chOff x="317" y="1928"/>
            <a:chExt cx="559" cy="284"/>
          </a:xfrm>
        </p:grpSpPr>
        <p:sp>
          <p:nvSpPr>
            <p:cNvPr id="10319" name="Rectangle 93"/>
            <p:cNvSpPr>
              <a:spLocks noChangeArrowheads="1"/>
            </p:cNvSpPr>
            <p:nvPr/>
          </p:nvSpPr>
          <p:spPr bwMode="auto">
            <a:xfrm>
              <a:off x="317" y="1928"/>
              <a:ext cx="47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Rectangle 94"/>
            <p:cNvSpPr>
              <a:spLocks noChangeArrowheads="1"/>
            </p:cNvSpPr>
            <p:nvPr/>
          </p:nvSpPr>
          <p:spPr bwMode="auto">
            <a:xfrm>
              <a:off x="317" y="1928"/>
              <a:ext cx="47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95"/>
            <p:cNvGrpSpPr>
              <a:grpSpLocks/>
            </p:cNvGrpSpPr>
            <p:nvPr/>
          </p:nvGrpSpPr>
          <p:grpSpPr bwMode="auto">
            <a:xfrm>
              <a:off x="377" y="1959"/>
              <a:ext cx="499" cy="253"/>
              <a:chOff x="377" y="1959"/>
              <a:chExt cx="499" cy="253"/>
            </a:xfrm>
          </p:grpSpPr>
          <p:sp>
            <p:nvSpPr>
              <p:cNvPr id="10322" name="Rectangle 96"/>
              <p:cNvSpPr>
                <a:spLocks noChangeArrowheads="1"/>
              </p:cNvSpPr>
              <p:nvPr/>
            </p:nvSpPr>
            <p:spPr bwMode="auto">
              <a:xfrm>
                <a:off x="377" y="1959"/>
                <a:ext cx="499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000000"/>
                    </a:solidFill>
                  </a:rPr>
                  <a:t>Climate </a:t>
                </a: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23" name="Rectangle 97"/>
              <p:cNvSpPr>
                <a:spLocks noChangeArrowheads="1"/>
              </p:cNvSpPr>
              <p:nvPr/>
            </p:nvSpPr>
            <p:spPr bwMode="auto">
              <a:xfrm>
                <a:off x="377" y="2066"/>
                <a:ext cx="451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000000"/>
                    </a:solidFill>
                  </a:rPr>
                  <a:t>Change</a:t>
                </a: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24" name="Rectangle 98"/>
              <p:cNvSpPr>
                <a:spLocks noChangeArrowheads="1"/>
              </p:cNvSpPr>
              <p:nvPr/>
            </p:nvSpPr>
            <p:spPr bwMode="auto">
              <a:xfrm>
                <a:off x="377" y="1959"/>
                <a:ext cx="499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000000"/>
                    </a:solidFill>
                  </a:rPr>
                  <a:t>Climate </a:t>
                </a: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25" name="Rectangle 99"/>
              <p:cNvSpPr>
                <a:spLocks noChangeArrowheads="1"/>
              </p:cNvSpPr>
              <p:nvPr/>
            </p:nvSpPr>
            <p:spPr bwMode="auto">
              <a:xfrm>
                <a:off x="377" y="2066"/>
                <a:ext cx="451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</a:rPr>
                  <a:t>Change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100"/>
          <p:cNvGrpSpPr>
            <a:grpSpLocks/>
          </p:cNvGrpSpPr>
          <p:nvPr/>
        </p:nvGrpSpPr>
        <p:grpSpPr bwMode="auto">
          <a:xfrm>
            <a:off x="3783013" y="4551363"/>
            <a:ext cx="4711700" cy="1433512"/>
            <a:chOff x="2544" y="2736"/>
            <a:chExt cx="2592" cy="685"/>
          </a:xfrm>
        </p:grpSpPr>
        <p:sp>
          <p:nvSpPr>
            <p:cNvPr id="10309" name="Freeform 101"/>
            <p:cNvSpPr>
              <a:spLocks/>
            </p:cNvSpPr>
            <p:nvPr/>
          </p:nvSpPr>
          <p:spPr bwMode="auto">
            <a:xfrm>
              <a:off x="3918" y="2842"/>
              <a:ext cx="224" cy="86"/>
            </a:xfrm>
            <a:custGeom>
              <a:avLst/>
              <a:gdLst>
                <a:gd name="T0" fmla="*/ 168 w 224"/>
                <a:gd name="T1" fmla="*/ 0 h 136"/>
                <a:gd name="T2" fmla="*/ 0 w 224"/>
                <a:gd name="T3" fmla="*/ 0 h 136"/>
                <a:gd name="T4" fmla="*/ 0 w 224"/>
                <a:gd name="T5" fmla="*/ 86 h 136"/>
                <a:gd name="T6" fmla="*/ 168 w 224"/>
                <a:gd name="T7" fmla="*/ 86 h 136"/>
                <a:gd name="T8" fmla="*/ 224 w 224"/>
                <a:gd name="T9" fmla="*/ 42 h 136"/>
                <a:gd name="T10" fmla="*/ 168 w 224"/>
                <a:gd name="T11" fmla="*/ 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4"/>
                <a:gd name="T19" fmla="*/ 0 h 136"/>
                <a:gd name="T20" fmla="*/ 224 w 224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4" h="136">
                  <a:moveTo>
                    <a:pt x="168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168" y="136"/>
                  </a:lnTo>
                  <a:lnTo>
                    <a:pt x="224" y="67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102"/>
            <p:cNvSpPr>
              <a:spLocks/>
            </p:cNvSpPr>
            <p:nvPr/>
          </p:nvSpPr>
          <p:spPr bwMode="auto">
            <a:xfrm>
              <a:off x="3918" y="3168"/>
              <a:ext cx="224" cy="79"/>
            </a:xfrm>
            <a:custGeom>
              <a:avLst/>
              <a:gdLst>
                <a:gd name="T0" fmla="*/ 168 w 224"/>
                <a:gd name="T1" fmla="*/ 0 h 136"/>
                <a:gd name="T2" fmla="*/ 0 w 224"/>
                <a:gd name="T3" fmla="*/ 0 h 136"/>
                <a:gd name="T4" fmla="*/ 0 w 224"/>
                <a:gd name="T5" fmla="*/ 79 h 136"/>
                <a:gd name="T6" fmla="*/ 168 w 224"/>
                <a:gd name="T7" fmla="*/ 79 h 136"/>
                <a:gd name="T8" fmla="*/ 224 w 224"/>
                <a:gd name="T9" fmla="*/ 39 h 136"/>
                <a:gd name="T10" fmla="*/ 168 w 224"/>
                <a:gd name="T11" fmla="*/ 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4"/>
                <a:gd name="T19" fmla="*/ 0 h 136"/>
                <a:gd name="T20" fmla="*/ 224 w 224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4" h="136">
                  <a:moveTo>
                    <a:pt x="168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168" y="136"/>
                  </a:lnTo>
                  <a:lnTo>
                    <a:pt x="224" y="67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Rectangle 103"/>
            <p:cNvSpPr>
              <a:spLocks noChangeArrowheads="1"/>
            </p:cNvSpPr>
            <p:nvPr/>
          </p:nvSpPr>
          <p:spPr bwMode="auto">
            <a:xfrm>
              <a:off x="2880" y="2736"/>
              <a:ext cx="1049" cy="2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Rectangle 104"/>
            <p:cNvSpPr>
              <a:spLocks noChangeArrowheads="1"/>
            </p:cNvSpPr>
            <p:nvPr/>
          </p:nvSpPr>
          <p:spPr bwMode="auto">
            <a:xfrm>
              <a:off x="2880" y="3072"/>
              <a:ext cx="1049" cy="28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Freeform 105"/>
            <p:cNvSpPr>
              <a:spLocks/>
            </p:cNvSpPr>
            <p:nvPr/>
          </p:nvSpPr>
          <p:spPr bwMode="auto">
            <a:xfrm>
              <a:off x="2544" y="3120"/>
              <a:ext cx="319" cy="96"/>
            </a:xfrm>
            <a:custGeom>
              <a:avLst/>
              <a:gdLst>
                <a:gd name="T0" fmla="*/ 239 w 223"/>
                <a:gd name="T1" fmla="*/ 0 h 136"/>
                <a:gd name="T2" fmla="*/ 0 w 223"/>
                <a:gd name="T3" fmla="*/ 0 h 136"/>
                <a:gd name="T4" fmla="*/ 0 w 223"/>
                <a:gd name="T5" fmla="*/ 96 h 136"/>
                <a:gd name="T6" fmla="*/ 239 w 223"/>
                <a:gd name="T7" fmla="*/ 96 h 136"/>
                <a:gd name="T8" fmla="*/ 319 w 223"/>
                <a:gd name="T9" fmla="*/ 47 h 136"/>
                <a:gd name="T10" fmla="*/ 239 w 223"/>
                <a:gd name="T11" fmla="*/ 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3"/>
                <a:gd name="T19" fmla="*/ 0 h 136"/>
                <a:gd name="T20" fmla="*/ 223 w 223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3" h="136">
                  <a:moveTo>
                    <a:pt x="167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167" y="136"/>
                  </a:lnTo>
                  <a:lnTo>
                    <a:pt x="223" y="6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Freeform 106"/>
            <p:cNvSpPr>
              <a:spLocks/>
            </p:cNvSpPr>
            <p:nvPr/>
          </p:nvSpPr>
          <p:spPr bwMode="auto">
            <a:xfrm>
              <a:off x="2544" y="2832"/>
              <a:ext cx="319" cy="96"/>
            </a:xfrm>
            <a:custGeom>
              <a:avLst/>
              <a:gdLst>
                <a:gd name="T0" fmla="*/ 239 w 223"/>
                <a:gd name="T1" fmla="*/ 0 h 136"/>
                <a:gd name="T2" fmla="*/ 0 w 223"/>
                <a:gd name="T3" fmla="*/ 0 h 136"/>
                <a:gd name="T4" fmla="*/ 0 w 223"/>
                <a:gd name="T5" fmla="*/ 96 h 136"/>
                <a:gd name="T6" fmla="*/ 239 w 223"/>
                <a:gd name="T7" fmla="*/ 96 h 136"/>
                <a:gd name="T8" fmla="*/ 319 w 223"/>
                <a:gd name="T9" fmla="*/ 47 h 136"/>
                <a:gd name="T10" fmla="*/ 239 w 223"/>
                <a:gd name="T11" fmla="*/ 0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3"/>
                <a:gd name="T19" fmla="*/ 0 h 136"/>
                <a:gd name="T20" fmla="*/ 223 w 223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3" h="136">
                  <a:moveTo>
                    <a:pt x="167" y="0"/>
                  </a:moveTo>
                  <a:lnTo>
                    <a:pt x="0" y="0"/>
                  </a:lnTo>
                  <a:lnTo>
                    <a:pt x="0" y="136"/>
                  </a:lnTo>
                  <a:lnTo>
                    <a:pt x="167" y="136"/>
                  </a:lnTo>
                  <a:lnTo>
                    <a:pt x="223" y="6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5" name="Text Box 107"/>
            <p:cNvSpPr txBox="1">
              <a:spLocks noChangeArrowheads="1"/>
            </p:cNvSpPr>
            <p:nvPr/>
          </p:nvSpPr>
          <p:spPr bwMode="auto">
            <a:xfrm>
              <a:off x="2879" y="2736"/>
              <a:ext cx="1163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Changes in agro-ecosystems, hydrology</a:t>
              </a:r>
            </a:p>
          </p:txBody>
        </p:sp>
        <p:sp>
          <p:nvSpPr>
            <p:cNvPr id="10316" name="Text Box 108"/>
            <p:cNvSpPr txBox="1">
              <a:spLocks noChangeArrowheads="1"/>
            </p:cNvSpPr>
            <p:nvPr/>
          </p:nvSpPr>
          <p:spPr bwMode="auto">
            <a:xfrm>
              <a:off x="2879" y="3073"/>
              <a:ext cx="1163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Socioeconomic and demographic disruption</a:t>
              </a:r>
            </a:p>
          </p:txBody>
        </p:sp>
        <p:sp>
          <p:nvSpPr>
            <p:cNvPr id="10317" name="Text Box 109"/>
            <p:cNvSpPr txBox="1">
              <a:spLocks noChangeArrowheads="1"/>
            </p:cNvSpPr>
            <p:nvPr/>
          </p:nvSpPr>
          <p:spPr bwMode="auto">
            <a:xfrm>
              <a:off x="4128" y="2736"/>
              <a:ext cx="1008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Effects of food and water shortages</a:t>
              </a:r>
            </a:p>
          </p:txBody>
        </p:sp>
        <p:sp>
          <p:nvSpPr>
            <p:cNvPr id="10318" name="Text Box 110"/>
            <p:cNvSpPr txBox="1">
              <a:spLocks noChangeArrowheads="1"/>
            </p:cNvSpPr>
            <p:nvPr/>
          </p:nvSpPr>
          <p:spPr bwMode="auto">
            <a:xfrm>
              <a:off x="4128" y="3072"/>
              <a:ext cx="100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Mental, nutritional,</a:t>
              </a:r>
            </a:p>
            <a:p>
              <a:r>
                <a:rPr lang="en-US" sz="1400">
                  <a:solidFill>
                    <a:srgbClr val="000000"/>
                  </a:solidFill>
                </a:rPr>
                <a:t>infectious-disease and other effects</a:t>
              </a:r>
            </a:p>
          </p:txBody>
        </p: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4876800" y="457200"/>
            <a:ext cx="1703388" cy="5638800"/>
            <a:chOff x="2976" y="240"/>
            <a:chExt cx="1169" cy="3552"/>
          </a:xfrm>
        </p:grpSpPr>
        <p:sp>
          <p:nvSpPr>
            <p:cNvPr id="10305" name="Rectangle 112"/>
            <p:cNvSpPr>
              <a:spLocks noChangeArrowheads="1"/>
            </p:cNvSpPr>
            <p:nvPr/>
          </p:nvSpPr>
          <p:spPr bwMode="auto">
            <a:xfrm>
              <a:off x="2976" y="240"/>
              <a:ext cx="1169" cy="598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113"/>
            <p:cNvGrpSpPr>
              <a:grpSpLocks/>
            </p:cNvGrpSpPr>
            <p:nvPr/>
          </p:nvGrpSpPr>
          <p:grpSpPr bwMode="auto">
            <a:xfrm>
              <a:off x="2976" y="240"/>
              <a:ext cx="1069" cy="3552"/>
              <a:chOff x="2976" y="240"/>
              <a:chExt cx="1069" cy="3552"/>
            </a:xfrm>
          </p:grpSpPr>
          <p:sp>
            <p:nvSpPr>
              <p:cNvPr id="10307" name="Line 114"/>
              <p:cNvSpPr>
                <a:spLocks noChangeShapeType="1"/>
              </p:cNvSpPr>
              <p:nvPr/>
            </p:nvSpPr>
            <p:spPr bwMode="auto">
              <a:xfrm>
                <a:off x="4032" y="816"/>
                <a:ext cx="0" cy="2976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Text Box 115"/>
              <p:cNvSpPr txBox="1">
                <a:spLocks noChangeArrowheads="1"/>
              </p:cNvSpPr>
              <p:nvPr/>
            </p:nvSpPr>
            <p:spPr bwMode="auto">
              <a:xfrm>
                <a:off x="2976" y="240"/>
                <a:ext cx="1069" cy="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en-US" sz="900" dirty="0">
                  <a:solidFill>
                    <a:srgbClr val="000000"/>
                  </a:solidFill>
                  <a:latin typeface="Verdana" pitchFamily="34" charset="0"/>
                </a:endParaRPr>
              </a:p>
              <a:p>
                <a:pPr algn="ctr"/>
                <a:r>
                  <a:rPr lang="en-US" sz="1800" dirty="0">
                    <a:solidFill>
                      <a:srgbClr val="000000"/>
                    </a:solidFill>
                    <a:latin typeface="Verdana" pitchFamily="34" charset="0"/>
                  </a:rPr>
                  <a:t>Modulating influences</a:t>
                </a:r>
              </a:p>
              <a:p>
                <a:pPr algn="ctr"/>
                <a:endParaRPr lang="en-US" sz="1800" dirty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sp>
        <p:nvSpPr>
          <p:cNvPr id="115" name="Slide Number Placeholder 1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1" cy="1096963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Climate Change  –  Pakistan’s Perspective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1" cy="5638800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Increased variability of Monsoon</a:t>
            </a:r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Rapid recession of Glaciers</a:t>
            </a:r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Increased risks of floods and droughts</a:t>
            </a:r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Food Insecurity due to reduced agriculture productivity </a:t>
            </a:r>
          </a:p>
          <a:p>
            <a:pPr marL="0" indent="0"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2800" dirty="0" smtClean="0"/>
          </a:p>
          <a:p>
            <a:pPr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Deforestation</a:t>
            </a:r>
          </a:p>
          <a:p>
            <a:pPr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Irreversible loss of Biodiversity</a:t>
            </a:r>
          </a:p>
          <a:p>
            <a:pPr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eaLnBrk="1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Upstream intrusion of saline water in the Indus delta; and risk to mangroves, coral reef systems and breeding grounds of fish</a:t>
            </a:r>
          </a:p>
          <a:p>
            <a:pPr eaLnBrk="1" hangingPunct="1"/>
            <a:endParaRPr lang="en-US" sz="2200" dirty="0" smtClean="0">
              <a:latin typeface="Trebuchet MS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sz="2200" dirty="0" smtClean="0">
              <a:latin typeface="Trebuchet MS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1253837"/>
            <a:ext cx="28575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SCN14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114800"/>
            <a:ext cx="2829297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RGM\Desktop\Pghotos\DSC_663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Sindh Coast; A front line of Climate Change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349565"/>
            <a:ext cx="8991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000" dirty="0" smtClean="0"/>
              <a:t>Pakistan is listed in the top-ten countries which are severally affected and are at stake due to climate change</a:t>
            </a:r>
          </a:p>
          <a:p>
            <a:endParaRPr lang="en-US" sz="3000" dirty="0" smtClean="0"/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000" dirty="0" smtClean="0"/>
              <a:t>The German Watch Global Climate Risk Index put Pakistan at one of the most vulnerable – No.1 in 2010 and No.3 in 2011.</a:t>
            </a:r>
          </a:p>
          <a:p>
            <a:endParaRPr lang="en-US" sz="3000" dirty="0" smtClean="0"/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000" dirty="0" smtClean="0"/>
              <a:t>The </a:t>
            </a:r>
            <a:r>
              <a:rPr lang="en-US" sz="3000" dirty="0"/>
              <a:t>German Watch Global Climate Risk Index </a:t>
            </a:r>
            <a:r>
              <a:rPr lang="en-US" sz="3000" dirty="0" smtClean="0"/>
              <a:t>– Thailand, Pakistan and El Salvador on top of countries suffered most from extreme weather events during 2011.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512618"/>
            <a:ext cx="2929874" cy="1697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Solution?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smtClean="0"/>
              <a:t>Mitigation:</a:t>
            </a:r>
            <a:r>
              <a:rPr lang="en-US" sz="2800" dirty="0" smtClean="0"/>
              <a:t> involves actions that </a:t>
            </a:r>
          </a:p>
          <a:p>
            <a:pPr marL="0" indent="0">
              <a:buNone/>
            </a:pPr>
            <a:r>
              <a:rPr lang="en-US" sz="2800" dirty="0" smtClean="0"/>
              <a:t>    are intended to reduce the </a:t>
            </a:r>
          </a:p>
          <a:p>
            <a:pPr marL="0" indent="0">
              <a:buNone/>
            </a:pPr>
            <a:r>
              <a:rPr lang="en-US" sz="2800" dirty="0" smtClean="0"/>
              <a:t>    magnitude of our contribution to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climate change		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smtClean="0"/>
              <a:t>Adaptation:</a:t>
            </a:r>
            <a:r>
              <a:rPr lang="en-US" sz="2800" dirty="0" smtClean="0"/>
              <a:t> consists of actions undertaken to reduce the adverse consequences of climate change, as well as to harness any beneficial 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D411B9D-8E75-44E2-A98F-E37735E24FB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DSC01437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19800" y="2209800"/>
            <a:ext cx="2929874" cy="1752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2400" y="5502909"/>
            <a:ext cx="8839200" cy="10826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Coastal communities can be most effective for building low cost adaptations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5029200"/>
          </a:xfrm>
        </p:spPr>
        <p:txBody>
          <a:bodyPr>
            <a:normAutofit fontScale="92500" lnSpcReduction="20000"/>
          </a:bodyPr>
          <a:lstStyle/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Coastal vegetation cannot stop Tsunami but can  reduce impact</a:t>
            </a:r>
          </a:p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Decrease deforestation/increase afforestation</a:t>
            </a:r>
            <a:endParaRPr lang="en-US" sz="2800" dirty="0"/>
          </a:p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Alternate energy resources</a:t>
            </a:r>
          </a:p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Agronomic management  </a:t>
            </a:r>
          </a:p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Water harvesting and efficiency </a:t>
            </a:r>
          </a:p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/>
              <a:t>Sustainable fishing</a:t>
            </a:r>
          </a:p>
          <a:p>
            <a:pPr lvl="4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 Resistant physical infrastructure </a:t>
            </a:r>
          </a:p>
          <a:p>
            <a:pPr marL="457200" indent="-457200" eaLnBrk="0" hangingPunct="0">
              <a:lnSpc>
                <a:spcPct val="160000"/>
              </a:lnSpc>
              <a:buNone/>
            </a:pPr>
            <a:endParaRPr lang="en-US" sz="2800" dirty="0"/>
          </a:p>
          <a:p>
            <a:pPr lvl="2" eaLnBrk="1" hangingPunct="1">
              <a:buFont typeface="Arial" pitchFamily="34" charset="0"/>
              <a:buNone/>
            </a:pPr>
            <a:endParaRPr lang="en-US" sz="2800" dirty="0" smtClean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7200"/>
            <a:ext cx="89153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ja-JP" sz="4000" b="1" baseline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MS PGothic" pitchFamily="34" charset="-128"/>
              </a:rPr>
              <a:t> Adaptation </a:t>
            </a:r>
            <a:r>
              <a:rPr lang="en-US" altLang="ja-JP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MS PGothic" pitchFamily="34" charset="-128"/>
              </a:rPr>
              <a:t>M</a:t>
            </a:r>
            <a:r>
              <a:rPr lang="en-US" altLang="ja-JP" sz="4000" b="1" baseline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MS PGothic" pitchFamily="34" charset="-128"/>
              </a:rPr>
              <a:t>easures </a:t>
            </a:r>
            <a:endParaRPr lang="en-US" sz="4000" b="1" baseline="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1B9D-8E75-44E2-A98F-E37735E24FB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</TotalTime>
  <Words>809</Words>
  <Application>Microsoft Office PowerPoint</Application>
  <PresentationFormat>On-screen Show (4:3)</PresentationFormat>
  <Paragraphs>229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Climate Change – Global Perspective</vt:lpstr>
      <vt:lpstr> Current Climate-Related Risks</vt:lpstr>
      <vt:lpstr>Slide 5</vt:lpstr>
      <vt:lpstr>Climate Change  –  Pakistan’s Perspective</vt:lpstr>
      <vt:lpstr>Slide 7</vt:lpstr>
      <vt:lpstr>Solution?</vt:lpstr>
      <vt:lpstr>Slide 9</vt:lpstr>
      <vt:lpstr>Adaptation Measures Through SCCDP</vt:lpstr>
      <vt:lpstr>Slide 11</vt:lpstr>
      <vt:lpstr>Slide 12</vt:lpstr>
      <vt:lpstr>Adaptation Measures Through SCCDP (Continued…)</vt:lpstr>
      <vt:lpstr>Adaptation Measures Through SCCDP (Continued…)</vt:lpstr>
      <vt:lpstr>Slide 15</vt:lpstr>
      <vt:lpstr>Slide 16</vt:lpstr>
      <vt:lpstr>Slide 17</vt:lpstr>
      <vt:lpstr>Slide 18</vt:lpstr>
      <vt:lpstr>Development of Flood Monitoring Application in SCDA</vt:lpstr>
      <vt:lpstr>- Any questions? - Comments? - Discussion?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keenjhar</dc:creator>
  <cp:lastModifiedBy>Meherunissa Hamid</cp:lastModifiedBy>
  <cp:revision>363</cp:revision>
  <dcterms:created xsi:type="dcterms:W3CDTF">2012-11-14T18:22:29Z</dcterms:created>
  <dcterms:modified xsi:type="dcterms:W3CDTF">2012-12-13T12:03:43Z</dcterms:modified>
</cp:coreProperties>
</file>