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457" r:id="rId2"/>
    <p:sldId id="256" r:id="rId3"/>
    <p:sldId id="453" r:id="rId4"/>
    <p:sldId id="454" r:id="rId5"/>
    <p:sldId id="458" r:id="rId6"/>
    <p:sldId id="450" r:id="rId7"/>
    <p:sldId id="449" r:id="rId8"/>
    <p:sldId id="459" r:id="rId9"/>
    <p:sldId id="286" r:id="rId10"/>
    <p:sldId id="455" r:id="rId11"/>
    <p:sldId id="292" r:id="rId12"/>
    <p:sldId id="294" r:id="rId13"/>
    <p:sldId id="296" r:id="rId14"/>
    <p:sldId id="440" r:id="rId15"/>
    <p:sldId id="441" r:id="rId16"/>
    <p:sldId id="442" r:id="rId17"/>
    <p:sldId id="445" r:id="rId18"/>
    <p:sldId id="297" r:id="rId19"/>
    <p:sldId id="298" r:id="rId20"/>
    <p:sldId id="299" r:id="rId21"/>
    <p:sldId id="329" r:id="rId22"/>
    <p:sldId id="309" r:id="rId23"/>
    <p:sldId id="300" r:id="rId24"/>
    <p:sldId id="301" r:id="rId25"/>
    <p:sldId id="302" r:id="rId26"/>
    <p:sldId id="303" r:id="rId27"/>
    <p:sldId id="304" r:id="rId28"/>
    <p:sldId id="305" r:id="rId29"/>
    <p:sldId id="331" r:id="rId30"/>
    <p:sldId id="332" r:id="rId31"/>
    <p:sldId id="308" r:id="rId32"/>
    <p:sldId id="311" r:id="rId33"/>
    <p:sldId id="313" r:id="rId34"/>
    <p:sldId id="315" r:id="rId35"/>
    <p:sldId id="316" r:id="rId36"/>
    <p:sldId id="405" r:id="rId37"/>
    <p:sldId id="447" r:id="rId38"/>
    <p:sldId id="318" r:id="rId39"/>
    <p:sldId id="320" r:id="rId40"/>
    <p:sldId id="321" r:id="rId41"/>
    <p:sldId id="323" r:id="rId42"/>
    <p:sldId id="396" r:id="rId43"/>
    <p:sldId id="324" r:id="rId44"/>
    <p:sldId id="393" r:id="rId45"/>
    <p:sldId id="451" r:id="rId46"/>
    <p:sldId id="452" r:id="rId47"/>
    <p:sldId id="326" r:id="rId48"/>
    <p:sldId id="485" r:id="rId49"/>
    <p:sldId id="512" r:id="rId50"/>
    <p:sldId id="403" r:id="rId51"/>
    <p:sldId id="471" r:id="rId52"/>
    <p:sldId id="472" r:id="rId53"/>
    <p:sldId id="473" r:id="rId54"/>
    <p:sldId id="491" r:id="rId55"/>
    <p:sldId id="474" r:id="rId56"/>
    <p:sldId id="486" r:id="rId57"/>
    <p:sldId id="490" r:id="rId58"/>
    <p:sldId id="487" r:id="rId59"/>
    <p:sldId id="492" r:id="rId60"/>
    <p:sldId id="507" r:id="rId61"/>
    <p:sldId id="508" r:id="rId62"/>
    <p:sldId id="509" r:id="rId63"/>
    <p:sldId id="510" r:id="rId64"/>
    <p:sldId id="476" r:id="rId65"/>
    <p:sldId id="477" r:id="rId66"/>
    <p:sldId id="478" r:id="rId67"/>
    <p:sldId id="480" r:id="rId68"/>
    <p:sldId id="481" r:id="rId69"/>
    <p:sldId id="482" r:id="rId70"/>
    <p:sldId id="494" r:id="rId71"/>
    <p:sldId id="500" r:id="rId72"/>
    <p:sldId id="501" r:id="rId73"/>
    <p:sldId id="502" r:id="rId74"/>
    <p:sldId id="496" r:id="rId75"/>
    <p:sldId id="483" r:id="rId76"/>
    <p:sldId id="460" r:id="rId77"/>
    <p:sldId id="371" r:id="rId78"/>
    <p:sldId id="372" r:id="rId79"/>
    <p:sldId id="489" r:id="rId80"/>
    <p:sldId id="373" r:id="rId81"/>
    <p:sldId id="461" r:id="rId82"/>
    <p:sldId id="463" r:id="rId83"/>
    <p:sldId id="397" r:id="rId84"/>
    <p:sldId id="398" r:id="rId85"/>
    <p:sldId id="377" r:id="rId86"/>
    <p:sldId id="376" r:id="rId87"/>
    <p:sldId id="448" r:id="rId88"/>
    <p:sldId id="504" r:id="rId89"/>
    <p:sldId id="361" r:id="rId90"/>
    <p:sldId id="362" r:id="rId91"/>
    <p:sldId id="363" r:id="rId92"/>
    <p:sldId id="411" r:id="rId93"/>
    <p:sldId id="412" r:id="rId94"/>
    <p:sldId id="413" r:id="rId95"/>
    <p:sldId id="435" r:id="rId96"/>
    <p:sldId id="446" r:id="rId97"/>
    <p:sldId id="436" r:id="rId98"/>
    <p:sldId id="437" r:id="rId99"/>
    <p:sldId id="443" r:id="rId100"/>
    <p:sldId id="444" r:id="rId101"/>
    <p:sldId id="414" r:id="rId102"/>
    <p:sldId id="423" r:id="rId103"/>
    <p:sldId id="415" r:id="rId104"/>
    <p:sldId id="505" r:id="rId105"/>
    <p:sldId id="416" r:id="rId106"/>
    <p:sldId id="417" r:id="rId107"/>
    <p:sldId id="418" r:id="rId108"/>
    <p:sldId id="419" r:id="rId109"/>
    <p:sldId id="424" r:id="rId110"/>
    <p:sldId id="506" r:id="rId111"/>
    <p:sldId id="438" r:id="rId112"/>
    <p:sldId id="439" r:id="rId113"/>
    <p:sldId id="429" r:id="rId114"/>
    <p:sldId id="430" r:id="rId115"/>
    <p:sldId id="431" r:id="rId116"/>
    <p:sldId id="432" r:id="rId117"/>
    <p:sldId id="433" r:id="rId118"/>
    <p:sldId id="434" r:id="rId119"/>
    <p:sldId id="420" r:id="rId120"/>
    <p:sldId id="422" r:id="rId121"/>
    <p:sldId id="421" r:id="rId122"/>
    <p:sldId id="406" r:id="rId123"/>
    <p:sldId id="407" r:id="rId124"/>
    <p:sldId id="408" r:id="rId125"/>
    <p:sldId id="409" r:id="rId126"/>
    <p:sldId id="364" r:id="rId1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32E2E-D337-46EF-8CD7-5B9609DDEEBC}" type="datetimeFigureOut">
              <a:rPr lang="en-US" smtClean="0"/>
              <a:pPr/>
              <a:t>2/12/2014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31982-C9CA-426E-8047-F3B2EA1993D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00F5D7C-F0EC-42F3-8B19-65A5B50B32D4}" type="slidenum">
              <a:rPr lang="en-US"/>
              <a:pPr/>
              <a:t>3</a:t>
            </a:fld>
            <a:endParaRPr lang="en-US"/>
          </a:p>
        </p:txBody>
      </p:sp>
      <p:sp>
        <p:nvSpPr>
          <p:cNvPr id="159747" name="Rectangle 2"/>
          <p:cNvSpPr>
            <a:spLocks noGrp="1" noRot="1" noChangeAspect="1" noChangeArrowheads="1" noTextEdit="1"/>
          </p:cNvSpPr>
          <p:nvPr>
            <p:ph type="sldImg"/>
          </p:nvPr>
        </p:nvSpPr>
        <p:spPr>
          <a:xfrm>
            <a:off x="1153991" y="686430"/>
            <a:ext cx="4557869" cy="3427426"/>
          </a:xfrm>
          <a:ln/>
        </p:spPr>
      </p:sp>
      <p:sp>
        <p:nvSpPr>
          <p:cNvPr id="159748" name="Rectangle 3"/>
          <p:cNvSpPr>
            <a:spLocks noGrp="1" noChangeArrowheads="1"/>
          </p:cNvSpPr>
          <p:nvPr>
            <p:ph type="body" idx="1"/>
          </p:nvPr>
        </p:nvSpPr>
        <p:spPr>
          <a:noFill/>
          <a:ln/>
        </p:spPr>
        <p:txBody>
          <a:bodyPr/>
          <a:lstStyle/>
          <a:p>
            <a:pPr eaLnBrk="1" hangingPunct="1"/>
            <a:r>
              <a:rPr lang="en-US" smtClean="0"/>
              <a:t>NRCS has suggested linking ideal bulk densities to soil texture.</a:t>
            </a:r>
          </a:p>
          <a:p>
            <a:pPr eaLnBrk="1" hangingPunct="1"/>
            <a:r>
              <a:rPr lang="en-US" smtClean="0"/>
              <a:t>Permeability has an inverse relationship to bulk density.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pPr eaLnBrk="1" hangingPunct="1"/>
            <a:endParaRPr lang="en-US" smtClean="0"/>
          </a:p>
        </p:txBody>
      </p:sp>
      <p:sp>
        <p:nvSpPr>
          <p:cNvPr id="174084" name="Slide Number Placeholder 3"/>
          <p:cNvSpPr>
            <a:spLocks noGrp="1"/>
          </p:cNvSpPr>
          <p:nvPr>
            <p:ph type="sldNum" sz="quarter" idx="5"/>
          </p:nvPr>
        </p:nvSpPr>
        <p:spPr>
          <a:noFill/>
        </p:spPr>
        <p:txBody>
          <a:bodyPr/>
          <a:lstStyle/>
          <a:p>
            <a:fld id="{4BD4C09C-25BF-44B3-BAA9-E9FD1D8D6FBC}" type="slidenum">
              <a:rPr lang="en-US" smtClean="0"/>
              <a:pPr/>
              <a:t>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981200"/>
            <a:ext cx="7086600" cy="1470025"/>
          </a:xfrm>
        </p:spPr>
        <p:txBody>
          <a:bodyPr/>
          <a:lstStyle>
            <a:lvl1pPr>
              <a:defRPr>
                <a:solidFill>
                  <a:schemeClr val="tx1"/>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066800" y="3733800"/>
            <a:ext cx="7086600" cy="1752600"/>
          </a:xfrm>
        </p:spPr>
        <p:txBody>
          <a:bodyPr/>
          <a:lstStyle>
            <a:lvl1pPr marL="0" indent="0" algn="ctr">
              <a:buFontTx/>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52156-0701-4F88-868F-7E4EEE986F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6CF788-3E4A-401B-B325-3C13A2DC5D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0075"/>
            <a:ext cx="2057400" cy="5526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0075"/>
            <a:ext cx="6019800" cy="5526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D99B95-C35D-41BA-8118-79854008D83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A35E72E9-F765-483C-BF08-3461764EA92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74421-4E25-4550-BCCA-95A811BB24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0026A-B2A5-42BD-90E9-2A4C917289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9E1FE6-F459-4CA4-ADB4-C009116460C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21062E-41C8-4F86-8C6E-F76E74C3779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1F7E40-F7B8-4650-A339-3ABE69A043D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FECB6E-26C1-4071-BC8E-E7BCF77E0E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AA103-8C77-424A-8BD8-E40C3B4353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B118D-DC6A-461A-8BC2-1689F935AFE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0075"/>
            <a:ext cx="8229600" cy="960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C8F661F-BBF4-45E4-9303-204DDFDC4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bg1"/>
          </a:solidFill>
          <a:latin typeface="Arial" charset="0"/>
        </a:defRPr>
      </a:lvl6pPr>
      <a:lvl7pPr marL="914400" algn="ctr" rtl="0" eaLnBrk="1" fontAlgn="base" hangingPunct="1">
        <a:spcBef>
          <a:spcPct val="0"/>
        </a:spcBef>
        <a:spcAft>
          <a:spcPct val="0"/>
        </a:spcAft>
        <a:defRPr sz="4400">
          <a:solidFill>
            <a:schemeClr val="bg1"/>
          </a:solidFill>
          <a:latin typeface="Arial" charset="0"/>
        </a:defRPr>
      </a:lvl7pPr>
      <a:lvl8pPr marL="1371600" algn="ctr" rtl="0" eaLnBrk="1" fontAlgn="base" hangingPunct="1">
        <a:spcBef>
          <a:spcPct val="0"/>
        </a:spcBef>
        <a:spcAft>
          <a:spcPct val="0"/>
        </a:spcAft>
        <a:defRPr sz="4400">
          <a:solidFill>
            <a:schemeClr val="bg1"/>
          </a:solidFill>
          <a:latin typeface="Arial" charset="0"/>
        </a:defRPr>
      </a:lvl8pPr>
      <a:lvl9pPr marL="1828800" algn="ctr" rtl="0" eaLnBrk="1" fontAlgn="base" hangingPunct="1">
        <a:spcBef>
          <a:spcPct val="0"/>
        </a:spcBef>
        <a:spcAft>
          <a:spcPct val="0"/>
        </a:spcAft>
        <a:defRPr sz="44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10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file:///D:\ANJ%20Documents\Nirav\Rustomji\s2.JPG" TargetMode="External"/><Relationship Id="rId7"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file:///D:\ANJ%20Documents\web%20Desg\web%20folder\RWH%20systems_files\dsc00192.jpg" TargetMode="External"/><Relationship Id="rId5" Type="http://schemas.openxmlformats.org/officeDocument/2006/relationships/image" Target="../media/image164.jpeg"/><Relationship Id="rId4" Type="http://schemas.openxmlformats.org/officeDocument/2006/relationships/image" Target="../media/image16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emf"/><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1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11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54.jpeg"/><Relationship Id="rId7" Type="http://schemas.openxmlformats.org/officeDocument/2006/relationships/image" Target="file:///D:\ANJ%20Documents\web%20Desg\web%20folder\RWH%20systems_files\dsc00192.jpg" TargetMode="External"/><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 Id="rId9" Type="http://schemas.openxmlformats.org/officeDocument/2006/relationships/image" Target="../media/image184.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ocscd.org/soil.pdf" TargetMode="External"/><Relationship Id="rId4" Type="http://schemas.openxmlformats.org/officeDocument/2006/relationships/oleObject" Target="../embeddings/Microsoft_Office_Excel_97-2003_Worksheet1.xls"/></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wmf"/><Relationship Id="rId1" Type="http://schemas.openxmlformats.org/officeDocument/2006/relationships/slideLayout" Target="../slideLayouts/slideLayout6.xml"/><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wmf"/><Relationship Id="rId4" Type="http://schemas.openxmlformats.org/officeDocument/2006/relationships/image" Target="../media/image114.wmf"/></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04800" y="304800"/>
            <a:ext cx="8507730" cy="6387465"/>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a:xfrm>
            <a:off x="260350" y="620713"/>
            <a:ext cx="8637588" cy="641350"/>
          </a:xfrm>
        </p:spPr>
        <p:txBody>
          <a:bodyPr/>
          <a:lstStyle/>
          <a:p>
            <a:pPr eaLnBrk="1" hangingPunct="1">
              <a:defRPr/>
            </a:pPr>
            <a:r>
              <a:rPr lang="en-US" sz="3600" smtClean="0"/>
              <a:t>Structural BMPs </a:t>
            </a:r>
          </a:p>
        </p:txBody>
      </p:sp>
      <p:sp>
        <p:nvSpPr>
          <p:cNvPr id="54275" name="Rectangle 3"/>
          <p:cNvSpPr>
            <a:spLocks noGrp="1" noChangeArrowheads="1"/>
          </p:cNvSpPr>
          <p:nvPr>
            <p:ph type="body" idx="1"/>
          </p:nvPr>
        </p:nvSpPr>
        <p:spPr>
          <a:xfrm>
            <a:off x="473075" y="1455738"/>
            <a:ext cx="8208963" cy="4648200"/>
          </a:xfrm>
        </p:spPr>
        <p:txBody>
          <a:bodyPr/>
          <a:lstStyle/>
          <a:p>
            <a:pPr eaLnBrk="1" fontAlgn="ctr" hangingPunct="1">
              <a:lnSpc>
                <a:spcPct val="80000"/>
              </a:lnSpc>
              <a:buClr>
                <a:srgbClr val="FFFF00"/>
              </a:buClr>
              <a:buFontTx/>
              <a:buNone/>
            </a:pPr>
            <a:r>
              <a:rPr lang="en-US" sz="2400" b="1" dirty="0" smtClean="0">
                <a:cs typeface="Times New Roman" pitchFamily="18" charset="0"/>
              </a:rPr>
              <a:t>Runoff Volume/Infiltration-Oriented </a:t>
            </a:r>
          </a:p>
          <a:p>
            <a:pPr eaLnBrk="1" fontAlgn="ctr" hangingPunct="1">
              <a:lnSpc>
                <a:spcPct val="80000"/>
              </a:lnSpc>
              <a:buClr>
                <a:srgbClr val="FFFF00"/>
              </a:buClr>
              <a:buFontTx/>
              <a:buNone/>
            </a:pPr>
            <a:r>
              <a:rPr lang="en-US" sz="2400" b="1" dirty="0" smtClean="0">
                <a:cs typeface="Times New Roman" pitchFamily="18" charset="0"/>
              </a:rPr>
              <a:t>Vegetative and Soil-Based</a:t>
            </a:r>
            <a:br>
              <a:rPr lang="en-US" sz="2400" b="1" dirty="0" smtClean="0">
                <a:cs typeface="Times New Roman" pitchFamily="18" charset="0"/>
              </a:rPr>
            </a:br>
            <a:endParaRPr lang="en-US" sz="2400" b="1" dirty="0" smtClean="0">
              <a:solidFill>
                <a:srgbClr val="FFFF00"/>
              </a:solidFill>
              <a:cs typeface="Arial" charset="0"/>
            </a:endParaRPr>
          </a:p>
          <a:p>
            <a:pPr eaLnBrk="1" fontAlgn="ctr" hangingPunct="1">
              <a:lnSpc>
                <a:spcPct val="80000"/>
              </a:lnSpc>
              <a:buClr>
                <a:srgbClr val="FFFF00"/>
              </a:buClr>
            </a:pPr>
            <a:r>
              <a:rPr lang="en-US" sz="2000" b="1" dirty="0" smtClean="0">
                <a:solidFill>
                  <a:srgbClr val="FF0000"/>
                </a:solidFill>
                <a:cs typeface="Arial" charset="0"/>
              </a:rPr>
              <a:t>Porous Pavement</a:t>
            </a:r>
          </a:p>
          <a:p>
            <a:pPr eaLnBrk="1" fontAlgn="ctr" hangingPunct="1">
              <a:lnSpc>
                <a:spcPct val="80000"/>
              </a:lnSpc>
              <a:buClr>
                <a:srgbClr val="FFFF00"/>
              </a:buClr>
            </a:pPr>
            <a:r>
              <a:rPr lang="en-US" sz="2000" b="1" dirty="0" smtClean="0">
                <a:solidFill>
                  <a:srgbClr val="FF0000"/>
                </a:solidFill>
                <a:cs typeface="Arial" charset="0"/>
              </a:rPr>
              <a:t>Infiltration Basin</a:t>
            </a:r>
          </a:p>
          <a:p>
            <a:pPr eaLnBrk="1" fontAlgn="ctr" hangingPunct="1">
              <a:lnSpc>
                <a:spcPct val="80000"/>
              </a:lnSpc>
              <a:buClr>
                <a:srgbClr val="FFFF00"/>
              </a:buClr>
            </a:pPr>
            <a:r>
              <a:rPr lang="en-US" sz="2000" b="1" dirty="0" smtClean="0">
                <a:solidFill>
                  <a:srgbClr val="FF0000"/>
                </a:solidFill>
                <a:cs typeface="Arial" charset="0"/>
              </a:rPr>
              <a:t>Infiltration Bed</a:t>
            </a:r>
          </a:p>
          <a:p>
            <a:pPr eaLnBrk="1" fontAlgn="ctr" hangingPunct="1">
              <a:lnSpc>
                <a:spcPct val="80000"/>
              </a:lnSpc>
              <a:buClr>
                <a:srgbClr val="FFFF00"/>
              </a:buClr>
            </a:pPr>
            <a:r>
              <a:rPr lang="en-US" sz="2000" b="1" dirty="0" smtClean="0">
                <a:solidFill>
                  <a:srgbClr val="FF0000"/>
                </a:solidFill>
                <a:cs typeface="Arial" charset="0"/>
              </a:rPr>
              <a:t>Infiltration Trench</a:t>
            </a:r>
          </a:p>
          <a:p>
            <a:pPr eaLnBrk="1" fontAlgn="ctr" hangingPunct="1">
              <a:lnSpc>
                <a:spcPct val="80000"/>
              </a:lnSpc>
              <a:buClr>
                <a:srgbClr val="FFFF00"/>
              </a:buClr>
            </a:pPr>
            <a:r>
              <a:rPr lang="en-US" sz="2000" b="1" dirty="0" smtClean="0">
                <a:solidFill>
                  <a:srgbClr val="FF0000"/>
                </a:solidFill>
                <a:cs typeface="Arial" charset="0"/>
              </a:rPr>
              <a:t>Rain Garden/Bioretention</a:t>
            </a:r>
          </a:p>
          <a:p>
            <a:pPr eaLnBrk="1" fontAlgn="ctr" hangingPunct="1">
              <a:lnSpc>
                <a:spcPct val="80000"/>
              </a:lnSpc>
              <a:buClr>
                <a:srgbClr val="FFFF00"/>
              </a:buClr>
            </a:pPr>
            <a:r>
              <a:rPr lang="en-US" sz="2000" b="1" dirty="0" smtClean="0">
                <a:solidFill>
                  <a:srgbClr val="FF0000"/>
                </a:solidFill>
                <a:cs typeface="Arial" charset="0"/>
              </a:rPr>
              <a:t>Dry Well / Seepage Pit</a:t>
            </a:r>
          </a:p>
          <a:p>
            <a:pPr eaLnBrk="1" fontAlgn="ctr" hangingPunct="1">
              <a:lnSpc>
                <a:spcPct val="80000"/>
              </a:lnSpc>
              <a:buClr>
                <a:srgbClr val="FFFF00"/>
              </a:buClr>
            </a:pPr>
            <a:r>
              <a:rPr lang="en-US" sz="2000" b="1" dirty="0" smtClean="0">
                <a:solidFill>
                  <a:srgbClr val="FF0000"/>
                </a:solidFill>
                <a:cs typeface="Arial" charset="0"/>
              </a:rPr>
              <a:t>Constructed Filter</a:t>
            </a:r>
          </a:p>
          <a:p>
            <a:pPr eaLnBrk="1" fontAlgn="ctr" hangingPunct="1">
              <a:lnSpc>
                <a:spcPct val="80000"/>
              </a:lnSpc>
              <a:buClr>
                <a:srgbClr val="FFFF00"/>
              </a:buClr>
            </a:pPr>
            <a:r>
              <a:rPr lang="en-US" sz="2000" b="1" dirty="0" smtClean="0">
                <a:solidFill>
                  <a:srgbClr val="FF0000"/>
                </a:solidFill>
                <a:cs typeface="Arial" charset="0"/>
              </a:rPr>
              <a:t>Vegetated Swale</a:t>
            </a:r>
          </a:p>
          <a:p>
            <a:pPr eaLnBrk="1" fontAlgn="ctr" hangingPunct="1">
              <a:lnSpc>
                <a:spcPct val="80000"/>
              </a:lnSpc>
              <a:buClr>
                <a:srgbClr val="FFFF00"/>
              </a:buClr>
            </a:pPr>
            <a:r>
              <a:rPr lang="en-US" sz="2000" b="1" dirty="0" smtClean="0">
                <a:solidFill>
                  <a:srgbClr val="FF0000"/>
                </a:solidFill>
                <a:cs typeface="Arial" charset="0"/>
              </a:rPr>
              <a:t>Vegetated Filter Strip</a:t>
            </a:r>
          </a:p>
          <a:p>
            <a:pPr eaLnBrk="1" fontAlgn="ctr" hangingPunct="1">
              <a:lnSpc>
                <a:spcPct val="80000"/>
              </a:lnSpc>
              <a:buClr>
                <a:srgbClr val="FFFF00"/>
              </a:buClr>
            </a:pPr>
            <a:r>
              <a:rPr lang="en-US" sz="2000" b="1" dirty="0" smtClean="0">
                <a:solidFill>
                  <a:srgbClr val="FF0000"/>
                </a:solidFill>
                <a:cs typeface="Arial" charset="0"/>
              </a:rPr>
              <a:t>Berm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p:cNvSpPr>
            <a:spLocks noChangeArrowheads="1"/>
          </p:cNvSpPr>
          <p:nvPr/>
        </p:nvSpPr>
        <p:spPr bwMode="auto">
          <a:xfrm>
            <a:off x="152400" y="228600"/>
            <a:ext cx="653409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Schedule for Surface Run off Harvesting:</a:t>
            </a:r>
            <a:endParaRPr kumimoji="0" lang="en-US" sz="2800" b="0" i="0" u="none" strike="noStrike" cap="none" normalizeH="0" baseline="0" dirty="0" smtClean="0">
              <a:ln>
                <a:noFill/>
              </a:ln>
              <a:solidFill>
                <a:schemeClr val="tx1"/>
              </a:solidFill>
              <a:effectLst/>
              <a:latin typeface="Arial" pitchFamily="34" charset="0"/>
            </a:endParaRPr>
          </a:p>
        </p:txBody>
      </p:sp>
      <p:graphicFrame>
        <p:nvGraphicFramePr>
          <p:cNvPr id="3" name="Table 2"/>
          <p:cNvGraphicFramePr>
            <a:graphicFrameLocks noGrp="1"/>
          </p:cNvGraphicFramePr>
          <p:nvPr/>
        </p:nvGraphicFramePr>
        <p:xfrm>
          <a:off x="304799" y="1295400"/>
          <a:ext cx="8610601" cy="4732020"/>
        </p:xfrm>
        <a:graphic>
          <a:graphicData uri="http://schemas.openxmlformats.org/drawingml/2006/table">
            <a:tbl>
              <a:tblPr/>
              <a:tblGrid>
                <a:gridCol w="1721926"/>
                <a:gridCol w="1721926"/>
                <a:gridCol w="1721926"/>
                <a:gridCol w="1721926"/>
                <a:gridCol w="1722897"/>
              </a:tblGrid>
              <a:tr h="0">
                <a:tc gridSpan="5">
                  <a:txBody>
                    <a:bodyPr/>
                    <a:lstStyle/>
                    <a:p>
                      <a:pPr marL="0" marR="0" algn="ctr">
                        <a:lnSpc>
                          <a:spcPct val="115000"/>
                        </a:lnSpc>
                        <a:spcBef>
                          <a:spcPts val="0"/>
                        </a:spcBef>
                        <a:spcAft>
                          <a:spcPts val="0"/>
                        </a:spcAft>
                      </a:pPr>
                      <a:r>
                        <a:rPr lang="en-US" sz="1800" b="1" dirty="0">
                          <a:latin typeface="Times New Roman"/>
                          <a:ea typeface="Times New Roman"/>
                          <a:cs typeface="Times New Roman"/>
                        </a:rPr>
                        <a:t>Surface run off from paved areas </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800" b="1" dirty="0">
                          <a:latin typeface="Times New Roman"/>
                          <a:ea typeface="Times New Roman"/>
                          <a:cs typeface="Times New Roman"/>
                        </a:rPr>
                        <a:t>Component</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Times New Roman"/>
                          <a:ea typeface="Times New Roman"/>
                          <a:cs typeface="Times New Roman"/>
                        </a:rPr>
                        <a:t>Description</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Times New Roman"/>
                          <a:ea typeface="Times New Roman"/>
                          <a:cs typeface="Times New Roman"/>
                        </a:rPr>
                        <a:t>Purpose</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Times New Roman"/>
                          <a:ea typeface="Times New Roman"/>
                          <a:cs typeface="Times New Roman"/>
                        </a:rPr>
                        <a:t>Size</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Times New Roman"/>
                          <a:ea typeface="Times New Roman"/>
                          <a:cs typeface="Times New Roman"/>
                        </a:rPr>
                        <a:t>Quantity</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latin typeface="Times New Roman"/>
                          <a:ea typeface="Times New Roman"/>
                          <a:cs typeface="Times New Roman"/>
                        </a:rPr>
                        <a:t>Recharge pits/ trenches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Increased water infiltration area</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a:ea typeface="Times New Roman"/>
                          <a:cs typeface="Times New Roman"/>
                        </a:rPr>
                        <a:t>To drain off and minimize run off</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m x  m x m depth made in 225 mm brick work</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gravels, pebbles and coarse sand filter </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dirty="0">
                          <a:latin typeface="Times New Roman"/>
                          <a:ea typeface="Times New Roman"/>
                          <a:cs typeface="Times New Roman"/>
                        </a:rPr>
                        <a:t>Deep bored soak away</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Increased water infiltration area</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a:ea typeface="Times New Roman"/>
                          <a:cs typeface="Times New Roman"/>
                        </a:rPr>
                        <a:t>To drain off and minimize run off</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100 mm dia. drilled till 25 m</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a:ea typeface="Times New Roman"/>
                          <a:cs typeface="Times New Roman"/>
                        </a:rPr>
                        <a:t>nos.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latin typeface="Times New Roman"/>
                          <a:ea typeface="Times New Roman"/>
                          <a:cs typeface="Times New Roman"/>
                        </a:rPr>
                        <a:t>Infiltration Basin</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Swale</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a:ea typeface="Times New Roman"/>
                          <a:cs typeface="Times New Roman"/>
                        </a:rPr>
                        <a:t>Stabilize run off</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As per site</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a:ea typeface="Times New Roman"/>
                          <a:cs typeface="Times New Roman"/>
                        </a:rPr>
                        <a:t>nos.</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latin typeface="Times New Roman"/>
                          <a:ea typeface="Times New Roman"/>
                          <a:cs typeface="Times New Roman"/>
                        </a:rPr>
                        <a:t>SWD </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Check dams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a:ea typeface="Times New Roman"/>
                          <a:cs typeface="Times New Roman"/>
                        </a:rPr>
                        <a:t>Slow down of run off</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As per SWD dimensions</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a:ea typeface="Times New Roman"/>
                          <a:cs typeface="Times New Roman"/>
                        </a:rPr>
                        <a:t>c.c. @ 100 m</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latin typeface="Times New Roman"/>
                          <a:ea typeface="Times New Roman"/>
                          <a:cs typeface="Times New Roman"/>
                        </a:rPr>
                        <a:t>Infiltration trenches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Increased water infiltration area</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a:ea typeface="Times New Roman"/>
                          <a:cs typeface="Times New Roman"/>
                        </a:rPr>
                        <a:t>Increasing imperviousness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 m x  m depth</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a:ea typeface="Times New Roman"/>
                          <a:cs typeface="Times New Roman"/>
                        </a:rPr>
                        <a:t>....do...</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800">
                          <a:latin typeface="Times New Roman"/>
                          <a:ea typeface="Times New Roman"/>
                          <a:cs typeface="Times New Roman"/>
                        </a:rPr>
                        <a:t>Tree box planters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Increased water infiltration area</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Increasing imperviousness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latin typeface="Times New Roman"/>
                          <a:ea typeface="Times New Roman"/>
                          <a:cs typeface="Times New Roman"/>
                        </a:rPr>
                        <a:t>As per size of tree boxes</a:t>
                      </a:r>
                      <a:endParaRPr lang="en-US"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latin typeface="Times New Roman"/>
                          <a:ea typeface="Times New Roman"/>
                          <a:cs typeface="Times New Roman"/>
                        </a:rPr>
                        <a:t>All available tree boxes</a:t>
                      </a:r>
                      <a:endParaRPr lang="en-US"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p>
            <a:r>
              <a:rPr lang="en-US"/>
              <a:t>(c) Dr. Amar N. Joshi</a:t>
            </a:r>
          </a:p>
        </p:txBody>
      </p:sp>
      <p:pic>
        <p:nvPicPr>
          <p:cNvPr id="53250" name="Picture 2" descr="FLC"/>
          <p:cNvPicPr>
            <a:picLocks noChangeAspect="1" noChangeArrowheads="1"/>
          </p:cNvPicPr>
          <p:nvPr/>
        </p:nvPicPr>
        <p:blipFill>
          <a:blip r:embed="rId2" cstate="print"/>
          <a:srcRect/>
          <a:stretch>
            <a:fillRect/>
          </a:stretch>
        </p:blipFill>
        <p:spPr bwMode="auto">
          <a:xfrm>
            <a:off x="457200" y="838200"/>
            <a:ext cx="8318500" cy="5030788"/>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447800" y="228600"/>
            <a:ext cx="6590348" cy="6454140"/>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838200" y="228600"/>
            <a:ext cx="7378700" cy="381000"/>
          </a:xfrm>
          <a:prstGeom prst="rect">
            <a:avLst/>
          </a:prstGeom>
          <a:noFill/>
          <a:ln w="9525">
            <a:noFill/>
            <a:miter lim="800000"/>
            <a:headEnd/>
            <a:tailEnd/>
          </a:ln>
        </p:spPr>
        <p:txBody>
          <a:bodyPr anchor="ctr"/>
          <a:lstStyle/>
          <a:p>
            <a:pPr algn="ctr">
              <a:defRPr/>
            </a:pPr>
            <a:r>
              <a:rPr lang="en-US" sz="3600" b="1" dirty="0">
                <a:solidFill>
                  <a:schemeClr val="tx2"/>
                </a:solidFill>
                <a:latin typeface="+mj-lt"/>
              </a:rPr>
              <a:t>Terrace Top Harvesting</a:t>
            </a:r>
          </a:p>
        </p:txBody>
      </p:sp>
      <p:sp>
        <p:nvSpPr>
          <p:cNvPr id="48131" name="Text Box 6"/>
          <p:cNvSpPr txBox="1">
            <a:spLocks noChangeArrowheads="1"/>
          </p:cNvSpPr>
          <p:nvPr/>
        </p:nvSpPr>
        <p:spPr bwMode="auto">
          <a:xfrm>
            <a:off x="212725" y="5410200"/>
            <a:ext cx="8931275" cy="822325"/>
          </a:xfrm>
          <a:prstGeom prst="rect">
            <a:avLst/>
          </a:prstGeom>
          <a:noFill/>
          <a:ln w="9525">
            <a:noFill/>
            <a:miter lim="800000"/>
            <a:headEnd/>
            <a:tailEnd/>
          </a:ln>
        </p:spPr>
        <p:txBody>
          <a:bodyPr>
            <a:spAutoFit/>
          </a:bodyPr>
          <a:lstStyle/>
          <a:p>
            <a:pPr algn="ctr"/>
            <a:r>
              <a:rPr lang="en-US" sz="2400" b="1">
                <a:latin typeface="Palatino Linotype" pitchFamily="18" charset="0"/>
              </a:rPr>
              <a:t>Amount of water collectable in rainy season</a:t>
            </a:r>
            <a:r>
              <a:rPr lang="en-US" sz="2400">
                <a:latin typeface="Palatino Linotype" pitchFamily="18" charset="0"/>
              </a:rPr>
              <a:t> = </a:t>
            </a:r>
          </a:p>
          <a:p>
            <a:pPr algn="ctr"/>
            <a:r>
              <a:rPr lang="en-US" sz="2400">
                <a:latin typeface="Palatino Linotype" pitchFamily="18" charset="0"/>
              </a:rPr>
              <a:t>Roof area x a.a.r. x frictional coefficient of surface</a:t>
            </a:r>
          </a:p>
        </p:txBody>
      </p:sp>
      <p:pic>
        <p:nvPicPr>
          <p:cNvPr id="48133" name="Picture 2" descr="DTP"/>
          <p:cNvPicPr>
            <a:picLocks noChangeAspect="1" noChangeArrowheads="1"/>
          </p:cNvPicPr>
          <p:nvPr/>
        </p:nvPicPr>
        <p:blipFill>
          <a:blip r:embed="rId2" cstate="print"/>
          <a:srcRect/>
          <a:stretch>
            <a:fillRect/>
          </a:stretch>
        </p:blipFill>
        <p:spPr bwMode="auto">
          <a:xfrm>
            <a:off x="1524000" y="990600"/>
            <a:ext cx="5514975" cy="4295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381000" y="152400"/>
            <a:ext cx="8587740" cy="6440805"/>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1676400" y="152400"/>
            <a:ext cx="6248400" cy="646113"/>
          </a:xfrm>
          <a:prstGeom prst="rect">
            <a:avLst/>
          </a:prstGeom>
          <a:noFill/>
          <a:ln w="9525">
            <a:noFill/>
            <a:miter lim="800000"/>
            <a:headEnd/>
            <a:tailEnd/>
          </a:ln>
        </p:spPr>
        <p:txBody>
          <a:bodyPr wrap="square">
            <a:spAutoFit/>
          </a:bodyPr>
          <a:lstStyle/>
          <a:p>
            <a:pPr>
              <a:defRPr/>
            </a:pPr>
            <a:r>
              <a:rPr lang="en-US" sz="3600" dirty="0">
                <a:latin typeface="+mj-lt"/>
              </a:rPr>
              <a:t>Roof catchments</a:t>
            </a:r>
          </a:p>
        </p:txBody>
      </p:sp>
      <p:pic>
        <p:nvPicPr>
          <p:cNvPr id="49156" name="Picture 6"/>
          <p:cNvPicPr>
            <a:picLocks noChangeAspect="1" noChangeArrowheads="1"/>
          </p:cNvPicPr>
          <p:nvPr/>
        </p:nvPicPr>
        <p:blipFill>
          <a:blip r:embed="rId2" cstate="print"/>
          <a:srcRect/>
          <a:stretch>
            <a:fillRect/>
          </a:stretch>
        </p:blipFill>
        <p:spPr bwMode="auto">
          <a:xfrm>
            <a:off x="228600" y="838200"/>
            <a:ext cx="2169160" cy="3251200"/>
          </a:xfrm>
          <a:prstGeom prst="rect">
            <a:avLst/>
          </a:prstGeom>
          <a:noFill/>
          <a:ln w="9525">
            <a:noFill/>
            <a:miter lim="800000"/>
            <a:headEnd/>
            <a:tailEnd/>
          </a:ln>
        </p:spPr>
      </p:pic>
      <p:pic>
        <p:nvPicPr>
          <p:cNvPr id="49157" name="Picture 2"/>
          <p:cNvPicPr>
            <a:picLocks noChangeAspect="1" noChangeArrowheads="1"/>
          </p:cNvPicPr>
          <p:nvPr/>
        </p:nvPicPr>
        <p:blipFill>
          <a:blip r:embed="rId3" cstate="print"/>
          <a:srcRect/>
          <a:stretch>
            <a:fillRect/>
          </a:stretch>
        </p:blipFill>
        <p:spPr bwMode="auto">
          <a:xfrm>
            <a:off x="304800" y="4343400"/>
            <a:ext cx="2743200" cy="205740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4343400" y="3352800"/>
            <a:ext cx="3998976" cy="2923032"/>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4419600" y="762000"/>
            <a:ext cx="3962400" cy="23774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FF"/>
          <p:cNvPicPr>
            <a:picLocks noChangeAspect="1" noChangeArrowheads="1"/>
          </p:cNvPicPr>
          <p:nvPr/>
        </p:nvPicPr>
        <p:blipFill>
          <a:blip r:embed="rId2" cstate="print"/>
          <a:srcRect/>
          <a:stretch>
            <a:fillRect/>
          </a:stretch>
        </p:blipFill>
        <p:spPr bwMode="auto">
          <a:xfrm>
            <a:off x="457200" y="838200"/>
            <a:ext cx="4122738" cy="2176463"/>
          </a:xfrm>
          <a:prstGeom prst="rect">
            <a:avLst/>
          </a:prstGeom>
          <a:noFill/>
          <a:ln w="9525">
            <a:noFill/>
            <a:miter lim="800000"/>
            <a:headEnd/>
            <a:tailEnd/>
          </a:ln>
        </p:spPr>
      </p:pic>
      <p:sp>
        <p:nvSpPr>
          <p:cNvPr id="51203" name="Title 6"/>
          <p:cNvSpPr>
            <a:spLocks noGrp="1"/>
          </p:cNvSpPr>
          <p:nvPr>
            <p:ph type="title"/>
          </p:nvPr>
        </p:nvSpPr>
        <p:spPr>
          <a:xfrm>
            <a:off x="457200" y="304800"/>
            <a:ext cx="8229600" cy="762000"/>
          </a:xfrm>
        </p:spPr>
        <p:txBody>
          <a:bodyPr>
            <a:normAutofit fontScale="90000"/>
          </a:bodyPr>
          <a:lstStyle/>
          <a:p>
            <a:pPr eaLnBrk="1" hangingPunct="1"/>
            <a:r>
              <a:rPr lang="en-US" sz="3600" b="1" smtClean="0"/>
              <a:t>First Flush valve</a:t>
            </a:r>
            <a:br>
              <a:rPr lang="en-US" sz="3600" b="1" smtClean="0"/>
            </a:br>
            <a:endParaRPr lang="en-US" sz="3600" b="1" smtClean="0"/>
          </a:p>
        </p:txBody>
      </p:sp>
      <p:pic>
        <p:nvPicPr>
          <p:cNvPr id="45058" name="Picture 2"/>
          <p:cNvPicPr>
            <a:picLocks noChangeAspect="1" noChangeArrowheads="1"/>
          </p:cNvPicPr>
          <p:nvPr/>
        </p:nvPicPr>
        <p:blipFill>
          <a:blip r:embed="rId3" cstate="print"/>
          <a:srcRect/>
          <a:stretch>
            <a:fillRect/>
          </a:stretch>
        </p:blipFill>
        <p:spPr bwMode="auto">
          <a:xfrm>
            <a:off x="4495800" y="3429000"/>
            <a:ext cx="4276344" cy="320725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09600" y="0"/>
            <a:ext cx="8229600" cy="960438"/>
          </a:xfrm>
        </p:spPr>
        <p:txBody>
          <a:bodyPr>
            <a:normAutofit fontScale="90000"/>
          </a:bodyPr>
          <a:lstStyle/>
          <a:p>
            <a:pPr eaLnBrk="1" hangingPunct="1"/>
            <a:r>
              <a:rPr lang="en-US" sz="3600" b="1" dirty="0" smtClean="0"/>
              <a:t>On line filters/Filtration tank</a:t>
            </a:r>
            <a:br>
              <a:rPr lang="en-US" sz="3600" b="1" dirty="0" smtClean="0"/>
            </a:br>
            <a:endParaRPr lang="en-US" sz="3600" b="1" dirty="0" smtClean="0"/>
          </a:p>
        </p:txBody>
      </p:sp>
      <p:pic>
        <p:nvPicPr>
          <p:cNvPr id="17410" name="Picture 2"/>
          <p:cNvPicPr>
            <a:picLocks noChangeAspect="1" noChangeArrowheads="1"/>
          </p:cNvPicPr>
          <p:nvPr/>
        </p:nvPicPr>
        <p:blipFill>
          <a:blip r:embed="rId2" cstate="print"/>
          <a:srcRect/>
          <a:stretch>
            <a:fillRect/>
          </a:stretch>
        </p:blipFill>
        <p:spPr bwMode="auto">
          <a:xfrm>
            <a:off x="152400" y="685800"/>
            <a:ext cx="1905000" cy="563880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3" cstate="print"/>
          <a:srcRect/>
          <a:stretch>
            <a:fillRect/>
          </a:stretch>
        </p:blipFill>
        <p:spPr bwMode="auto">
          <a:xfrm>
            <a:off x="4724400" y="533400"/>
            <a:ext cx="3059582" cy="2221992"/>
          </a:xfrm>
          <a:prstGeom prst="rect">
            <a:avLst/>
          </a:prstGeom>
          <a:noFill/>
          <a:ln w="9525">
            <a:noFill/>
            <a:miter lim="800000"/>
            <a:headEnd/>
            <a:tailEnd/>
          </a:ln>
          <a:effectLst/>
        </p:spPr>
      </p:pic>
      <p:pic>
        <p:nvPicPr>
          <p:cNvPr id="44035" name="Picture 3"/>
          <p:cNvPicPr>
            <a:picLocks noChangeAspect="1" noChangeArrowheads="1"/>
          </p:cNvPicPr>
          <p:nvPr/>
        </p:nvPicPr>
        <p:blipFill>
          <a:blip r:embed="rId4" cstate="print"/>
          <a:srcRect/>
          <a:stretch>
            <a:fillRect/>
          </a:stretch>
        </p:blipFill>
        <p:spPr bwMode="auto">
          <a:xfrm>
            <a:off x="2971800" y="2895600"/>
            <a:ext cx="50800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609600" y="304800"/>
            <a:ext cx="8162925" cy="646113"/>
          </a:xfrm>
          <a:prstGeom prst="rect">
            <a:avLst/>
          </a:prstGeom>
          <a:noFill/>
          <a:ln w="9525">
            <a:noFill/>
            <a:miter lim="800000"/>
            <a:headEnd/>
            <a:tailEnd/>
          </a:ln>
        </p:spPr>
        <p:txBody>
          <a:bodyPr anchor="b">
            <a:spAutoFit/>
          </a:bodyPr>
          <a:lstStyle/>
          <a:p>
            <a:pPr algn="ctr">
              <a:defRPr/>
            </a:pPr>
            <a:r>
              <a:rPr lang="en-US" sz="3600" dirty="0" smtClean="0">
                <a:solidFill>
                  <a:schemeClr val="tx2"/>
                </a:solidFill>
                <a:latin typeface="+mj-lt"/>
              </a:rPr>
              <a:t>Holding Tank</a:t>
            </a:r>
            <a:endParaRPr lang="en-US" sz="3600" dirty="0">
              <a:solidFill>
                <a:schemeClr val="tx2"/>
              </a:solidFill>
              <a:latin typeface="+mj-lt"/>
            </a:endParaRPr>
          </a:p>
        </p:txBody>
      </p:sp>
      <p:sp>
        <p:nvSpPr>
          <p:cNvPr id="53251" name="Rectangle 5"/>
          <p:cNvSpPr>
            <a:spLocks noChangeArrowheads="1"/>
          </p:cNvSpPr>
          <p:nvPr/>
        </p:nvSpPr>
        <p:spPr bwMode="auto">
          <a:xfrm>
            <a:off x="3662363" y="2852738"/>
            <a:ext cx="9144000" cy="0"/>
          </a:xfrm>
          <a:prstGeom prst="rect">
            <a:avLst/>
          </a:prstGeom>
          <a:noFill/>
          <a:ln w="9525">
            <a:noFill/>
            <a:miter lim="800000"/>
            <a:headEnd/>
            <a:tailEnd/>
          </a:ln>
        </p:spPr>
        <p:txBody>
          <a:bodyPr>
            <a:spAutoFit/>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914400" y="1143000"/>
            <a:ext cx="7010400"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609600" y="152400"/>
            <a:ext cx="8162925" cy="646113"/>
          </a:xfrm>
          <a:prstGeom prst="rect">
            <a:avLst/>
          </a:prstGeom>
          <a:noFill/>
          <a:ln w="9525">
            <a:noFill/>
            <a:miter lim="800000"/>
            <a:headEnd/>
            <a:tailEnd/>
          </a:ln>
        </p:spPr>
        <p:txBody>
          <a:bodyPr anchor="b">
            <a:spAutoFit/>
          </a:bodyPr>
          <a:lstStyle/>
          <a:p>
            <a:pPr>
              <a:defRPr/>
            </a:pPr>
            <a:r>
              <a:rPr lang="en-US" sz="3600" dirty="0" smtClean="0">
                <a:solidFill>
                  <a:schemeClr val="tx2"/>
                </a:solidFill>
                <a:effectLst>
                  <a:outerShdw blurRad="38100" dist="38100" dir="2700000" algn="tl">
                    <a:srgbClr val="000000">
                      <a:alpha val="43137"/>
                    </a:srgbClr>
                  </a:outerShdw>
                </a:effectLst>
                <a:latin typeface="+mj-lt"/>
              </a:rPr>
              <a:t>             Recharge </a:t>
            </a:r>
            <a:r>
              <a:rPr lang="en-US" sz="3600" dirty="0">
                <a:solidFill>
                  <a:schemeClr val="tx2"/>
                </a:solidFill>
                <a:effectLst>
                  <a:outerShdw blurRad="38100" dist="38100" dir="2700000" algn="tl">
                    <a:srgbClr val="000000">
                      <a:alpha val="43137"/>
                    </a:srgbClr>
                  </a:outerShdw>
                </a:effectLst>
                <a:latin typeface="+mj-lt"/>
              </a:rPr>
              <a:t>Bore well</a:t>
            </a:r>
          </a:p>
        </p:txBody>
      </p:sp>
      <p:sp>
        <p:nvSpPr>
          <p:cNvPr id="53251" name="Rectangle 5"/>
          <p:cNvSpPr>
            <a:spLocks noChangeArrowheads="1"/>
          </p:cNvSpPr>
          <p:nvPr/>
        </p:nvSpPr>
        <p:spPr bwMode="auto">
          <a:xfrm>
            <a:off x="3662363" y="2852738"/>
            <a:ext cx="9144000" cy="0"/>
          </a:xfrm>
          <a:prstGeom prst="rect">
            <a:avLst/>
          </a:prstGeom>
          <a:noFill/>
          <a:ln w="9525">
            <a:noFill/>
            <a:miter lim="800000"/>
            <a:headEnd/>
            <a:tailEnd/>
          </a:ln>
        </p:spPr>
        <p:txBody>
          <a:bodyPr>
            <a:spAutoFit/>
          </a:bodyPr>
          <a:lstStyle/>
          <a:p>
            <a:endParaRPr lang="en-US"/>
          </a:p>
        </p:txBody>
      </p:sp>
      <p:sp>
        <p:nvSpPr>
          <p:cNvPr id="53253" name="Footer Placeholder 4"/>
          <p:cNvSpPr>
            <a:spLocks noGrp="1"/>
          </p:cNvSpPr>
          <p:nvPr>
            <p:ph type="ftr" sz="quarter" idx="11"/>
          </p:nvPr>
        </p:nvSpPr>
        <p:spPr>
          <a:noFill/>
        </p:spPr>
        <p:txBody>
          <a:bodyPr/>
          <a:lstStyle/>
          <a:p>
            <a:r>
              <a:rPr lang="en-US" smtClean="0"/>
              <a:t>(c) Dr. Amar N. Joshi</a:t>
            </a:r>
          </a:p>
        </p:txBody>
      </p:sp>
      <p:pic>
        <p:nvPicPr>
          <p:cNvPr id="4098" name="Picture 2"/>
          <p:cNvPicPr>
            <a:picLocks noChangeAspect="1" noChangeArrowheads="1"/>
          </p:cNvPicPr>
          <p:nvPr/>
        </p:nvPicPr>
        <p:blipFill>
          <a:blip r:embed="rId2" cstate="print"/>
          <a:srcRect/>
          <a:stretch>
            <a:fillRect/>
          </a:stretch>
        </p:blipFill>
        <p:spPr bwMode="auto">
          <a:xfrm>
            <a:off x="1828800" y="1219200"/>
            <a:ext cx="6096000" cy="4572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(c) Water Enviornment ...                                                         Dr. Amar N. Joshi</a:t>
            </a:r>
          </a:p>
        </p:txBody>
      </p:sp>
      <p:sp>
        <p:nvSpPr>
          <p:cNvPr id="25604" name="Rectangle 4"/>
          <p:cNvSpPr>
            <a:spLocks noGrp="1" noChangeArrowheads="1"/>
          </p:cNvSpPr>
          <p:nvPr>
            <p:ph type="title"/>
          </p:nvPr>
        </p:nvSpPr>
        <p:spPr/>
        <p:txBody>
          <a:bodyPr/>
          <a:lstStyle/>
          <a:p>
            <a:r>
              <a:rPr lang="en-GB" b="1" dirty="0"/>
              <a:t>SITE ASSESSMENT</a:t>
            </a:r>
            <a:endParaRPr lang="en-US" b="1" dirty="0"/>
          </a:p>
        </p:txBody>
      </p:sp>
      <p:sp>
        <p:nvSpPr>
          <p:cNvPr id="25606" name="Rectangle 6"/>
          <p:cNvSpPr>
            <a:spLocks noGrp="1" noChangeArrowheads="1"/>
          </p:cNvSpPr>
          <p:nvPr>
            <p:ph type="body" sz="half" idx="1"/>
          </p:nvPr>
        </p:nvSpPr>
        <p:spPr/>
        <p:txBody>
          <a:bodyPr/>
          <a:lstStyle/>
          <a:p>
            <a:pPr algn="ctr">
              <a:lnSpc>
                <a:spcPct val="90000"/>
              </a:lnSpc>
              <a:buFont typeface="Wingdings" pitchFamily="2" charset="2"/>
              <a:buNone/>
            </a:pPr>
            <a:r>
              <a:rPr lang="en-GB" sz="2000" dirty="0">
                <a:solidFill>
                  <a:srgbClr val="CC0099"/>
                </a:solidFill>
              </a:rPr>
              <a:t>PRELIMINARY ASSESSMENT</a:t>
            </a:r>
          </a:p>
          <a:p>
            <a:pPr>
              <a:lnSpc>
                <a:spcPct val="90000"/>
              </a:lnSpc>
            </a:pPr>
            <a:r>
              <a:rPr lang="en-GB" sz="2200" dirty="0"/>
              <a:t>Published reports (e.g. geological reports, groundwater reports, soil surveys, rainfall data). </a:t>
            </a:r>
          </a:p>
          <a:p>
            <a:pPr>
              <a:lnSpc>
                <a:spcPct val="90000"/>
              </a:lnSpc>
            </a:pPr>
            <a:r>
              <a:rPr lang="en-GB" sz="2200" dirty="0"/>
              <a:t>Topographical, geological, soil, and flood plain maps. </a:t>
            </a:r>
          </a:p>
          <a:p>
            <a:pPr>
              <a:lnSpc>
                <a:spcPct val="90000"/>
              </a:lnSpc>
            </a:pPr>
            <a:r>
              <a:rPr lang="en-GB" sz="2200" dirty="0"/>
              <a:t>Previous and Visual site investigations. </a:t>
            </a:r>
            <a:endParaRPr lang="en-US" sz="2200" dirty="0"/>
          </a:p>
        </p:txBody>
      </p:sp>
      <p:sp>
        <p:nvSpPr>
          <p:cNvPr id="25607" name="Rectangle 7"/>
          <p:cNvSpPr>
            <a:spLocks noGrp="1" noChangeArrowheads="1"/>
          </p:cNvSpPr>
          <p:nvPr>
            <p:ph type="body" sz="half" idx="2"/>
          </p:nvPr>
        </p:nvSpPr>
        <p:spPr/>
        <p:txBody>
          <a:bodyPr/>
          <a:lstStyle/>
          <a:p>
            <a:pPr algn="ctr">
              <a:lnSpc>
                <a:spcPct val="90000"/>
              </a:lnSpc>
              <a:buFont typeface="Wingdings" pitchFamily="2" charset="2"/>
              <a:buNone/>
            </a:pPr>
            <a:r>
              <a:rPr lang="en-GB" sz="2000" dirty="0">
                <a:solidFill>
                  <a:srgbClr val="CC0099"/>
                </a:solidFill>
              </a:rPr>
              <a:t>FIELD INVESTIGATIONS</a:t>
            </a:r>
            <a:r>
              <a:rPr lang="en-GB" sz="2200" dirty="0"/>
              <a:t> </a:t>
            </a:r>
          </a:p>
          <a:p>
            <a:pPr>
              <a:lnSpc>
                <a:spcPct val="90000"/>
              </a:lnSpc>
            </a:pPr>
            <a:r>
              <a:rPr lang="en-GB" sz="2200" dirty="0"/>
              <a:t>Test Pits </a:t>
            </a:r>
          </a:p>
          <a:p>
            <a:pPr>
              <a:lnSpc>
                <a:spcPct val="90000"/>
              </a:lnSpc>
            </a:pPr>
            <a:r>
              <a:rPr lang="en-GB" sz="2200" dirty="0"/>
              <a:t>Borehole Construction </a:t>
            </a:r>
          </a:p>
          <a:p>
            <a:pPr>
              <a:lnSpc>
                <a:spcPct val="90000"/>
              </a:lnSpc>
            </a:pPr>
            <a:r>
              <a:rPr lang="en-GB" sz="2200" dirty="0"/>
              <a:t>Monitoring Wells</a:t>
            </a:r>
          </a:p>
          <a:p>
            <a:pPr>
              <a:lnSpc>
                <a:spcPct val="90000"/>
              </a:lnSpc>
            </a:pPr>
            <a:r>
              <a:rPr lang="en-GB" sz="2200" dirty="0"/>
              <a:t>Geological Information</a:t>
            </a:r>
            <a:r>
              <a:rPr lang="en-US" sz="2200" dirty="0"/>
              <a:t> </a:t>
            </a:r>
          </a:p>
          <a:p>
            <a:pPr>
              <a:lnSpc>
                <a:spcPct val="90000"/>
              </a:lnSpc>
            </a:pPr>
            <a:r>
              <a:rPr lang="en-GB" sz="2200" dirty="0"/>
              <a:t>Soil Information </a:t>
            </a:r>
          </a:p>
          <a:p>
            <a:pPr>
              <a:lnSpc>
                <a:spcPct val="90000"/>
              </a:lnSpc>
            </a:pPr>
            <a:r>
              <a:rPr lang="en-GB" sz="2200" dirty="0"/>
              <a:t>Surface Water Information</a:t>
            </a:r>
            <a:r>
              <a:rPr lang="en-US" sz="2200" dirty="0"/>
              <a:t> </a:t>
            </a:r>
          </a:p>
          <a:p>
            <a:pPr>
              <a:lnSpc>
                <a:spcPct val="90000"/>
              </a:lnSpc>
            </a:pPr>
            <a:r>
              <a:rPr lang="en-GB" sz="2200" dirty="0"/>
              <a:t>Ground Water Information</a:t>
            </a:r>
            <a:r>
              <a:rPr lang="en-US" sz="2200" dirty="0"/>
              <a:t> </a:t>
            </a:r>
          </a:p>
          <a:p>
            <a:pPr>
              <a:lnSpc>
                <a:spcPct val="90000"/>
              </a:lnSpc>
            </a:pPr>
            <a:r>
              <a:rPr lang="en-GB" sz="2200" dirty="0"/>
              <a:t>Ecological Information</a:t>
            </a:r>
            <a:r>
              <a:rPr lang="en-US" sz="2200" dirty="0"/>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57200" y="228600"/>
            <a:ext cx="8412480" cy="630936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1371600" y="152400"/>
            <a:ext cx="7378700" cy="914400"/>
          </a:xfrm>
          <a:prstGeom prst="rect">
            <a:avLst/>
          </a:prstGeom>
          <a:noFill/>
          <a:ln w="9525">
            <a:noFill/>
            <a:miter lim="800000"/>
            <a:headEnd/>
            <a:tailEnd/>
          </a:ln>
        </p:spPr>
        <p:txBody>
          <a:bodyPr anchor="ctr"/>
          <a:lstStyle/>
          <a:p>
            <a:r>
              <a:rPr lang="en-US" sz="3600" b="1" dirty="0">
                <a:solidFill>
                  <a:schemeClr val="tx2"/>
                </a:solidFill>
                <a:latin typeface="+mj-lt"/>
              </a:rPr>
              <a:t>Trench …Surface water</a:t>
            </a:r>
          </a:p>
        </p:txBody>
      </p:sp>
      <p:pic>
        <p:nvPicPr>
          <p:cNvPr id="59395" name="Picture 5" descr="D:\ANJ Documents\Nirav\Rustomji\s2.JPG"/>
          <p:cNvPicPr>
            <a:picLocks noChangeAspect="1" noChangeArrowheads="1"/>
          </p:cNvPicPr>
          <p:nvPr/>
        </p:nvPicPr>
        <p:blipFill>
          <a:blip r:embed="rId2" r:link="rId3" cstate="print"/>
          <a:srcRect/>
          <a:stretch>
            <a:fillRect/>
          </a:stretch>
        </p:blipFill>
        <p:spPr bwMode="auto">
          <a:xfrm>
            <a:off x="228600" y="1143000"/>
            <a:ext cx="4186238" cy="2871788"/>
          </a:xfrm>
          <a:prstGeom prst="rect">
            <a:avLst/>
          </a:prstGeom>
          <a:noFill/>
          <a:ln w="9525">
            <a:noFill/>
            <a:miter lim="800000"/>
            <a:headEnd/>
            <a:tailEnd/>
          </a:ln>
        </p:spPr>
      </p:pic>
      <p:pic>
        <p:nvPicPr>
          <p:cNvPr id="59396" name="Picture 6" descr="Gate trench"/>
          <p:cNvPicPr>
            <a:picLocks noChangeAspect="1" noChangeArrowheads="1"/>
          </p:cNvPicPr>
          <p:nvPr/>
        </p:nvPicPr>
        <p:blipFill>
          <a:blip r:embed="rId4" cstate="print"/>
          <a:srcRect/>
          <a:stretch>
            <a:fillRect/>
          </a:stretch>
        </p:blipFill>
        <p:spPr bwMode="auto">
          <a:xfrm>
            <a:off x="4191000" y="4160838"/>
            <a:ext cx="4633913" cy="2697162"/>
          </a:xfrm>
          <a:prstGeom prst="rect">
            <a:avLst/>
          </a:prstGeom>
          <a:noFill/>
          <a:ln w="9525">
            <a:noFill/>
            <a:miter lim="800000"/>
            <a:headEnd/>
            <a:tailEnd/>
          </a:ln>
        </p:spPr>
      </p:pic>
      <p:pic>
        <p:nvPicPr>
          <p:cNvPr id="59397" name="Picture 7" descr="D:\ANJ Documents\web Desg\web folder\RWH systems_files\dsc00192.jpg"/>
          <p:cNvPicPr>
            <a:picLocks noChangeAspect="1" noChangeArrowheads="1"/>
          </p:cNvPicPr>
          <p:nvPr/>
        </p:nvPicPr>
        <p:blipFill>
          <a:blip r:embed="rId5" r:link="rId6" cstate="print"/>
          <a:srcRect/>
          <a:stretch>
            <a:fillRect/>
          </a:stretch>
        </p:blipFill>
        <p:spPr bwMode="auto">
          <a:xfrm>
            <a:off x="457200" y="4197350"/>
            <a:ext cx="3957638" cy="2660650"/>
          </a:xfrm>
          <a:prstGeom prst="rect">
            <a:avLst/>
          </a:prstGeom>
          <a:noFill/>
          <a:ln w="9525">
            <a:noFill/>
            <a:miter lim="800000"/>
            <a:headEnd/>
            <a:tailEnd/>
          </a:ln>
        </p:spPr>
      </p:pic>
      <p:sp>
        <p:nvSpPr>
          <p:cNvPr id="59398" name="Footer Placeholder 5"/>
          <p:cNvSpPr>
            <a:spLocks noGrp="1"/>
          </p:cNvSpPr>
          <p:nvPr>
            <p:ph type="ftr" sz="quarter" idx="11"/>
          </p:nvPr>
        </p:nvSpPr>
        <p:spPr>
          <a:noFill/>
        </p:spPr>
        <p:txBody>
          <a:bodyPr/>
          <a:lstStyle/>
          <a:p>
            <a:r>
              <a:rPr lang="en-US" smtClean="0"/>
              <a:t>(c) Dr. Amar N. Joshi</a:t>
            </a:r>
          </a:p>
        </p:txBody>
      </p:sp>
      <p:pic>
        <p:nvPicPr>
          <p:cNvPr id="59399" name="Picture 7"/>
          <p:cNvPicPr>
            <a:picLocks noChangeAspect="1" noChangeArrowheads="1"/>
          </p:cNvPicPr>
          <p:nvPr/>
        </p:nvPicPr>
        <p:blipFill>
          <a:blip r:embed="rId7" cstate="print"/>
          <a:srcRect/>
          <a:stretch>
            <a:fillRect/>
          </a:stretch>
        </p:blipFill>
        <p:spPr bwMode="auto">
          <a:xfrm>
            <a:off x="5943600" y="914400"/>
            <a:ext cx="2092325" cy="3122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Recharge pits</a:t>
            </a:r>
            <a:endParaRPr lang="en-US" dirty="0"/>
          </a:p>
        </p:txBody>
      </p:sp>
      <p:pic>
        <p:nvPicPr>
          <p:cNvPr id="3" name="Picture 2"/>
          <p:cNvPicPr/>
          <p:nvPr/>
        </p:nvPicPr>
        <p:blipFill>
          <a:blip r:embed="rId2" cstate="print"/>
          <a:srcRect/>
          <a:stretch>
            <a:fillRect/>
          </a:stretch>
        </p:blipFill>
        <p:spPr bwMode="auto">
          <a:xfrm>
            <a:off x="304800" y="914400"/>
            <a:ext cx="5638800" cy="2590800"/>
          </a:xfrm>
          <a:prstGeom prst="rect">
            <a:avLst/>
          </a:prstGeom>
          <a:noFill/>
          <a:ln w="9525">
            <a:noFill/>
            <a:miter lim="800000"/>
            <a:headEnd/>
            <a:tailEnd/>
          </a:ln>
        </p:spPr>
      </p:pic>
      <p:pic>
        <p:nvPicPr>
          <p:cNvPr id="4" name="Picture 3" descr="Recharge pit"/>
          <p:cNvPicPr/>
          <p:nvPr/>
        </p:nvPicPr>
        <p:blipFill>
          <a:blip r:embed="rId3" cstate="print"/>
          <a:srcRect/>
          <a:stretch>
            <a:fillRect/>
          </a:stretch>
        </p:blipFill>
        <p:spPr bwMode="auto">
          <a:xfrm>
            <a:off x="228600" y="3505200"/>
            <a:ext cx="8534400" cy="3167063"/>
          </a:xfrm>
          <a:prstGeom prst="rect">
            <a:avLst/>
          </a:prstGeom>
          <a:noFill/>
          <a:ln w="9525">
            <a:noFill/>
            <a:miter lim="800000"/>
            <a:headEnd/>
            <a:tailEnd/>
          </a:ln>
        </p:spPr>
      </p:pic>
      <p:pic>
        <p:nvPicPr>
          <p:cNvPr id="5" name="Picture 4" descr="SurpitHD6"/>
          <p:cNvPicPr>
            <a:picLocks noChangeAspect="1" noChangeArrowheads="1"/>
          </p:cNvPicPr>
          <p:nvPr/>
        </p:nvPicPr>
        <p:blipFill>
          <a:blip r:embed="rId4" cstate="print"/>
          <a:srcRect/>
          <a:stretch>
            <a:fillRect/>
          </a:stretch>
        </p:blipFill>
        <p:spPr bwMode="auto">
          <a:xfrm>
            <a:off x="6096000" y="914400"/>
            <a:ext cx="2844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47800" y="152400"/>
            <a:ext cx="524256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p:cNvPicPr>
            <a:picLocks noChangeAspect="1" noChangeArrowheads="1"/>
          </p:cNvPicPr>
          <p:nvPr/>
        </p:nvPicPr>
        <p:blipFill>
          <a:blip r:embed="rId2" cstate="print"/>
          <a:srcRect/>
          <a:stretch>
            <a:fillRect/>
          </a:stretch>
        </p:blipFill>
        <p:spPr bwMode="auto">
          <a:xfrm>
            <a:off x="228600" y="3886200"/>
            <a:ext cx="3810000" cy="2857500"/>
          </a:xfrm>
          <a:prstGeom prst="rect">
            <a:avLst/>
          </a:prstGeom>
          <a:noFill/>
          <a:ln w="9525">
            <a:noFill/>
            <a:miter lim="800000"/>
            <a:headEnd/>
            <a:tailEnd/>
          </a:ln>
        </p:spPr>
      </p:pic>
      <p:sp>
        <p:nvSpPr>
          <p:cNvPr id="54276" name="TextBox 4"/>
          <p:cNvSpPr txBox="1">
            <a:spLocks noChangeArrowheads="1"/>
          </p:cNvSpPr>
          <p:nvPr/>
        </p:nvSpPr>
        <p:spPr bwMode="auto">
          <a:xfrm>
            <a:off x="0" y="2743200"/>
            <a:ext cx="4343400" cy="1477328"/>
          </a:xfrm>
          <a:prstGeom prst="rect">
            <a:avLst/>
          </a:prstGeom>
          <a:noFill/>
          <a:ln w="9525">
            <a:noFill/>
            <a:miter lim="800000"/>
            <a:headEnd/>
            <a:tailEnd/>
          </a:ln>
        </p:spPr>
        <p:txBody>
          <a:bodyPr wrap="square">
            <a:spAutoFit/>
          </a:bodyPr>
          <a:lstStyle/>
          <a:p>
            <a:pPr algn="ctr"/>
            <a:r>
              <a:rPr lang="en-US" sz="2400" dirty="0"/>
              <a:t>Install check dams to reduce velocity and enhance infiltration.</a:t>
            </a:r>
          </a:p>
          <a:p>
            <a:endParaRPr lang="en-US" dirty="0"/>
          </a:p>
        </p:txBody>
      </p:sp>
      <p:pic>
        <p:nvPicPr>
          <p:cNvPr id="54277" name="Picture 5"/>
          <p:cNvPicPr>
            <a:picLocks noChangeAspect="1" noChangeArrowheads="1"/>
          </p:cNvPicPr>
          <p:nvPr/>
        </p:nvPicPr>
        <p:blipFill>
          <a:blip r:embed="rId3" cstate="print"/>
          <a:srcRect/>
          <a:stretch>
            <a:fillRect/>
          </a:stretch>
        </p:blipFill>
        <p:spPr bwMode="auto">
          <a:xfrm>
            <a:off x="152400" y="228600"/>
            <a:ext cx="4048125" cy="251301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343400" y="457200"/>
            <a:ext cx="4632960" cy="579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755614"/>
          </a:xfrm>
        </p:spPr>
        <p:txBody>
          <a:bodyPr/>
          <a:lstStyle/>
          <a:p>
            <a:r>
              <a:rPr lang="en-US" sz="3600" b="1" dirty="0" smtClean="0"/>
              <a:t>Soak ways</a:t>
            </a:r>
            <a:endParaRPr lang="en-US" sz="3600" b="1" dirty="0"/>
          </a:p>
        </p:txBody>
      </p:sp>
      <p:sp>
        <p:nvSpPr>
          <p:cNvPr id="3" name="Rectangle 2"/>
          <p:cNvSpPr/>
          <p:nvPr/>
        </p:nvSpPr>
        <p:spPr>
          <a:xfrm>
            <a:off x="263466" y="836577"/>
            <a:ext cx="8423334" cy="1200329"/>
          </a:xfrm>
          <a:prstGeom prst="rect">
            <a:avLst/>
          </a:prstGeom>
        </p:spPr>
        <p:txBody>
          <a:bodyPr wrap="square">
            <a:spAutoFit/>
          </a:bodyPr>
          <a:lstStyle/>
          <a:p>
            <a:r>
              <a:rPr lang="en-US" b="1" dirty="0" smtClean="0"/>
              <a:t>Soak ways are one type of "Infiltration Device", a simple way of dispersing surface and storm water in situations where connection to the SW system is impractical or unwarranted. The basic principle is that of a 'reverse well' i.e. a 'hole-in-the-ground' that loses water rather than collecting water. </a:t>
            </a:r>
            <a:endParaRPr lang="en-US" b="1" dirty="0"/>
          </a:p>
        </p:txBody>
      </p:sp>
      <p:pic>
        <p:nvPicPr>
          <p:cNvPr id="82946" name="Picture 2" descr="Clay cap"/>
          <p:cNvPicPr>
            <a:picLocks noChangeAspect="1" noChangeArrowheads="1"/>
          </p:cNvPicPr>
          <p:nvPr/>
        </p:nvPicPr>
        <p:blipFill>
          <a:blip r:embed="rId2" cstate="print"/>
          <a:srcRect/>
          <a:stretch>
            <a:fillRect/>
          </a:stretch>
        </p:blipFill>
        <p:spPr bwMode="auto">
          <a:xfrm>
            <a:off x="2600298" y="2260584"/>
            <a:ext cx="37909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p:cNvPicPr>
            <a:picLocks noChangeAspect="1" noChangeArrowheads="1"/>
          </p:cNvPicPr>
          <p:nvPr/>
        </p:nvPicPr>
        <p:blipFill>
          <a:blip r:embed="rId2" cstate="print"/>
          <a:srcRect/>
          <a:stretch>
            <a:fillRect/>
          </a:stretch>
        </p:blipFill>
        <p:spPr bwMode="auto">
          <a:xfrm>
            <a:off x="381000" y="914400"/>
            <a:ext cx="8245475" cy="5045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www.amarjoshi.com</a:t>
            </a:r>
          </a:p>
        </p:txBody>
      </p:sp>
      <p:pic>
        <p:nvPicPr>
          <p:cNvPr id="69638" name="Picture 6"/>
          <p:cNvPicPr>
            <a:picLocks noChangeAspect="1" noChangeArrowheads="1"/>
          </p:cNvPicPr>
          <p:nvPr/>
        </p:nvPicPr>
        <p:blipFill>
          <a:blip r:embed="rId2" cstate="print"/>
          <a:srcRect/>
          <a:stretch>
            <a:fillRect/>
          </a:stretch>
        </p:blipFill>
        <p:spPr bwMode="auto">
          <a:xfrm>
            <a:off x="533400" y="3200400"/>
            <a:ext cx="3108325" cy="23304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a:stretch>
            <a:fillRect/>
          </a:stretch>
        </p:blipFill>
        <p:spPr bwMode="auto">
          <a:xfrm>
            <a:off x="533400" y="609600"/>
            <a:ext cx="3067050" cy="2300288"/>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4267200" y="278607"/>
            <a:ext cx="4271867" cy="62869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85800" y="533400"/>
            <a:ext cx="7721600" cy="579120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9" name="Picture 7" descr="Ch"/>
          <p:cNvPicPr>
            <a:picLocks noChangeAspect="1" noChangeArrowheads="1"/>
          </p:cNvPicPr>
          <p:nvPr/>
        </p:nvPicPr>
        <p:blipFill>
          <a:blip r:embed="rId2" cstate="print"/>
          <a:srcRect/>
          <a:stretch>
            <a:fillRect/>
          </a:stretch>
        </p:blipFill>
        <p:spPr bwMode="auto">
          <a:xfrm>
            <a:off x="228600" y="304800"/>
            <a:ext cx="3886200" cy="2286000"/>
          </a:xfrm>
          <a:prstGeom prst="rect">
            <a:avLst/>
          </a:prstGeom>
          <a:noFill/>
        </p:spPr>
      </p:pic>
      <p:pic>
        <p:nvPicPr>
          <p:cNvPr id="59400" name="Picture 8" descr="FF"/>
          <p:cNvPicPr>
            <a:picLocks noChangeAspect="1" noChangeArrowheads="1"/>
          </p:cNvPicPr>
          <p:nvPr/>
        </p:nvPicPr>
        <p:blipFill>
          <a:blip r:embed="rId3" cstate="print"/>
          <a:srcRect/>
          <a:stretch>
            <a:fillRect/>
          </a:stretch>
        </p:blipFill>
        <p:spPr bwMode="auto">
          <a:xfrm>
            <a:off x="381000" y="2971800"/>
            <a:ext cx="2819400" cy="1371600"/>
          </a:xfrm>
          <a:prstGeom prst="rect">
            <a:avLst/>
          </a:prstGeom>
          <a:noFill/>
        </p:spPr>
      </p:pic>
      <p:pic>
        <p:nvPicPr>
          <p:cNvPr id="59402" name="Picture 10" descr="RFTRWH Pop Up Filter"/>
          <p:cNvPicPr>
            <a:picLocks noChangeAspect="1" noChangeArrowheads="1"/>
          </p:cNvPicPr>
          <p:nvPr/>
        </p:nvPicPr>
        <p:blipFill>
          <a:blip r:embed="rId4" cstate="print"/>
          <a:srcRect/>
          <a:stretch>
            <a:fillRect/>
          </a:stretch>
        </p:blipFill>
        <p:spPr bwMode="auto">
          <a:xfrm>
            <a:off x="3429000" y="2819400"/>
            <a:ext cx="3048000" cy="1600200"/>
          </a:xfrm>
          <a:prstGeom prst="rect">
            <a:avLst/>
          </a:prstGeom>
          <a:noFill/>
        </p:spPr>
      </p:pic>
      <p:pic>
        <p:nvPicPr>
          <p:cNvPr id="59403" name="Picture 11" descr="HTBW"/>
          <p:cNvPicPr>
            <a:picLocks noChangeAspect="1" noChangeArrowheads="1"/>
          </p:cNvPicPr>
          <p:nvPr/>
        </p:nvPicPr>
        <p:blipFill>
          <a:blip r:embed="rId5" cstate="print"/>
          <a:srcRect/>
          <a:stretch>
            <a:fillRect/>
          </a:stretch>
        </p:blipFill>
        <p:spPr bwMode="auto">
          <a:xfrm>
            <a:off x="4876800" y="381000"/>
            <a:ext cx="3738563" cy="2209800"/>
          </a:xfrm>
          <a:prstGeom prst="rect">
            <a:avLst/>
          </a:prstGeom>
          <a:noFill/>
        </p:spPr>
      </p:pic>
      <p:pic>
        <p:nvPicPr>
          <p:cNvPr id="59404" name="Picture 12" descr="D:\ANJ Documents\web Desg\web folder\RWH systems_files\dsc00192.jpg"/>
          <p:cNvPicPr>
            <a:picLocks noChangeAspect="1" noChangeArrowheads="1"/>
          </p:cNvPicPr>
          <p:nvPr/>
        </p:nvPicPr>
        <p:blipFill>
          <a:blip r:embed="rId6" r:link="rId7" cstate="print"/>
          <a:srcRect/>
          <a:stretch>
            <a:fillRect/>
          </a:stretch>
        </p:blipFill>
        <p:spPr bwMode="auto">
          <a:xfrm>
            <a:off x="4495800" y="4495800"/>
            <a:ext cx="3678238" cy="2057400"/>
          </a:xfrm>
          <a:prstGeom prst="rect">
            <a:avLst/>
          </a:prstGeom>
          <a:noFill/>
        </p:spPr>
      </p:pic>
      <p:pic>
        <p:nvPicPr>
          <p:cNvPr id="59405" name="Picture 13"/>
          <p:cNvPicPr>
            <a:picLocks noChangeAspect="1" noChangeArrowheads="1"/>
          </p:cNvPicPr>
          <p:nvPr/>
        </p:nvPicPr>
        <p:blipFill>
          <a:blip r:embed="rId8" cstate="print"/>
          <a:srcRect/>
          <a:stretch>
            <a:fillRect/>
          </a:stretch>
        </p:blipFill>
        <p:spPr bwMode="auto">
          <a:xfrm>
            <a:off x="6767513" y="2667000"/>
            <a:ext cx="2376487" cy="1781175"/>
          </a:xfrm>
          <a:prstGeom prst="rect">
            <a:avLst/>
          </a:prstGeom>
          <a:noFill/>
          <a:ln w="9525">
            <a:noFill/>
            <a:miter lim="800000"/>
            <a:headEnd/>
            <a:tailEnd/>
          </a:ln>
          <a:effectLst/>
        </p:spPr>
      </p:pic>
      <p:pic>
        <p:nvPicPr>
          <p:cNvPr id="59406" name="Picture 14"/>
          <p:cNvPicPr>
            <a:picLocks noChangeAspect="1" noChangeArrowheads="1"/>
          </p:cNvPicPr>
          <p:nvPr/>
        </p:nvPicPr>
        <p:blipFill>
          <a:blip r:embed="rId9" cstate="print"/>
          <a:srcRect/>
          <a:stretch>
            <a:fillRect/>
          </a:stretch>
        </p:blipFill>
        <p:spPr bwMode="auto">
          <a:xfrm>
            <a:off x="533400" y="4518025"/>
            <a:ext cx="3429000" cy="2111375"/>
          </a:xfrm>
          <a:prstGeom prst="rect">
            <a:avLst/>
          </a:prstGeom>
          <a:noFill/>
          <a:ln w="9525">
            <a:noFill/>
            <a:miter lim="800000"/>
            <a:headEnd/>
            <a:tailEnd/>
          </a:ln>
          <a:effectLst/>
        </p:spPr>
      </p:pic>
      <p:sp>
        <p:nvSpPr>
          <p:cNvPr id="59407" name="Text Box 15"/>
          <p:cNvSpPr txBox="1">
            <a:spLocks noChangeArrowheads="1"/>
          </p:cNvSpPr>
          <p:nvPr/>
        </p:nvSpPr>
        <p:spPr bwMode="auto">
          <a:xfrm>
            <a:off x="669925" y="2017713"/>
            <a:ext cx="2736850" cy="366712"/>
          </a:xfrm>
          <a:prstGeom prst="rect">
            <a:avLst/>
          </a:prstGeom>
          <a:noFill/>
          <a:ln w="9525">
            <a:noFill/>
            <a:miter lim="800000"/>
            <a:headEnd/>
            <a:tailEnd/>
          </a:ln>
          <a:effectLst/>
        </p:spPr>
        <p:txBody>
          <a:bodyPr wrap="none">
            <a:spAutoFit/>
          </a:bodyPr>
          <a:lstStyle/>
          <a:p>
            <a:r>
              <a:rPr lang="en-US">
                <a:solidFill>
                  <a:srgbClr val="FFFF00"/>
                </a:solidFill>
              </a:rPr>
              <a:t>Channeling down takes</a:t>
            </a:r>
          </a:p>
        </p:txBody>
      </p:sp>
      <p:sp>
        <p:nvSpPr>
          <p:cNvPr id="59408" name="Text Box 16"/>
          <p:cNvSpPr txBox="1">
            <a:spLocks noChangeArrowheads="1"/>
          </p:cNvSpPr>
          <p:nvPr/>
        </p:nvSpPr>
        <p:spPr bwMode="auto">
          <a:xfrm>
            <a:off x="5470525" y="493713"/>
            <a:ext cx="2190750" cy="366712"/>
          </a:xfrm>
          <a:prstGeom prst="rect">
            <a:avLst/>
          </a:prstGeom>
          <a:noFill/>
          <a:ln w="9525">
            <a:noFill/>
            <a:miter lim="800000"/>
            <a:headEnd/>
            <a:tailEnd/>
          </a:ln>
          <a:effectLst/>
        </p:spPr>
        <p:txBody>
          <a:bodyPr wrap="none">
            <a:spAutoFit/>
          </a:bodyPr>
          <a:lstStyle/>
          <a:p>
            <a:pPr algn="ctr"/>
            <a:r>
              <a:rPr lang="en-US">
                <a:solidFill>
                  <a:srgbClr val="FFFF00"/>
                </a:solidFill>
              </a:rPr>
              <a:t>Urban RWH layout</a:t>
            </a:r>
          </a:p>
        </p:txBody>
      </p:sp>
      <p:sp>
        <p:nvSpPr>
          <p:cNvPr id="59409" name="Text Box 17"/>
          <p:cNvSpPr txBox="1">
            <a:spLocks noChangeArrowheads="1"/>
          </p:cNvSpPr>
          <p:nvPr/>
        </p:nvSpPr>
        <p:spPr bwMode="auto">
          <a:xfrm>
            <a:off x="593725" y="2932113"/>
            <a:ext cx="1987550" cy="366712"/>
          </a:xfrm>
          <a:prstGeom prst="rect">
            <a:avLst/>
          </a:prstGeom>
          <a:noFill/>
          <a:ln w="9525">
            <a:noFill/>
            <a:miter lim="800000"/>
            <a:headEnd/>
            <a:tailEnd/>
          </a:ln>
          <a:effectLst/>
        </p:spPr>
        <p:txBody>
          <a:bodyPr wrap="none">
            <a:spAutoFit/>
          </a:bodyPr>
          <a:lstStyle/>
          <a:p>
            <a:r>
              <a:rPr lang="en-US">
                <a:solidFill>
                  <a:srgbClr val="FFFF00"/>
                </a:solidFill>
              </a:rPr>
              <a:t>First Flush valve</a:t>
            </a:r>
          </a:p>
        </p:txBody>
      </p:sp>
      <p:sp>
        <p:nvSpPr>
          <p:cNvPr id="59410" name="Text Box 18"/>
          <p:cNvSpPr txBox="1">
            <a:spLocks noChangeArrowheads="1"/>
          </p:cNvSpPr>
          <p:nvPr/>
        </p:nvSpPr>
        <p:spPr bwMode="auto">
          <a:xfrm>
            <a:off x="3946525" y="3998913"/>
            <a:ext cx="1593850" cy="366712"/>
          </a:xfrm>
          <a:prstGeom prst="rect">
            <a:avLst/>
          </a:prstGeom>
          <a:noFill/>
          <a:ln w="9525">
            <a:noFill/>
            <a:miter lim="800000"/>
            <a:headEnd/>
            <a:tailEnd/>
          </a:ln>
          <a:effectLst/>
        </p:spPr>
        <p:txBody>
          <a:bodyPr wrap="none">
            <a:spAutoFit/>
          </a:bodyPr>
          <a:lstStyle/>
          <a:p>
            <a:r>
              <a:rPr lang="en-US">
                <a:solidFill>
                  <a:srgbClr val="FFFF00"/>
                </a:solidFill>
              </a:rPr>
              <a:t>Pop up valve</a:t>
            </a:r>
          </a:p>
        </p:txBody>
      </p:sp>
      <p:sp>
        <p:nvSpPr>
          <p:cNvPr id="59411" name="Text Box 19"/>
          <p:cNvSpPr txBox="1">
            <a:spLocks noChangeArrowheads="1"/>
          </p:cNvSpPr>
          <p:nvPr/>
        </p:nvSpPr>
        <p:spPr bwMode="auto">
          <a:xfrm>
            <a:off x="6994525" y="2703513"/>
            <a:ext cx="1416050" cy="366712"/>
          </a:xfrm>
          <a:prstGeom prst="rect">
            <a:avLst/>
          </a:prstGeom>
          <a:noFill/>
          <a:ln w="9525">
            <a:noFill/>
            <a:miter lim="800000"/>
            <a:headEnd/>
            <a:tailEnd/>
          </a:ln>
          <a:effectLst/>
        </p:spPr>
        <p:txBody>
          <a:bodyPr wrap="none">
            <a:spAutoFit/>
          </a:bodyPr>
          <a:lstStyle/>
          <a:p>
            <a:r>
              <a:rPr lang="en-US">
                <a:solidFill>
                  <a:srgbClr val="FFFF00"/>
                </a:solidFill>
              </a:rPr>
              <a:t> Soak away</a:t>
            </a:r>
          </a:p>
        </p:txBody>
      </p:sp>
      <p:sp>
        <p:nvSpPr>
          <p:cNvPr id="59413" name="Text Box 21"/>
          <p:cNvSpPr txBox="1">
            <a:spLocks noChangeArrowheads="1"/>
          </p:cNvSpPr>
          <p:nvPr/>
        </p:nvSpPr>
        <p:spPr bwMode="auto">
          <a:xfrm>
            <a:off x="593725" y="6284913"/>
            <a:ext cx="2825750" cy="366712"/>
          </a:xfrm>
          <a:prstGeom prst="rect">
            <a:avLst/>
          </a:prstGeom>
          <a:noFill/>
          <a:ln w="9525">
            <a:noFill/>
            <a:miter lim="800000"/>
            <a:headEnd/>
            <a:tailEnd/>
          </a:ln>
          <a:effectLst/>
        </p:spPr>
        <p:txBody>
          <a:bodyPr wrap="none">
            <a:spAutoFit/>
          </a:bodyPr>
          <a:lstStyle/>
          <a:p>
            <a:r>
              <a:rPr lang="en-US">
                <a:solidFill>
                  <a:srgbClr val="FFFF00"/>
                </a:solidFill>
              </a:rPr>
              <a:t>FF, Filter, Recharge B/W</a:t>
            </a:r>
          </a:p>
        </p:txBody>
      </p:sp>
      <p:sp>
        <p:nvSpPr>
          <p:cNvPr id="59414" name="Text Box 22"/>
          <p:cNvSpPr txBox="1">
            <a:spLocks noChangeArrowheads="1"/>
          </p:cNvSpPr>
          <p:nvPr/>
        </p:nvSpPr>
        <p:spPr bwMode="auto">
          <a:xfrm>
            <a:off x="5486400" y="6096000"/>
            <a:ext cx="1676400" cy="366713"/>
          </a:xfrm>
          <a:prstGeom prst="rect">
            <a:avLst/>
          </a:prstGeom>
          <a:noFill/>
          <a:ln w="9525">
            <a:noFill/>
            <a:miter lim="800000"/>
            <a:headEnd/>
            <a:tailEnd/>
          </a:ln>
          <a:effectLst/>
        </p:spPr>
        <p:txBody>
          <a:bodyPr>
            <a:spAutoFit/>
          </a:bodyPr>
          <a:lstStyle/>
          <a:p>
            <a:r>
              <a:rPr lang="en-US">
                <a:solidFill>
                  <a:srgbClr val="FFFF00"/>
                </a:solidFill>
              </a:rPr>
              <a:t>Gate Trench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n-US"/>
              <a:t>(c) Dr. Amar N. Joshi</a:t>
            </a:r>
          </a:p>
        </p:txBody>
      </p:sp>
      <p:pic>
        <p:nvPicPr>
          <p:cNvPr id="49156" name="Picture 4"/>
          <p:cNvPicPr>
            <a:picLocks noChangeAspect="1" noChangeArrowheads="1"/>
          </p:cNvPicPr>
          <p:nvPr/>
        </p:nvPicPr>
        <p:blipFill>
          <a:blip r:embed="rId2" cstate="print"/>
          <a:srcRect/>
          <a:stretch>
            <a:fillRect/>
          </a:stretch>
        </p:blipFill>
        <p:spPr bwMode="auto">
          <a:xfrm>
            <a:off x="3429000" y="228600"/>
            <a:ext cx="5256213" cy="6323013"/>
          </a:xfrm>
          <a:prstGeom prst="rect">
            <a:avLst/>
          </a:prstGeom>
          <a:noFill/>
          <a:ln w="9525">
            <a:noFill/>
            <a:miter lim="800000"/>
            <a:headEnd/>
            <a:tailEnd/>
          </a:ln>
          <a:effectLst/>
        </p:spPr>
      </p:pic>
      <p:pic>
        <p:nvPicPr>
          <p:cNvPr id="49157" name="Picture 5"/>
          <p:cNvPicPr>
            <a:picLocks noChangeAspect="1" noChangeArrowheads="1"/>
          </p:cNvPicPr>
          <p:nvPr/>
        </p:nvPicPr>
        <p:blipFill>
          <a:blip r:embed="rId3" cstate="print"/>
          <a:srcRect/>
          <a:stretch>
            <a:fillRect/>
          </a:stretch>
        </p:blipFill>
        <p:spPr bwMode="auto">
          <a:xfrm>
            <a:off x="304800" y="96838"/>
            <a:ext cx="1836738" cy="67611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ase study"/>
          <p:cNvPicPr>
            <a:picLocks noChangeAspect="1" noChangeArrowheads="1"/>
          </p:cNvPicPr>
          <p:nvPr/>
        </p:nvPicPr>
        <p:blipFill>
          <a:blip r:embed="rId2" cstate="print"/>
          <a:srcRect/>
          <a:stretch>
            <a:fillRect/>
          </a:stretch>
        </p:blipFill>
        <p:spPr bwMode="auto">
          <a:xfrm>
            <a:off x="1219200" y="1066800"/>
            <a:ext cx="6910388" cy="5186363"/>
          </a:xfrm>
          <a:prstGeom prst="rect">
            <a:avLst/>
          </a:prstGeom>
          <a:noFill/>
        </p:spPr>
      </p:pic>
      <p:sp>
        <p:nvSpPr>
          <p:cNvPr id="28677" name="Text Box 5"/>
          <p:cNvSpPr txBox="1">
            <a:spLocks noChangeArrowheads="1"/>
          </p:cNvSpPr>
          <p:nvPr/>
        </p:nvSpPr>
        <p:spPr bwMode="auto">
          <a:xfrm>
            <a:off x="914400" y="381000"/>
            <a:ext cx="7546784" cy="523220"/>
          </a:xfrm>
          <a:prstGeom prst="rect">
            <a:avLst/>
          </a:prstGeom>
          <a:noFill/>
          <a:ln w="9525">
            <a:noFill/>
            <a:miter lim="800000"/>
            <a:headEnd/>
            <a:tailEnd/>
          </a:ln>
          <a:effectLst/>
        </p:spPr>
        <p:txBody>
          <a:bodyPr wrap="square">
            <a:spAutoFit/>
          </a:bodyPr>
          <a:lstStyle/>
          <a:p>
            <a:r>
              <a:rPr lang="en-US" sz="2800" dirty="0" smtClean="0">
                <a:latin typeface="+mj-lt"/>
              </a:rPr>
              <a:t>  The </a:t>
            </a:r>
            <a:r>
              <a:rPr lang="en-US" sz="2800" dirty="0">
                <a:latin typeface="+mj-lt"/>
              </a:rPr>
              <a:t>area after completion of RWH work</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381000"/>
            <a:ext cx="9144000" cy="5447645"/>
          </a:xfrm>
          <a:prstGeom prst="rect">
            <a:avLst/>
          </a:prstGeom>
          <a:noFill/>
          <a:ln w="9525">
            <a:noFill/>
            <a:miter lim="800000"/>
            <a:headEnd/>
            <a:tailEnd/>
          </a:ln>
          <a:effectLst/>
        </p:spPr>
        <p:txBody>
          <a:bodyPr>
            <a:spAutoFit/>
          </a:bodyPr>
          <a:lstStyle/>
          <a:p>
            <a:pPr algn="ctr"/>
            <a:r>
              <a:rPr lang="en-US" sz="3600" b="1" dirty="0">
                <a:latin typeface="+mj-lt"/>
              </a:rPr>
              <a:t>Cost</a:t>
            </a:r>
          </a:p>
          <a:p>
            <a:endParaRPr lang="en-US" sz="2400" dirty="0">
              <a:latin typeface="+mj-lt"/>
            </a:endParaRPr>
          </a:p>
          <a:p>
            <a:pPr>
              <a:buFontTx/>
              <a:buChar char="•"/>
            </a:pPr>
            <a:r>
              <a:rPr lang="en-US" sz="2400" dirty="0">
                <a:latin typeface="+mj-lt"/>
              </a:rPr>
              <a:t> Rainwater harvesting methods are site specific and hence it is difficult to give a generalized cost. </a:t>
            </a:r>
          </a:p>
          <a:p>
            <a:pPr>
              <a:buFontTx/>
              <a:buChar char="•"/>
            </a:pPr>
            <a:r>
              <a:rPr lang="en-US" sz="2400" dirty="0">
                <a:latin typeface="+mj-lt"/>
              </a:rPr>
              <a:t> But first of all, the major components of a rainwater harvesting system - rain and catchments area - are available free of cost. </a:t>
            </a:r>
          </a:p>
          <a:p>
            <a:pPr>
              <a:buFontTx/>
              <a:buChar char="•"/>
            </a:pPr>
            <a:r>
              <a:rPr lang="en-US" sz="2400" dirty="0">
                <a:latin typeface="+mj-lt"/>
              </a:rPr>
              <a:t> A good proportion of the expenses would be for the pipe connections. By judiciously fixing up the slopes of roofs and location of rainwater outlets, this could be brought down considerably. </a:t>
            </a:r>
          </a:p>
          <a:p>
            <a:pPr>
              <a:buFontTx/>
              <a:buChar char="•"/>
            </a:pPr>
            <a:r>
              <a:rPr lang="en-US" sz="2400" dirty="0">
                <a:latin typeface="+mj-lt"/>
              </a:rPr>
              <a:t> However the cost varies widely depending on the availability of existing structures like wells and tanks which can be modified and used for water harvesting.</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0" y="11313"/>
            <a:ext cx="89154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ea typeface="Times New Roman" pitchFamily="18" charset="0"/>
                <a:cs typeface="Times"/>
              </a:rPr>
              <a:t>Cost</a:t>
            </a:r>
            <a:r>
              <a:rPr kumimoji="0" lang="en-US" sz="2400" b="0" i="0" u="none" strike="noStrike" cap="none" normalizeH="0" baseline="0" dirty="0" smtClean="0">
                <a:ln>
                  <a:noFill/>
                </a:ln>
                <a:solidFill>
                  <a:schemeClr val="tx1"/>
                </a:solidFill>
                <a:effectLst/>
                <a:latin typeface="+mn-lt"/>
                <a:ea typeface="Times New Roman" pitchFamily="18" charset="0"/>
                <a:cs typeface="Times"/>
              </a:rPr>
              <a:t> </a:t>
            </a:r>
            <a:r>
              <a:rPr kumimoji="0" lang="en-US" sz="2400" b="1" i="0" u="none" strike="noStrike" cap="none" normalizeH="0" baseline="0" dirty="0" smtClean="0">
                <a:ln>
                  <a:noFill/>
                </a:ln>
                <a:solidFill>
                  <a:schemeClr val="tx1"/>
                </a:solidFill>
                <a:effectLst/>
                <a:latin typeface="+mn-lt"/>
                <a:ea typeface="Times New Roman" pitchFamily="18" charset="0"/>
                <a:cs typeface="Times"/>
              </a:rPr>
              <a:t>of Recharge Structures</a:t>
            </a:r>
            <a:endParaRPr kumimoji="0" lang="en-US" sz="2400" b="1"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The </a:t>
            </a:r>
            <a:r>
              <a:rPr kumimoji="0" lang="en-US" sz="1600" b="1" i="0" u="none" strike="noStrike" cap="none" normalizeH="0" baseline="0" dirty="0" smtClean="0">
                <a:ln>
                  <a:noFill/>
                </a:ln>
                <a:solidFill>
                  <a:schemeClr val="tx1"/>
                </a:solidFill>
                <a:effectLst/>
                <a:latin typeface="Book Antiqua" pitchFamily="18" charset="0"/>
                <a:ea typeface="Times New Roman" pitchFamily="18" charset="0"/>
                <a:cs typeface="Times"/>
              </a:rPr>
              <a:t>cost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of each recharge structure varies from place to place. The approximate </a:t>
            </a:r>
            <a:r>
              <a:rPr kumimoji="0" lang="en-US" sz="1600" b="1" i="0" u="none" strike="noStrike" cap="none" normalizeH="0" baseline="0" dirty="0" smtClean="0">
                <a:ln>
                  <a:noFill/>
                </a:ln>
                <a:solidFill>
                  <a:schemeClr val="tx1"/>
                </a:solidFill>
                <a:effectLst/>
                <a:latin typeface="Book Antiqua" pitchFamily="18" charset="0"/>
                <a:ea typeface="Times New Roman" pitchFamily="18" charset="0"/>
                <a:cs typeface="Times"/>
              </a:rPr>
              <a:t>cost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of the following structures is as under: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Book Antiqua" pitchFamily="18" charset="0"/>
                <a:ea typeface="Times New Roman" pitchFamily="18" charset="0"/>
                <a:cs typeface="Times"/>
              </a:rPr>
              <a:t>S.No</a:t>
            </a:r>
            <a:r>
              <a:rPr kumimoji="0" lang="en-US" sz="1600" b="1" i="0" u="none" strike="noStrike" cap="none" normalizeH="0" baseline="0" dirty="0" smtClean="0">
                <a:ln>
                  <a:noFill/>
                </a:ln>
                <a:solidFill>
                  <a:schemeClr val="tx1"/>
                </a:solidFill>
                <a:effectLst/>
                <a:latin typeface="Book Antiqua" pitchFamily="18" charset="0"/>
                <a:ea typeface="Times New Roman" pitchFamily="18" charset="0"/>
                <a:cs typeface="Times"/>
              </a:rPr>
              <a:t>.                                               Recharge Structure                                     Approximate cost  INR</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1.                                                           Recharge pit                                                      2,500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5,000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2.                                                           Recharge Trench                                               5,000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10,000</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3.                                                           Recharge through hand pump                          1,500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2,500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4.                                                           Recharge through dug well                               5,000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8,000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5.                                                           Recharge well                                                   50,000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80,000</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6.                                                           Recharge shaft                                                  60,000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85,000</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7.                                                          Lateral Shaft with Bore well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Shaft                                                                 per m. 2,000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3,000</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8.                                                            Bore well                                                           25,000 </a:t>
            </a:r>
            <a:r>
              <a:rPr kumimoji="0" lang="en-US" sz="1600" b="0" i="0" u="none" strike="noStrike" cap="none" normalizeH="0" baseline="0" dirty="0" smtClean="0">
                <a:ln>
                  <a:noFill/>
                </a:ln>
                <a:solidFill>
                  <a:schemeClr val="tx1"/>
                </a:solidFill>
                <a:effectLst/>
                <a:latin typeface="Arial"/>
                <a:ea typeface="Times New Roman" pitchFamily="18" charset="0"/>
                <a:cs typeface="Times"/>
              </a:rPr>
              <a:t>–</a:t>
            </a:r>
            <a:r>
              <a:rPr kumimoji="0" lang="en-US" sz="1600" b="0" i="0" u="none" strike="noStrike" cap="none" normalizeH="0" baseline="0" dirty="0" smtClean="0">
                <a:ln>
                  <a:noFill/>
                </a:ln>
                <a:solidFill>
                  <a:schemeClr val="tx1"/>
                </a:solidFill>
                <a:effectLst/>
                <a:latin typeface="Book Antiqua" pitchFamily="18" charset="0"/>
                <a:ea typeface="Times New Roman" pitchFamily="18" charset="0"/>
                <a:cs typeface="Times"/>
              </a:rPr>
              <a:t> 35,000</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1600200" y="3429000"/>
            <a:ext cx="5396029" cy="461665"/>
          </a:xfrm>
          <a:prstGeom prst="rect">
            <a:avLst/>
          </a:prstGeom>
        </p:spPr>
        <p:txBody>
          <a:bodyPr wrap="none">
            <a:spAutoFit/>
          </a:bodyPr>
          <a:lstStyle/>
          <a:p>
            <a:r>
              <a:rPr lang="en-US" sz="2400" b="1" dirty="0"/>
              <a:t>Unit cost of construction activities.</a:t>
            </a:r>
            <a:r>
              <a:rPr lang="en-US" sz="2400" dirty="0"/>
              <a:t> </a:t>
            </a:r>
          </a:p>
        </p:txBody>
      </p:sp>
      <p:graphicFrame>
        <p:nvGraphicFramePr>
          <p:cNvPr id="4" name="Table 3"/>
          <p:cNvGraphicFramePr>
            <a:graphicFrameLocks noGrp="1"/>
          </p:cNvGraphicFramePr>
          <p:nvPr/>
        </p:nvGraphicFramePr>
        <p:xfrm>
          <a:off x="914400" y="4038600"/>
          <a:ext cx="7162800" cy="2651760"/>
        </p:xfrm>
        <a:graphic>
          <a:graphicData uri="http://schemas.openxmlformats.org/drawingml/2006/table">
            <a:tbl>
              <a:tblPr/>
              <a:tblGrid>
                <a:gridCol w="4297680"/>
                <a:gridCol w="1432560"/>
                <a:gridCol w="1432560"/>
              </a:tblGrid>
              <a:tr h="0">
                <a:tc>
                  <a:txBody>
                    <a:bodyPr/>
                    <a:lstStyle/>
                    <a:p>
                      <a:pPr marL="0" marR="0" algn="ctr">
                        <a:spcBef>
                          <a:spcPts val="0"/>
                        </a:spcBef>
                        <a:spcAft>
                          <a:spcPts val="0"/>
                        </a:spcAft>
                      </a:pPr>
                      <a:r>
                        <a:rPr lang="en-US" sz="1200" b="1">
                          <a:latin typeface="Book Antiqua"/>
                          <a:ea typeface="Times New Roman"/>
                          <a:cs typeface="Times New Roman"/>
                        </a:rPr>
                        <a:t>Item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9F1ED"/>
                    </a:solidFill>
                  </a:tcPr>
                </a:tc>
                <a:tc>
                  <a:txBody>
                    <a:bodyPr/>
                    <a:lstStyle/>
                    <a:p>
                      <a:pPr marL="0" marR="0" algn="ctr">
                        <a:spcBef>
                          <a:spcPts val="0"/>
                        </a:spcBef>
                        <a:spcAft>
                          <a:spcPts val="0"/>
                        </a:spcAft>
                      </a:pPr>
                      <a:r>
                        <a:rPr lang="en-US" sz="1200" b="1">
                          <a:latin typeface="Book Antiqua"/>
                          <a:ea typeface="Times New Roman"/>
                          <a:cs typeface="Times New Roman"/>
                        </a:rPr>
                        <a:t>Unit</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9F1ED"/>
                    </a:solidFill>
                  </a:tcPr>
                </a:tc>
                <a:tc>
                  <a:txBody>
                    <a:bodyPr/>
                    <a:lstStyle/>
                    <a:p>
                      <a:pPr marL="0" marR="0" algn="ctr">
                        <a:spcBef>
                          <a:spcPts val="0"/>
                        </a:spcBef>
                        <a:spcAft>
                          <a:spcPts val="0"/>
                        </a:spcAft>
                      </a:pPr>
                      <a:r>
                        <a:rPr lang="en-US" sz="1200" b="1">
                          <a:latin typeface="Book Antiqua"/>
                          <a:ea typeface="Times New Roman"/>
                          <a:cs typeface="Times New Roman"/>
                        </a:rPr>
                        <a:t>Rate (Rs.)</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9F1ED"/>
                    </a:solidFill>
                  </a:tcPr>
                </a:tc>
              </a:tr>
              <a:tr h="0">
                <a:tc>
                  <a:txBody>
                    <a:bodyPr/>
                    <a:lstStyle/>
                    <a:p>
                      <a:pPr marL="0" marR="0" algn="just">
                        <a:spcBef>
                          <a:spcPts val="0"/>
                        </a:spcBef>
                        <a:spcAft>
                          <a:spcPts val="0"/>
                        </a:spcAft>
                      </a:pPr>
                      <a:r>
                        <a:rPr lang="en-US" sz="1200">
                          <a:latin typeface="Book Antiqua"/>
                          <a:ea typeface="Times New Roman"/>
                          <a:cs typeface="Times New Roman"/>
                        </a:rPr>
                        <a:t>Excavation in soils</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cu. 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90.00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dirty="0">
                          <a:latin typeface="Book Antiqua"/>
                          <a:ea typeface="Times New Roman"/>
                          <a:cs typeface="Times New Roman"/>
                        </a:rPr>
                        <a:t>Excavation in rock</a:t>
                      </a:r>
                      <a:endParaRPr lang="en-US" sz="1200" dirty="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cu. 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150.00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a:latin typeface="Book Antiqua"/>
                          <a:ea typeface="Times New Roman"/>
                          <a:cs typeface="Times New Roman"/>
                        </a:rPr>
                        <a:t>Brickwork with cement mortar (1:6)</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cu. 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1400.00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a:latin typeface="Book Antiqua"/>
                          <a:ea typeface="Times New Roman"/>
                          <a:cs typeface="Times New Roman"/>
                        </a:rPr>
                        <a:t>Plain cement concrete (1:3:6)</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cu. 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1500.00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a:latin typeface="Book Antiqua"/>
                          <a:ea typeface="Times New Roman"/>
                          <a:cs typeface="Times New Roman"/>
                        </a:rPr>
                        <a:t>Reinforced cement concrete (1:2:4) cu. m. 4700.00Including steel bars, shuttering etc.</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cu. m.</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4700.00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a:latin typeface="Book Antiqua"/>
                          <a:ea typeface="Times New Roman"/>
                          <a:cs typeface="Times New Roman"/>
                        </a:rPr>
                        <a:t>PVC piping for rainwater pipes</a:t>
                      </a:r>
                      <a:br>
                        <a:rPr lang="en-US" sz="1200">
                          <a:latin typeface="Book Antiqua"/>
                          <a:ea typeface="Times New Roman"/>
                          <a:cs typeface="Times New Roman"/>
                        </a:rPr>
                      </a:br>
                      <a:r>
                        <a:rPr lang="en-US" sz="1200">
                          <a:latin typeface="Book Antiqua"/>
                          <a:ea typeface="Times New Roman"/>
                          <a:cs typeface="Times New Roman"/>
                        </a:rPr>
                        <a:t> - 110 mm diameter</a:t>
                      </a:r>
                      <a:br>
                        <a:rPr lang="en-US" sz="1200">
                          <a:latin typeface="Book Antiqua"/>
                          <a:ea typeface="Times New Roman"/>
                          <a:cs typeface="Times New Roman"/>
                        </a:rPr>
                      </a:br>
                      <a:r>
                        <a:rPr lang="en-US" sz="1200">
                          <a:latin typeface="Book Antiqua"/>
                          <a:ea typeface="Times New Roman"/>
                          <a:cs typeface="Times New Roman"/>
                        </a:rPr>
                        <a:t> - 200 mm diameter</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
                      </a:r>
                      <a:br>
                        <a:rPr lang="en-US" sz="1200">
                          <a:latin typeface="Book Antiqua"/>
                          <a:ea typeface="Times New Roman"/>
                          <a:cs typeface="Times New Roman"/>
                        </a:rPr>
                      </a:br>
                      <a:r>
                        <a:rPr lang="en-US" sz="1200">
                          <a:latin typeface="Book Antiqua"/>
                          <a:ea typeface="Times New Roman"/>
                          <a:cs typeface="Times New Roman"/>
                        </a:rPr>
                        <a:t>Metre</a:t>
                      </a:r>
                      <a:br>
                        <a:rPr lang="en-US" sz="1200">
                          <a:latin typeface="Book Antiqua"/>
                          <a:ea typeface="Times New Roman"/>
                          <a:cs typeface="Times New Roman"/>
                        </a:rPr>
                      </a:br>
                      <a:r>
                        <a:rPr lang="en-US" sz="1200">
                          <a:latin typeface="Book Antiqua"/>
                          <a:ea typeface="Times New Roman"/>
                          <a:cs typeface="Times New Roman"/>
                        </a:rPr>
                        <a:t>metre</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
                      </a:r>
                      <a:br>
                        <a:rPr lang="en-US" sz="1200">
                          <a:latin typeface="Book Antiqua"/>
                          <a:ea typeface="Times New Roman"/>
                          <a:cs typeface="Times New Roman"/>
                        </a:rPr>
                      </a:br>
                      <a:r>
                        <a:rPr lang="en-US" sz="1200">
                          <a:latin typeface="Book Antiqua"/>
                          <a:ea typeface="Times New Roman"/>
                          <a:cs typeface="Times New Roman"/>
                        </a:rPr>
                        <a:t>165.00</a:t>
                      </a:r>
                      <a:br>
                        <a:rPr lang="en-US" sz="1200">
                          <a:latin typeface="Book Antiqua"/>
                          <a:ea typeface="Times New Roman"/>
                          <a:cs typeface="Times New Roman"/>
                        </a:rPr>
                      </a:br>
                      <a:r>
                        <a:rPr lang="en-US" sz="1200">
                          <a:latin typeface="Book Antiqua"/>
                          <a:ea typeface="Times New Roman"/>
                          <a:cs typeface="Times New Roman"/>
                        </a:rPr>
                        <a:t>275.00</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r h="0">
                <a:tc>
                  <a:txBody>
                    <a:bodyPr/>
                    <a:lstStyle/>
                    <a:p>
                      <a:pPr marL="0" marR="0" algn="just">
                        <a:spcBef>
                          <a:spcPts val="0"/>
                        </a:spcBef>
                        <a:spcAft>
                          <a:spcPts val="0"/>
                        </a:spcAft>
                      </a:pPr>
                      <a:r>
                        <a:rPr lang="en-US" sz="1200">
                          <a:latin typeface="Book Antiqua"/>
                          <a:ea typeface="Times New Roman"/>
                          <a:cs typeface="Times New Roman"/>
                        </a:rPr>
                        <a:t>Making borehole in metre 165.00Soft soil (with 150 mm diameter PVC casing) </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a:latin typeface="Book Antiqua"/>
                          <a:ea typeface="Times New Roman"/>
                          <a:cs typeface="Times New Roman"/>
                        </a:rPr>
                        <a:t>metre</a:t>
                      </a:r>
                      <a:endParaRPr lang="en-US" sz="120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c>
                  <a:txBody>
                    <a:bodyPr/>
                    <a:lstStyle/>
                    <a:p>
                      <a:pPr marL="0" marR="0" algn="just">
                        <a:spcBef>
                          <a:spcPts val="0"/>
                        </a:spcBef>
                        <a:spcAft>
                          <a:spcPts val="0"/>
                        </a:spcAft>
                      </a:pPr>
                      <a:r>
                        <a:rPr lang="en-US" sz="1200" dirty="0">
                          <a:latin typeface="Book Antiqua"/>
                          <a:ea typeface="Times New Roman"/>
                          <a:cs typeface="Times New Roman"/>
                        </a:rPr>
                        <a:t>180.00</a:t>
                      </a:r>
                      <a:endParaRPr lang="en-US" sz="1200" dirty="0">
                        <a:latin typeface="Times New Roman"/>
                        <a:ea typeface="Times New Roman"/>
                        <a:cs typeface="Times New Roman"/>
                      </a:endParaRPr>
                    </a:p>
                  </a:txBody>
                  <a:tcPr marL="28575" marR="28575" marT="28575" marB="28575" anchor="ctr">
                    <a:lnL>
                      <a:noFill/>
                    </a:lnL>
                    <a:lnR>
                      <a:noFill/>
                    </a:lnR>
                    <a:lnT>
                      <a:noFill/>
                    </a:lnT>
                    <a:lnB>
                      <a:noFill/>
                    </a:lnB>
                    <a:solidFill>
                      <a:srgbClr val="FFFFFF"/>
                    </a:solidFill>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143002"/>
          <a:ext cx="7391400" cy="2346958"/>
        </p:xfrm>
        <a:graphic>
          <a:graphicData uri="http://schemas.openxmlformats.org/drawingml/2006/table">
            <a:tbl>
              <a:tblPr/>
              <a:tblGrid>
                <a:gridCol w="4106333"/>
                <a:gridCol w="821267"/>
                <a:gridCol w="2463800"/>
              </a:tblGrid>
              <a:tr h="260773">
                <a:tc>
                  <a:txBody>
                    <a:bodyPr/>
                    <a:lstStyle/>
                    <a:p>
                      <a:pPr marL="0" marR="0">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b="1">
                          <a:latin typeface="Arial" pitchFamily="34" charset="0"/>
                          <a:ea typeface="Times New Roman"/>
                          <a:cs typeface="Arial" pitchFamily="34" charset="0"/>
                        </a:rPr>
                        <a:t>Unit</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b="1" dirty="0">
                          <a:latin typeface="Arial" pitchFamily="34" charset="0"/>
                          <a:ea typeface="Times New Roman"/>
                          <a:cs typeface="Arial" pitchFamily="34" charset="0"/>
                        </a:rPr>
                        <a:t>Amount (</a:t>
                      </a:r>
                      <a:r>
                        <a:rPr lang="en-GB" sz="1600" b="1" dirty="0" smtClean="0">
                          <a:latin typeface="Arial" pitchFamily="34" charset="0"/>
                          <a:ea typeface="Times New Roman"/>
                          <a:cs typeface="Arial" pitchFamily="34" charset="0"/>
                        </a:rPr>
                        <a:t>Rs./m)</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r>
                        <a:rPr lang="en-GB" sz="1600" dirty="0">
                          <a:latin typeface="Arial" pitchFamily="34" charset="0"/>
                          <a:ea typeface="Times New Roman"/>
                          <a:cs typeface="Arial" pitchFamily="34" charset="0"/>
                        </a:rPr>
                        <a:t>Gutter (</a:t>
                      </a:r>
                      <a:r>
                        <a:rPr lang="en-GB" sz="1600" dirty="0" err="1">
                          <a:latin typeface="Arial" pitchFamily="34" charset="0"/>
                          <a:ea typeface="Times New Roman"/>
                          <a:cs typeface="Arial" pitchFamily="34" charset="0"/>
                        </a:rPr>
                        <a:t>uPVC</a:t>
                      </a:r>
                      <a:r>
                        <a:rPr lang="en-GB" sz="1600" dirty="0">
                          <a:latin typeface="Arial" pitchFamily="34" charset="0"/>
                          <a:ea typeface="Times New Roman"/>
                          <a:cs typeface="Arial" pitchFamily="34" charset="0"/>
                        </a:rPr>
                        <a:t>) </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a:latin typeface="Arial" pitchFamily="34" charset="0"/>
                          <a:ea typeface="Times New Roman"/>
                          <a:cs typeface="Arial" pitchFamily="34" charset="0"/>
                        </a:rPr>
                        <a:t>150.00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r>
                        <a:rPr lang="en-GB" sz="1600" dirty="0">
                          <a:latin typeface="Arial" pitchFamily="34" charset="0"/>
                          <a:ea typeface="Times New Roman"/>
                          <a:cs typeface="Arial" pitchFamily="34" charset="0"/>
                        </a:rPr>
                        <a:t>Conveyance System </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a:latin typeface="Arial" pitchFamily="34" charset="0"/>
                          <a:ea typeface="Times New Roman"/>
                          <a:cs typeface="Arial" pitchFamily="34" charset="0"/>
                        </a:rPr>
                        <a:t>200.00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r>
                        <a:rPr lang="en-GB" sz="1600">
                          <a:latin typeface="Arial" pitchFamily="34" charset="0"/>
                          <a:ea typeface="Times New Roman"/>
                          <a:cs typeface="Arial" pitchFamily="34" charset="0"/>
                        </a:rPr>
                        <a:t>Plumbing works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dirty="0">
                          <a:latin typeface="Arial" pitchFamily="34" charset="0"/>
                          <a:ea typeface="Times New Roman"/>
                          <a:cs typeface="Arial" pitchFamily="34" charset="0"/>
                        </a:rPr>
                        <a:t>400.00 </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r>
                        <a:rPr lang="en-GB" sz="1600">
                          <a:latin typeface="Arial" pitchFamily="34" charset="0"/>
                          <a:ea typeface="Times New Roman"/>
                          <a:cs typeface="Arial" pitchFamily="34" charset="0"/>
                        </a:rPr>
                        <a:t>Water tank (top)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a:latin typeface="Arial" pitchFamily="34" charset="0"/>
                          <a:ea typeface="Times New Roman"/>
                          <a:cs typeface="Arial" pitchFamily="34" charset="0"/>
                        </a:rPr>
                        <a:t>1 No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dirty="0" smtClean="0">
                          <a:latin typeface="Arial" pitchFamily="34" charset="0"/>
                          <a:ea typeface="Times New Roman"/>
                          <a:cs typeface="Arial" pitchFamily="34" charset="0"/>
                        </a:rPr>
                        <a:t>10,000</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521547">
                <a:tc>
                  <a:txBody>
                    <a:bodyPr/>
                    <a:lstStyle/>
                    <a:p>
                      <a:pPr marL="0" marR="0">
                        <a:spcBef>
                          <a:spcPts val="0"/>
                        </a:spcBef>
                        <a:spcAft>
                          <a:spcPts val="0"/>
                        </a:spcAft>
                      </a:pPr>
                      <a:r>
                        <a:rPr lang="en-GB" sz="1600" dirty="0">
                          <a:latin typeface="Arial" pitchFamily="34" charset="0"/>
                          <a:ea typeface="Times New Roman"/>
                          <a:cs typeface="Arial" pitchFamily="34" charset="0"/>
                        </a:rPr>
                        <a:t>Water tank (ground</a:t>
                      </a:r>
                      <a:r>
                        <a:rPr lang="en-GB" sz="1600" dirty="0" smtClean="0">
                          <a:latin typeface="Arial" pitchFamily="34" charset="0"/>
                          <a:ea typeface="Times New Roman"/>
                          <a:cs typeface="Arial" pitchFamily="34" charset="0"/>
                        </a:rPr>
                        <a:t>)</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dirty="0" smtClean="0">
                          <a:latin typeface="Arial" pitchFamily="34" charset="0"/>
                          <a:ea typeface="Times New Roman"/>
                          <a:cs typeface="Arial" pitchFamily="34" charset="0"/>
                        </a:rPr>
                        <a:t>10,000</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r>
                        <a:rPr lang="en-GB" sz="1600">
                          <a:latin typeface="Arial" pitchFamily="34" charset="0"/>
                          <a:ea typeface="Times New Roman"/>
                          <a:cs typeface="Arial" pitchFamily="34" charset="0"/>
                        </a:rPr>
                        <a:t>Water pump (electrical) </a:t>
                      </a: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r>
                        <a:rPr lang="en-GB" sz="1600" dirty="0" smtClean="0">
                          <a:latin typeface="Arial" pitchFamily="34" charset="0"/>
                          <a:ea typeface="Times New Roman"/>
                          <a:cs typeface="Arial" pitchFamily="34" charset="0"/>
                        </a:rPr>
                        <a:t>7500</a:t>
                      </a: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260773">
                <a:tc>
                  <a:txBody>
                    <a:bodyPr/>
                    <a:lstStyle/>
                    <a:p>
                      <a:pPr marL="0" marR="0">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marL="0" marR="0" algn="ctr">
                        <a:spcBef>
                          <a:spcPts val="0"/>
                        </a:spcBef>
                        <a:spcAft>
                          <a:spcPts val="0"/>
                        </a:spcAft>
                      </a:pPr>
                      <a:endParaRPr lang="en-US" sz="1600" dirty="0">
                        <a:latin typeface="Arial" pitchFamily="34" charset="0"/>
                        <a:ea typeface="Times New Roman"/>
                        <a:cs typeface="Arial" pitchFamily="34" charset="0"/>
                      </a:endParaRPr>
                    </a:p>
                  </a:txBody>
                  <a:tcPr marL="0" marR="0" marT="0" marB="0" anchor="ctr">
                    <a:lnL>
                      <a:noFill/>
                    </a:lnL>
                    <a:lnR>
                      <a:noFill/>
                    </a:lnR>
                    <a:lnT>
                      <a:noFill/>
                    </a:lnT>
                    <a:lnB>
                      <a:noFill/>
                    </a:lnB>
                  </a:tcPr>
                </a:tc>
              </a:tr>
            </a:tbl>
          </a:graphicData>
        </a:graphic>
      </p:graphicFrame>
      <p:sp>
        <p:nvSpPr>
          <p:cNvPr id="148481" name="Rectangle 1"/>
          <p:cNvSpPr>
            <a:spLocks noChangeArrowheads="1"/>
          </p:cNvSpPr>
          <p:nvPr/>
        </p:nvSpPr>
        <p:spPr bwMode="auto">
          <a:xfrm>
            <a:off x="0" y="208002"/>
            <a:ext cx="838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Times New Roman" pitchFamily="18" charset="0"/>
                <a:cs typeface="Arial" pitchFamily="34" charset="0"/>
              </a:rPr>
              <a:t>Installation Cost For Rainwater Harvesting System</a:t>
            </a:r>
            <a:endParaRPr kumimoji="0" lang="en-US" sz="1600" b="0" i="0" u="none" strike="noStrike" cap="none" normalizeH="0" baseline="0" dirty="0" smtClean="0">
              <a:ln>
                <a:noFill/>
              </a:ln>
              <a:solidFill>
                <a:schemeClr val="tx1"/>
              </a:solidFill>
              <a:effectLst/>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Times New Roman" pitchFamily="18" charset="0"/>
                <a:cs typeface="Arial" pitchFamily="34" charset="0"/>
              </a:rPr>
              <a:t>System cost include supply and installation and varied accordingly depending to the type of materials used.</a:t>
            </a:r>
            <a:endParaRPr kumimoji="0" lang="en-US" sz="16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48482" name="Rectangle 2"/>
          <p:cNvSpPr>
            <a:spLocks noChangeArrowheads="1"/>
          </p:cNvSpPr>
          <p:nvPr/>
        </p:nvSpPr>
        <p:spPr bwMode="auto">
          <a:xfrm>
            <a:off x="131596" y="3810000"/>
            <a:ext cx="9012404" cy="163121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mn-lt"/>
                <a:ea typeface="Times New Roman" pitchFamily="18" charset="0"/>
                <a:cs typeface="Arial" pitchFamily="34" charset="0"/>
              </a:rPr>
              <a:t>Unit Cost of Water by Rainwater Harvesting </a:t>
            </a:r>
            <a:endParaRPr kumimoji="0" lang="en-US" sz="2400" b="0" i="0" u="none" strike="noStrike" cap="none" normalizeH="0" baseline="0" dirty="0" smtClean="0">
              <a:ln>
                <a:noFill/>
              </a:ln>
              <a:solidFill>
                <a:schemeClr val="tx1"/>
              </a:solidFill>
              <a:effectLst/>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a:ea typeface="Times New Roman" pitchFamily="18" charset="0"/>
                <a:cs typeface="Arial" pitchFamily="34" charset="0"/>
              </a:rPr>
              <a:t> </a:t>
            </a:r>
            <a:r>
              <a:rPr kumimoji="0" lang="en-GB" sz="1200" b="0" i="0" u="none" strike="noStrike" cap="none" normalizeH="0" baseline="0" dirty="0" smtClean="0">
                <a:ln>
                  <a:noFill/>
                </a:ln>
                <a:solidFill>
                  <a:schemeClr val="tx1"/>
                </a:solidFill>
                <a:effectLst/>
                <a:latin typeface="Book Antiqua" pitchFamily="18" charset="0"/>
                <a:ea typeface="Times New Roman" pitchFamily="18" charset="0"/>
                <a:cs typeface="Arial" pitchFamily="34" charset="0"/>
              </a:rPr>
              <a:t> </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Times New Roman" pitchFamily="18" charset="0"/>
                <a:cs typeface="Arial" pitchFamily="34" charset="0"/>
              </a:rPr>
              <a:t>Unit Cost of water by rainwater harvesting system can be calculated using simple formula below:-</a:t>
            </a:r>
            <a:endParaRPr kumimoji="0" lang="en-US" sz="16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ea typeface="Times New Roman" pitchFamily="18" charset="0"/>
                <a:cs typeface="Arial" pitchFamily="34" charset="0"/>
              </a:rPr>
              <a:t>Allowing about 10% of the capital cost to cover interest and depreciation each year.</a:t>
            </a:r>
          </a:p>
          <a:p>
            <a:pPr marL="0" marR="0" lvl="0" indent="0" algn="l" defTabSz="914400" rtl="0" eaLnBrk="0" fontAlgn="base" latinLnBrk="0" hangingPunct="0">
              <a:lnSpc>
                <a:spcPct val="100000"/>
              </a:lnSpc>
              <a:spcBef>
                <a:spcPct val="0"/>
              </a:spcBef>
              <a:spcAft>
                <a:spcPct val="0"/>
              </a:spcAft>
              <a:buClrTx/>
              <a:buSzTx/>
              <a:buFontTx/>
              <a:buNone/>
              <a:tabLst/>
            </a:pPr>
            <a:endParaRPr lang="en-GB" sz="1600" dirty="0">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mn-lt"/>
            </a:endParaRPr>
          </a:p>
        </p:txBody>
      </p:sp>
      <p:sp>
        <p:nvSpPr>
          <p:cNvPr id="6" name="Rectangle 5"/>
          <p:cNvSpPr/>
          <p:nvPr/>
        </p:nvSpPr>
        <p:spPr>
          <a:xfrm>
            <a:off x="1371600" y="5562600"/>
            <a:ext cx="6622326" cy="923330"/>
          </a:xfrm>
          <a:prstGeom prst="rect">
            <a:avLst/>
          </a:prstGeom>
        </p:spPr>
        <p:txBody>
          <a:bodyPr wrap="none">
            <a:spAutoFit/>
          </a:bodyPr>
          <a:lstStyle/>
          <a:p>
            <a:pPr marL="0" marR="0">
              <a:spcBef>
                <a:spcPts val="0"/>
              </a:spcBef>
              <a:spcAft>
                <a:spcPts val="0"/>
              </a:spcAft>
            </a:pPr>
            <a:r>
              <a:rPr lang="en-GB" dirty="0" smtClean="0">
                <a:latin typeface="Arial" pitchFamily="34" charset="0"/>
                <a:ea typeface="Times New Roman"/>
                <a:cs typeface="Arial" pitchFamily="34" charset="0"/>
              </a:rPr>
              <a:t>Cost per 1,000 </a:t>
            </a:r>
            <a:r>
              <a:rPr lang="en-GB" dirty="0" err="1" smtClean="0">
                <a:latin typeface="Arial" pitchFamily="34" charset="0"/>
                <a:ea typeface="Times New Roman"/>
                <a:cs typeface="Arial" pitchFamily="34" charset="0"/>
              </a:rPr>
              <a:t>liters</a:t>
            </a:r>
            <a:r>
              <a:rPr lang="en-GB" dirty="0" smtClean="0">
                <a:latin typeface="Arial" pitchFamily="34" charset="0"/>
                <a:ea typeface="Times New Roman"/>
                <a:cs typeface="Arial" pitchFamily="34" charset="0"/>
              </a:rPr>
              <a:t>    =     Cost of the system      X     0.10 </a:t>
            </a:r>
          </a:p>
          <a:p>
            <a:pPr marL="0" marR="0">
              <a:spcBef>
                <a:spcPts val="0"/>
              </a:spcBef>
              <a:spcAft>
                <a:spcPts val="0"/>
              </a:spcAft>
            </a:pPr>
            <a:r>
              <a:rPr lang="en-GB" dirty="0">
                <a:latin typeface="Arial" pitchFamily="34" charset="0"/>
                <a:ea typeface="Times New Roman"/>
                <a:cs typeface="Arial" pitchFamily="34" charset="0"/>
              </a:rPr>
              <a:t> </a:t>
            </a:r>
            <a:r>
              <a:rPr lang="en-GB" dirty="0" smtClean="0">
                <a:latin typeface="Arial" pitchFamily="34" charset="0"/>
                <a:ea typeface="Times New Roman"/>
                <a:cs typeface="Arial" pitchFamily="34" charset="0"/>
              </a:rPr>
              <a:t>                                           -----------------------------------------------</a:t>
            </a:r>
          </a:p>
          <a:p>
            <a:pPr marL="0" marR="0">
              <a:spcBef>
                <a:spcPts val="0"/>
              </a:spcBef>
              <a:spcAft>
                <a:spcPts val="0"/>
              </a:spcAft>
            </a:pPr>
            <a:r>
              <a:rPr lang="en-GB" dirty="0">
                <a:latin typeface="Arial" pitchFamily="34" charset="0"/>
                <a:ea typeface="Times New Roman"/>
                <a:cs typeface="Arial" pitchFamily="34" charset="0"/>
              </a:rPr>
              <a:t> </a:t>
            </a:r>
            <a:r>
              <a:rPr lang="en-GB" dirty="0" smtClean="0">
                <a:latin typeface="Arial" pitchFamily="34" charset="0"/>
                <a:ea typeface="Times New Roman"/>
                <a:cs typeface="Arial" pitchFamily="34" charset="0"/>
              </a:rPr>
              <a:t>                                            </a:t>
            </a:r>
            <a:endParaRPr lang="en-US" dirty="0">
              <a:latin typeface="Arial" pitchFamily="34" charset="0"/>
              <a:ea typeface="Times New Roman"/>
              <a:cs typeface="Arial" pitchFamily="34" charset="0"/>
            </a:endParaRPr>
          </a:p>
        </p:txBody>
      </p:sp>
      <p:sp>
        <p:nvSpPr>
          <p:cNvPr id="7" name="Rectangle 6"/>
          <p:cNvSpPr/>
          <p:nvPr/>
        </p:nvSpPr>
        <p:spPr>
          <a:xfrm>
            <a:off x="4114800" y="6172200"/>
            <a:ext cx="3369256" cy="369332"/>
          </a:xfrm>
          <a:prstGeom prst="rect">
            <a:avLst/>
          </a:prstGeom>
        </p:spPr>
        <p:txBody>
          <a:bodyPr wrap="none">
            <a:spAutoFit/>
          </a:bodyPr>
          <a:lstStyle/>
          <a:p>
            <a:r>
              <a:rPr lang="en-GB" dirty="0" smtClean="0">
                <a:latin typeface="Arial" pitchFamily="34" charset="0"/>
                <a:ea typeface="Times New Roman"/>
                <a:cs typeface="Arial" pitchFamily="34" charset="0"/>
              </a:rPr>
              <a:t>Yield in </a:t>
            </a:r>
            <a:r>
              <a:rPr lang="en-GB" dirty="0" err="1" smtClean="0">
                <a:latin typeface="Arial" pitchFamily="34" charset="0"/>
                <a:ea typeface="Times New Roman"/>
                <a:cs typeface="Arial" pitchFamily="34" charset="0"/>
              </a:rPr>
              <a:t>liters</a:t>
            </a:r>
            <a:r>
              <a:rPr lang="en-GB" dirty="0" smtClean="0">
                <a:latin typeface="Arial" pitchFamily="34" charset="0"/>
                <a:ea typeface="Times New Roman"/>
                <a:cs typeface="Arial" pitchFamily="34" charset="0"/>
              </a:rPr>
              <a:t> per day  X 0.365  </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71600" y="228600"/>
            <a:ext cx="7378700" cy="1066800"/>
          </a:xfrm>
        </p:spPr>
        <p:txBody>
          <a:bodyPr/>
          <a:lstStyle/>
          <a:p>
            <a:r>
              <a:rPr lang="en-US">
                <a:latin typeface="+mn-lt"/>
              </a:rPr>
              <a:t>Cost of system</a:t>
            </a:r>
          </a:p>
        </p:txBody>
      </p:sp>
      <p:sp>
        <p:nvSpPr>
          <p:cNvPr id="27652" name="Rectangle 4"/>
          <p:cNvSpPr>
            <a:spLocks noChangeArrowheads="1"/>
          </p:cNvSpPr>
          <p:nvPr/>
        </p:nvSpPr>
        <p:spPr bwMode="auto">
          <a:xfrm>
            <a:off x="0" y="1447800"/>
            <a:ext cx="9144000" cy="5334000"/>
          </a:xfrm>
          <a:prstGeom prst="rect">
            <a:avLst/>
          </a:prstGeom>
          <a:noFill/>
          <a:ln w="9525">
            <a:noFill/>
            <a:miter lim="800000"/>
            <a:headEnd/>
            <a:tailEnd/>
          </a:ln>
          <a:effectLst/>
        </p:spPr>
        <p:txBody>
          <a:bodyPr>
            <a:spAutoFit/>
          </a:bodyPr>
          <a:lstStyle/>
          <a:p>
            <a:pPr eaLnBrk="0" hangingPunct="0"/>
            <a:r>
              <a:rPr lang="en-GB" sz="1200">
                <a:latin typeface="+mn-lt"/>
                <a:cs typeface="Arial" pitchFamily="34" charset="0"/>
              </a:rPr>
              <a:t> </a:t>
            </a:r>
            <a:endParaRPr lang="en-GB" sz="1200">
              <a:latin typeface="+mn-lt"/>
              <a:cs typeface="Times New Roman" pitchFamily="18" charset="0"/>
            </a:endParaRPr>
          </a:p>
          <a:p>
            <a:pPr eaLnBrk="0" hangingPunct="0"/>
            <a:r>
              <a:rPr lang="en-GB" sz="1200">
                <a:latin typeface="+mn-lt"/>
                <a:cs typeface="Arial" pitchFamily="34" charset="0"/>
              </a:rPr>
              <a:t>                                                                                                                  </a:t>
            </a:r>
            <a:r>
              <a:rPr lang="en-GB" sz="2000" b="1">
                <a:solidFill>
                  <a:srgbClr val="003300"/>
                </a:solidFill>
                <a:latin typeface="+mn-lt"/>
                <a:cs typeface="Arial" pitchFamily="34" charset="0"/>
              </a:rPr>
              <a:t>Cost of the system   X     0.10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Cost per 1,000 liters                      =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Yield in liters per day  X 0.365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7,70,000  x 0.10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                 -----------------------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30,000  x  0.365</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77500</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10950</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Arial" pitchFamily="34" charset="0"/>
              </a:rPr>
              <a:t> </a:t>
            </a:r>
            <a:endParaRPr lang="en-GB" sz="2000" b="1">
              <a:solidFill>
                <a:srgbClr val="003300"/>
              </a:solidFill>
              <a:latin typeface="+mn-lt"/>
              <a:cs typeface="Times New Roman" pitchFamily="18" charset="0"/>
            </a:endParaRPr>
          </a:p>
          <a:p>
            <a:pPr eaLnBrk="0" hangingPunct="0"/>
            <a:r>
              <a:rPr lang="en-GB" sz="2000" b="1">
                <a:solidFill>
                  <a:srgbClr val="003300"/>
                </a:solidFill>
                <a:latin typeface="+mn-lt"/>
                <a:cs typeface="Times New Roman" pitchFamily="18" charset="0"/>
              </a:rPr>
              <a:t>                                                           =              Rs. 7.07 in the first year,</a:t>
            </a:r>
          </a:p>
          <a:p>
            <a:pPr eaLnBrk="0" hangingPunct="0"/>
            <a:r>
              <a:rPr lang="en-GB" sz="2000" b="1">
                <a:solidFill>
                  <a:srgbClr val="003300"/>
                </a:solidFill>
                <a:latin typeface="+mn-lt"/>
                <a:cs typeface="Times New Roman" pitchFamily="18" charset="0"/>
              </a:rPr>
              <a:t> </a:t>
            </a:r>
          </a:p>
          <a:p>
            <a:pPr eaLnBrk="0" hangingPunct="0"/>
            <a:r>
              <a:rPr lang="en-GB" sz="2000" b="1">
                <a:solidFill>
                  <a:srgbClr val="003300"/>
                </a:solidFill>
                <a:latin typeface="+mn-lt"/>
                <a:cs typeface="Times New Roman" pitchFamily="18" charset="0"/>
              </a:rPr>
              <a:t>Allowing about 10% of the capital cost to cover interest and depreciation each year.</a:t>
            </a:r>
          </a:p>
          <a:p>
            <a:pPr eaLnBrk="0" hangingPunct="0"/>
            <a:r>
              <a:rPr lang="en-GB" sz="1200">
                <a:latin typeface="+mn-lt"/>
                <a:cs typeface="Times New Roman" pitchFamily="18" charset="0"/>
              </a:rPr>
              <a:t> </a:t>
            </a:r>
            <a:endParaRPr lang="en-GB" sz="2400">
              <a:latin typeface="+mn-lt"/>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atin typeface="Arial" pitchFamily="34" charset="0"/>
                <a:cs typeface="Arial" pitchFamily="34" charset="0"/>
              </a:rPr>
              <a:t>Pay Back Period</a:t>
            </a:r>
          </a:p>
        </p:txBody>
      </p:sp>
      <p:grpSp>
        <p:nvGrpSpPr>
          <p:cNvPr id="2" name="Group 45"/>
          <p:cNvGrpSpPr>
            <a:grpSpLocks/>
          </p:cNvGrpSpPr>
          <p:nvPr/>
        </p:nvGrpSpPr>
        <p:grpSpPr bwMode="auto">
          <a:xfrm>
            <a:off x="0" y="2286000"/>
            <a:ext cx="9144000" cy="3929063"/>
            <a:chOff x="0" y="0"/>
            <a:chExt cx="3300" cy="2475"/>
          </a:xfrm>
        </p:grpSpPr>
        <p:sp>
          <p:nvSpPr>
            <p:cNvPr id="28697" name="Rectangle 25"/>
            <p:cNvSpPr>
              <a:spLocks noChangeArrowheads="1"/>
            </p:cNvSpPr>
            <p:nvPr/>
          </p:nvSpPr>
          <p:spPr bwMode="auto">
            <a:xfrm>
              <a:off x="0" y="0"/>
              <a:ext cx="600" cy="518"/>
            </a:xfrm>
            <a:prstGeom prst="rect">
              <a:avLst/>
            </a:prstGeom>
            <a:noFill/>
            <a:ln w="9525">
              <a:noFill/>
              <a:miter lim="800000"/>
              <a:headEnd/>
              <a:tailEnd/>
            </a:ln>
            <a:effectLst/>
          </p:spPr>
          <p:txBody>
            <a:bodyPr anchor="ctr"/>
            <a:lstStyle/>
            <a:p>
              <a:pPr eaLnBrk="0" hangingPunct="0"/>
              <a:r>
                <a:rPr lang="en-GB" sz="2400" b="1">
                  <a:latin typeface="Arial" pitchFamily="34" charset="0"/>
                  <a:cs typeface="Arial" pitchFamily="34" charset="0"/>
                </a:rPr>
                <a:t>MCGB Tarrif</a:t>
              </a:r>
              <a:r>
                <a:rPr lang="en-GB" sz="1800" b="1">
                  <a:latin typeface="Arial" pitchFamily="34" charset="0"/>
                  <a:cs typeface="Arial" pitchFamily="34" charset="0"/>
                </a:rPr>
                <a:t>  </a:t>
              </a:r>
              <a:endParaRPr lang="en-GB" sz="1800">
                <a:latin typeface="Arial" pitchFamily="34" charset="0"/>
                <a:cs typeface="Arial" pitchFamily="34" charset="0"/>
              </a:endParaRPr>
            </a:p>
            <a:p>
              <a:pPr eaLnBrk="0" hangingPunct="0"/>
              <a:endParaRPr lang="en-GB" sz="1800">
                <a:latin typeface="Arial" pitchFamily="34" charset="0"/>
                <a:cs typeface="Arial" pitchFamily="34" charset="0"/>
              </a:endParaRPr>
            </a:p>
          </p:txBody>
        </p:sp>
        <p:sp>
          <p:nvSpPr>
            <p:cNvPr id="28698" name="Rectangle 26"/>
            <p:cNvSpPr>
              <a:spLocks noChangeArrowheads="1"/>
            </p:cNvSpPr>
            <p:nvPr/>
          </p:nvSpPr>
          <p:spPr bwMode="auto">
            <a:xfrm>
              <a:off x="600" y="0"/>
              <a:ext cx="900" cy="518"/>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699" name="Rectangle 27"/>
            <p:cNvSpPr>
              <a:spLocks noChangeArrowheads="1"/>
            </p:cNvSpPr>
            <p:nvPr/>
          </p:nvSpPr>
          <p:spPr bwMode="auto">
            <a:xfrm>
              <a:off x="1500" y="0"/>
              <a:ext cx="300" cy="518"/>
            </a:xfrm>
            <a:prstGeom prst="rect">
              <a:avLst/>
            </a:prstGeom>
            <a:noFill/>
            <a:ln w="9525">
              <a:noFill/>
              <a:miter lim="800000"/>
              <a:headEnd/>
              <a:tailEnd/>
            </a:ln>
            <a:effectLst/>
          </p:spPr>
          <p:txBody>
            <a:bodyPr anchor="ctr"/>
            <a:lstStyle/>
            <a:p>
              <a:pPr algn="ctr" eaLnBrk="0" hangingPunct="0"/>
              <a:r>
                <a:rPr lang="en-GB" sz="1800">
                  <a:latin typeface="Arial" pitchFamily="34" charset="0"/>
                  <a:cs typeface="Arial" pitchFamily="34" charset="0"/>
                </a:rPr>
                <a:t> </a:t>
              </a:r>
            </a:p>
            <a:p>
              <a:pPr algn="ctr" eaLnBrk="0" hangingPunct="0"/>
              <a:endParaRPr lang="en-GB" sz="1800">
                <a:latin typeface="Arial" pitchFamily="34" charset="0"/>
                <a:cs typeface="Arial" pitchFamily="34" charset="0"/>
              </a:endParaRPr>
            </a:p>
          </p:txBody>
        </p:sp>
        <p:sp>
          <p:nvSpPr>
            <p:cNvPr id="28700" name="Rectangle 28"/>
            <p:cNvSpPr>
              <a:spLocks noChangeArrowheads="1"/>
            </p:cNvSpPr>
            <p:nvPr/>
          </p:nvSpPr>
          <p:spPr bwMode="auto">
            <a:xfrm>
              <a:off x="1800" y="0"/>
              <a:ext cx="1500" cy="518"/>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701" name="Rectangle 29"/>
            <p:cNvSpPr>
              <a:spLocks noChangeArrowheads="1"/>
            </p:cNvSpPr>
            <p:nvPr/>
          </p:nvSpPr>
          <p:spPr bwMode="auto">
            <a:xfrm>
              <a:off x="0" y="518"/>
              <a:ext cx="600" cy="518"/>
            </a:xfrm>
            <a:prstGeom prst="rect">
              <a:avLst/>
            </a:prstGeom>
            <a:noFill/>
            <a:ln w="9525">
              <a:noFill/>
              <a:miter lim="800000"/>
              <a:headEnd/>
              <a:tailEnd/>
            </a:ln>
            <a:effectLst/>
          </p:spPr>
          <p:txBody>
            <a:bodyPr anchor="ctr"/>
            <a:lstStyle/>
            <a:p>
              <a:pPr eaLnBrk="0" hangingPunct="0"/>
              <a:r>
                <a:rPr lang="en-GB" sz="2400">
                  <a:latin typeface="Arial" pitchFamily="34" charset="0"/>
                  <a:cs typeface="Arial" pitchFamily="34" charset="0"/>
                </a:rPr>
                <a:t>@ Rs. 25 per KL</a:t>
              </a:r>
            </a:p>
            <a:p>
              <a:pPr eaLnBrk="0" hangingPunct="0"/>
              <a:endParaRPr lang="en-GB" sz="2400">
                <a:latin typeface="Arial" pitchFamily="34" charset="0"/>
                <a:cs typeface="Arial" pitchFamily="34" charset="0"/>
              </a:endParaRPr>
            </a:p>
          </p:txBody>
        </p:sp>
        <p:sp>
          <p:nvSpPr>
            <p:cNvPr id="28702" name="Rectangle 30"/>
            <p:cNvSpPr>
              <a:spLocks noChangeArrowheads="1"/>
            </p:cNvSpPr>
            <p:nvPr/>
          </p:nvSpPr>
          <p:spPr bwMode="auto">
            <a:xfrm>
              <a:off x="600" y="518"/>
              <a:ext cx="900" cy="518"/>
            </a:xfrm>
            <a:prstGeom prst="rect">
              <a:avLst/>
            </a:prstGeom>
            <a:noFill/>
            <a:ln w="9525">
              <a:noFill/>
              <a:miter lim="800000"/>
              <a:headEnd/>
              <a:tailEnd/>
            </a:ln>
            <a:effectLst/>
          </p:spPr>
          <p:txBody>
            <a:bodyPr anchor="ctr"/>
            <a:lstStyle/>
            <a:p>
              <a:pPr eaLnBrk="0" hangingPunct="0"/>
              <a:r>
                <a:rPr lang="en-GB" sz="2400">
                  <a:latin typeface="Arial" pitchFamily="34" charset="0"/>
                  <a:cs typeface="Arial" pitchFamily="34" charset="0"/>
                </a:rPr>
                <a:t>System Cost </a:t>
              </a:r>
            </a:p>
            <a:p>
              <a:pPr eaLnBrk="0" hangingPunct="0"/>
              <a:endParaRPr lang="en-GB" sz="2400">
                <a:latin typeface="Arial" pitchFamily="34" charset="0"/>
                <a:cs typeface="Arial" pitchFamily="34" charset="0"/>
              </a:endParaRPr>
            </a:p>
          </p:txBody>
        </p:sp>
        <p:sp>
          <p:nvSpPr>
            <p:cNvPr id="28703" name="Rectangle 31"/>
            <p:cNvSpPr>
              <a:spLocks noChangeArrowheads="1"/>
            </p:cNvSpPr>
            <p:nvPr/>
          </p:nvSpPr>
          <p:spPr bwMode="auto">
            <a:xfrm>
              <a:off x="1500" y="518"/>
              <a:ext cx="300" cy="518"/>
            </a:xfrm>
            <a:prstGeom prst="rect">
              <a:avLst/>
            </a:prstGeom>
            <a:noFill/>
            <a:ln w="9525">
              <a:noFill/>
              <a:miter lim="800000"/>
              <a:headEnd/>
              <a:tailEnd/>
            </a:ln>
            <a:effectLst/>
          </p:spPr>
          <p:txBody>
            <a:bodyPr anchor="ctr"/>
            <a:lstStyle/>
            <a:p>
              <a:pPr algn="ctr" eaLnBrk="0" hangingPunct="0"/>
              <a:r>
                <a:rPr lang="en-GB" sz="1800">
                  <a:latin typeface="Arial" pitchFamily="34" charset="0"/>
                  <a:cs typeface="Arial" pitchFamily="34" charset="0"/>
                </a:rPr>
                <a:t>: </a:t>
              </a:r>
            </a:p>
            <a:p>
              <a:pPr algn="ctr" eaLnBrk="0" hangingPunct="0"/>
              <a:endParaRPr lang="en-GB" sz="1800">
                <a:latin typeface="Arial" pitchFamily="34" charset="0"/>
                <a:cs typeface="Arial" pitchFamily="34" charset="0"/>
              </a:endParaRPr>
            </a:p>
          </p:txBody>
        </p:sp>
        <p:sp>
          <p:nvSpPr>
            <p:cNvPr id="28704" name="Rectangle 32"/>
            <p:cNvSpPr>
              <a:spLocks noChangeArrowheads="1"/>
            </p:cNvSpPr>
            <p:nvPr/>
          </p:nvSpPr>
          <p:spPr bwMode="auto">
            <a:xfrm>
              <a:off x="1800" y="518"/>
              <a:ext cx="1500" cy="518"/>
            </a:xfrm>
            <a:prstGeom prst="rect">
              <a:avLst/>
            </a:prstGeom>
            <a:noFill/>
            <a:ln w="9525">
              <a:noFill/>
              <a:miter lim="800000"/>
              <a:headEnd/>
              <a:tailEnd/>
            </a:ln>
            <a:effectLst/>
          </p:spPr>
          <p:txBody>
            <a:bodyPr anchor="ctr"/>
            <a:lstStyle/>
            <a:p>
              <a:pPr eaLnBrk="0" hangingPunct="0"/>
              <a:r>
                <a:rPr lang="en-GB" sz="2000">
                  <a:latin typeface="Arial" pitchFamily="34" charset="0"/>
                  <a:cs typeface="Arial" pitchFamily="34" charset="0"/>
                </a:rPr>
                <a:t> </a:t>
              </a:r>
              <a:r>
                <a:rPr lang="en-GB" sz="2400">
                  <a:latin typeface="Arial" pitchFamily="34" charset="0"/>
                  <a:cs typeface="Arial" pitchFamily="34" charset="0"/>
                </a:rPr>
                <a:t>Rs. 7,75,000/-</a:t>
              </a:r>
              <a:r>
                <a:rPr lang="en-GB" sz="2000">
                  <a:latin typeface="Arial" pitchFamily="34" charset="0"/>
                  <a:cs typeface="Arial" pitchFamily="34" charset="0"/>
                </a:rPr>
                <a:t> </a:t>
              </a:r>
            </a:p>
            <a:p>
              <a:pPr eaLnBrk="0" hangingPunct="0"/>
              <a:endParaRPr lang="en-GB" sz="2000">
                <a:latin typeface="Arial" pitchFamily="34" charset="0"/>
                <a:cs typeface="Arial" pitchFamily="34" charset="0"/>
              </a:endParaRPr>
            </a:p>
          </p:txBody>
        </p:sp>
        <p:sp>
          <p:nvSpPr>
            <p:cNvPr id="28705" name="Rectangle 33"/>
            <p:cNvSpPr>
              <a:spLocks noChangeArrowheads="1"/>
            </p:cNvSpPr>
            <p:nvPr/>
          </p:nvSpPr>
          <p:spPr bwMode="auto">
            <a:xfrm>
              <a:off x="0" y="1036"/>
              <a:ext cx="600" cy="518"/>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706" name="Rectangle 34"/>
            <p:cNvSpPr>
              <a:spLocks noChangeArrowheads="1"/>
            </p:cNvSpPr>
            <p:nvPr/>
          </p:nvSpPr>
          <p:spPr bwMode="auto">
            <a:xfrm>
              <a:off x="600" y="1036"/>
              <a:ext cx="900" cy="518"/>
            </a:xfrm>
            <a:prstGeom prst="rect">
              <a:avLst/>
            </a:prstGeom>
            <a:noFill/>
            <a:ln w="9525">
              <a:noFill/>
              <a:miter lim="800000"/>
              <a:headEnd/>
              <a:tailEnd/>
            </a:ln>
            <a:effectLst/>
          </p:spPr>
          <p:txBody>
            <a:bodyPr anchor="ctr"/>
            <a:lstStyle/>
            <a:p>
              <a:pPr eaLnBrk="0" hangingPunct="0"/>
              <a:r>
                <a:rPr lang="en-GB" sz="2400">
                  <a:latin typeface="Arial" pitchFamily="34" charset="0"/>
                  <a:cs typeface="Arial" pitchFamily="34" charset="0"/>
                </a:rPr>
                <a:t>Water Saving/</a:t>
              </a:r>
            </a:p>
            <a:p>
              <a:pPr eaLnBrk="0" hangingPunct="0"/>
              <a:r>
                <a:rPr lang="en-GB" sz="2400">
                  <a:latin typeface="Arial" pitchFamily="34" charset="0"/>
                  <a:cs typeface="Arial" pitchFamily="34" charset="0"/>
                </a:rPr>
                <a:t>month</a:t>
              </a:r>
            </a:p>
            <a:p>
              <a:pPr eaLnBrk="0" hangingPunct="0"/>
              <a:endParaRPr lang="en-GB" sz="2400">
                <a:latin typeface="Arial" pitchFamily="34" charset="0"/>
                <a:cs typeface="Arial" pitchFamily="34" charset="0"/>
              </a:endParaRPr>
            </a:p>
          </p:txBody>
        </p:sp>
        <p:sp>
          <p:nvSpPr>
            <p:cNvPr id="28707" name="Rectangle 35"/>
            <p:cNvSpPr>
              <a:spLocks noChangeArrowheads="1"/>
            </p:cNvSpPr>
            <p:nvPr/>
          </p:nvSpPr>
          <p:spPr bwMode="auto">
            <a:xfrm>
              <a:off x="1500" y="1036"/>
              <a:ext cx="300" cy="518"/>
            </a:xfrm>
            <a:prstGeom prst="rect">
              <a:avLst/>
            </a:prstGeom>
            <a:noFill/>
            <a:ln w="9525">
              <a:noFill/>
              <a:miter lim="800000"/>
              <a:headEnd/>
              <a:tailEnd/>
            </a:ln>
            <a:effectLst/>
          </p:spPr>
          <p:txBody>
            <a:bodyPr anchor="ctr"/>
            <a:lstStyle/>
            <a:p>
              <a:pPr algn="ctr" eaLnBrk="0" hangingPunct="0"/>
              <a:r>
                <a:rPr lang="en-GB" sz="1800">
                  <a:latin typeface="Arial" pitchFamily="34" charset="0"/>
                  <a:cs typeface="Arial" pitchFamily="34" charset="0"/>
                </a:rPr>
                <a:t>:</a:t>
              </a:r>
            </a:p>
            <a:p>
              <a:pPr algn="ctr" eaLnBrk="0" hangingPunct="0"/>
              <a:endParaRPr lang="en-GB" sz="1800">
                <a:latin typeface="Arial" pitchFamily="34" charset="0"/>
                <a:cs typeface="Arial" pitchFamily="34" charset="0"/>
              </a:endParaRPr>
            </a:p>
          </p:txBody>
        </p:sp>
        <p:sp>
          <p:nvSpPr>
            <p:cNvPr id="28708" name="Rectangle 36"/>
            <p:cNvSpPr>
              <a:spLocks noChangeArrowheads="1"/>
            </p:cNvSpPr>
            <p:nvPr/>
          </p:nvSpPr>
          <p:spPr bwMode="auto">
            <a:xfrm>
              <a:off x="1800" y="1036"/>
              <a:ext cx="1500" cy="518"/>
            </a:xfrm>
            <a:prstGeom prst="rect">
              <a:avLst/>
            </a:prstGeom>
            <a:noFill/>
            <a:ln w="9525">
              <a:noFill/>
              <a:miter lim="800000"/>
              <a:headEnd/>
              <a:tailEnd/>
            </a:ln>
            <a:effectLst/>
          </p:spPr>
          <p:txBody>
            <a:bodyPr anchor="ctr"/>
            <a:lstStyle/>
            <a:p>
              <a:pPr eaLnBrk="0" hangingPunct="0"/>
              <a:r>
                <a:rPr lang="en-GB" sz="2400">
                  <a:latin typeface="Arial" pitchFamily="34" charset="0"/>
                  <a:cs typeface="Arial" pitchFamily="34" charset="0"/>
                </a:rPr>
                <a:t>Rs.28800/ per month</a:t>
              </a:r>
            </a:p>
            <a:p>
              <a:pPr eaLnBrk="0" hangingPunct="0"/>
              <a:endParaRPr lang="en-GB" sz="2400">
                <a:latin typeface="Arial" pitchFamily="34" charset="0"/>
                <a:cs typeface="Arial" pitchFamily="34" charset="0"/>
              </a:endParaRPr>
            </a:p>
          </p:txBody>
        </p:sp>
        <p:sp>
          <p:nvSpPr>
            <p:cNvPr id="28709" name="Rectangle 37"/>
            <p:cNvSpPr>
              <a:spLocks noChangeArrowheads="1"/>
            </p:cNvSpPr>
            <p:nvPr/>
          </p:nvSpPr>
          <p:spPr bwMode="auto">
            <a:xfrm>
              <a:off x="0" y="1554"/>
              <a:ext cx="600" cy="518"/>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710" name="Rectangle 38"/>
            <p:cNvSpPr>
              <a:spLocks noChangeArrowheads="1"/>
            </p:cNvSpPr>
            <p:nvPr/>
          </p:nvSpPr>
          <p:spPr bwMode="auto">
            <a:xfrm>
              <a:off x="600" y="1554"/>
              <a:ext cx="900" cy="518"/>
            </a:xfrm>
            <a:prstGeom prst="rect">
              <a:avLst/>
            </a:prstGeom>
            <a:noFill/>
            <a:ln w="9525">
              <a:noFill/>
              <a:miter lim="800000"/>
              <a:headEnd/>
              <a:tailEnd/>
            </a:ln>
            <a:effectLst/>
          </p:spPr>
          <p:txBody>
            <a:bodyPr anchor="ctr"/>
            <a:lstStyle/>
            <a:p>
              <a:pPr eaLnBrk="0" hangingPunct="0"/>
              <a:endParaRPr lang="en-GB" sz="1800">
                <a:latin typeface="Arial" pitchFamily="34" charset="0"/>
                <a:cs typeface="Arial" pitchFamily="34" charset="0"/>
              </a:endParaRPr>
            </a:p>
            <a:p>
              <a:pPr eaLnBrk="0" hangingPunct="0"/>
              <a:r>
                <a:rPr lang="en-GB" sz="2400" b="1">
                  <a:solidFill>
                    <a:srgbClr val="FF3300"/>
                  </a:solidFill>
                  <a:latin typeface="Arial" pitchFamily="34" charset="0"/>
                  <a:cs typeface="Arial" pitchFamily="34" charset="0"/>
                </a:rPr>
                <a:t>Payback Period</a:t>
              </a:r>
            </a:p>
            <a:p>
              <a:pPr eaLnBrk="0" hangingPunct="0"/>
              <a:endParaRPr lang="en-GB" sz="2400" b="1">
                <a:solidFill>
                  <a:srgbClr val="FF3300"/>
                </a:solidFill>
                <a:latin typeface="Arial" pitchFamily="34" charset="0"/>
                <a:cs typeface="Arial" pitchFamily="34" charset="0"/>
              </a:endParaRPr>
            </a:p>
          </p:txBody>
        </p:sp>
        <p:sp>
          <p:nvSpPr>
            <p:cNvPr id="28711" name="Rectangle 39"/>
            <p:cNvSpPr>
              <a:spLocks noChangeArrowheads="1"/>
            </p:cNvSpPr>
            <p:nvPr/>
          </p:nvSpPr>
          <p:spPr bwMode="auto">
            <a:xfrm>
              <a:off x="1500" y="1554"/>
              <a:ext cx="300" cy="518"/>
            </a:xfrm>
            <a:prstGeom prst="rect">
              <a:avLst/>
            </a:prstGeom>
            <a:noFill/>
            <a:ln w="9525">
              <a:noFill/>
              <a:miter lim="800000"/>
              <a:headEnd/>
              <a:tailEnd/>
            </a:ln>
            <a:effectLst/>
          </p:spPr>
          <p:txBody>
            <a:bodyPr anchor="ctr"/>
            <a:lstStyle/>
            <a:p>
              <a:pPr algn="ctr" eaLnBrk="0" hangingPunct="0"/>
              <a:r>
                <a:rPr lang="en-GB" sz="1800">
                  <a:latin typeface="Arial" pitchFamily="34" charset="0"/>
                  <a:cs typeface="Arial" pitchFamily="34" charset="0"/>
                </a:rPr>
                <a:t>:</a:t>
              </a:r>
            </a:p>
            <a:p>
              <a:pPr algn="ctr" eaLnBrk="0" hangingPunct="0"/>
              <a:endParaRPr lang="en-GB" sz="1800">
                <a:latin typeface="Arial" pitchFamily="34" charset="0"/>
                <a:cs typeface="Arial" pitchFamily="34" charset="0"/>
              </a:endParaRPr>
            </a:p>
          </p:txBody>
        </p:sp>
        <p:sp>
          <p:nvSpPr>
            <p:cNvPr id="28712" name="Rectangle 40"/>
            <p:cNvSpPr>
              <a:spLocks noChangeArrowheads="1"/>
            </p:cNvSpPr>
            <p:nvPr/>
          </p:nvSpPr>
          <p:spPr bwMode="auto">
            <a:xfrm>
              <a:off x="1800" y="1554"/>
              <a:ext cx="1500" cy="518"/>
            </a:xfrm>
            <a:prstGeom prst="rect">
              <a:avLst/>
            </a:prstGeom>
            <a:noFill/>
            <a:ln w="9525">
              <a:noFill/>
              <a:miter lim="800000"/>
              <a:headEnd/>
              <a:tailEnd/>
            </a:ln>
            <a:effectLst/>
          </p:spPr>
          <p:txBody>
            <a:bodyPr anchor="ctr"/>
            <a:lstStyle/>
            <a:p>
              <a:pPr eaLnBrk="0" hangingPunct="0"/>
              <a:endParaRPr lang="en-GB" sz="1800">
                <a:latin typeface="Arial" pitchFamily="34" charset="0"/>
                <a:cs typeface="Arial" pitchFamily="34" charset="0"/>
              </a:endParaRPr>
            </a:p>
            <a:p>
              <a:pPr eaLnBrk="0" hangingPunct="0"/>
              <a:endParaRPr lang="en-GB" sz="1800">
                <a:latin typeface="Arial" pitchFamily="34" charset="0"/>
                <a:cs typeface="Arial" pitchFamily="34" charset="0"/>
              </a:endParaRPr>
            </a:p>
            <a:p>
              <a:pPr eaLnBrk="0" hangingPunct="0"/>
              <a:r>
                <a:rPr lang="en-GB" sz="2400">
                  <a:solidFill>
                    <a:schemeClr val="tx2"/>
                  </a:solidFill>
                  <a:latin typeface="Arial" pitchFamily="34" charset="0"/>
                  <a:cs typeface="Arial" pitchFamily="34" charset="0"/>
                </a:rPr>
                <a:t>Rs. 7,75,000 / (Rs.28800X 12)</a:t>
              </a:r>
            </a:p>
            <a:p>
              <a:pPr eaLnBrk="0" hangingPunct="0"/>
              <a:r>
                <a:rPr lang="en-GB" sz="2400">
                  <a:solidFill>
                    <a:schemeClr val="tx2"/>
                  </a:solidFill>
                  <a:latin typeface="Arial" pitchFamily="34" charset="0"/>
                  <a:cs typeface="Arial" pitchFamily="34" charset="0"/>
                </a:rPr>
                <a:t> </a:t>
              </a:r>
            </a:p>
            <a:p>
              <a:pPr eaLnBrk="0" hangingPunct="0"/>
              <a:endParaRPr lang="en-GB" sz="2400">
                <a:solidFill>
                  <a:schemeClr val="tx2"/>
                </a:solidFill>
                <a:latin typeface="Arial" pitchFamily="34" charset="0"/>
                <a:cs typeface="Arial" pitchFamily="34" charset="0"/>
              </a:endParaRPr>
            </a:p>
          </p:txBody>
        </p:sp>
        <p:sp>
          <p:nvSpPr>
            <p:cNvPr id="28713" name="Rectangle 41"/>
            <p:cNvSpPr>
              <a:spLocks noChangeArrowheads="1"/>
            </p:cNvSpPr>
            <p:nvPr/>
          </p:nvSpPr>
          <p:spPr bwMode="auto">
            <a:xfrm>
              <a:off x="0" y="2072"/>
              <a:ext cx="600" cy="403"/>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714" name="Rectangle 42"/>
            <p:cNvSpPr>
              <a:spLocks noChangeArrowheads="1"/>
            </p:cNvSpPr>
            <p:nvPr/>
          </p:nvSpPr>
          <p:spPr bwMode="auto">
            <a:xfrm>
              <a:off x="600" y="2072"/>
              <a:ext cx="900" cy="403"/>
            </a:xfrm>
            <a:prstGeom prst="rect">
              <a:avLst/>
            </a:prstGeom>
            <a:noFill/>
            <a:ln w="9525">
              <a:noFill/>
              <a:miter lim="800000"/>
              <a:headEnd/>
              <a:tailEnd/>
            </a:ln>
            <a:effectLst/>
          </p:spPr>
          <p:txBody>
            <a:bodyPr anchor="ctr"/>
            <a:lstStyle/>
            <a:p>
              <a:pPr eaLnBrk="0" hangingPunct="0"/>
              <a:r>
                <a:rPr lang="en-GB" sz="1800">
                  <a:latin typeface="Arial" pitchFamily="34" charset="0"/>
                  <a:cs typeface="Arial" pitchFamily="34" charset="0"/>
                </a:rPr>
                <a:t> </a:t>
              </a:r>
            </a:p>
            <a:p>
              <a:pPr eaLnBrk="0" hangingPunct="0"/>
              <a:endParaRPr lang="en-GB" sz="1800">
                <a:latin typeface="Arial" pitchFamily="34" charset="0"/>
                <a:cs typeface="Arial" pitchFamily="34" charset="0"/>
              </a:endParaRPr>
            </a:p>
          </p:txBody>
        </p:sp>
        <p:sp>
          <p:nvSpPr>
            <p:cNvPr id="28715" name="Rectangle 43"/>
            <p:cNvSpPr>
              <a:spLocks noChangeArrowheads="1"/>
            </p:cNvSpPr>
            <p:nvPr/>
          </p:nvSpPr>
          <p:spPr bwMode="auto">
            <a:xfrm>
              <a:off x="1500" y="2072"/>
              <a:ext cx="300" cy="403"/>
            </a:xfrm>
            <a:prstGeom prst="rect">
              <a:avLst/>
            </a:prstGeom>
            <a:noFill/>
            <a:ln w="9525">
              <a:noFill/>
              <a:miter lim="800000"/>
              <a:headEnd/>
              <a:tailEnd/>
            </a:ln>
            <a:effectLst/>
          </p:spPr>
          <p:txBody>
            <a:bodyPr anchor="ctr"/>
            <a:lstStyle/>
            <a:p>
              <a:pPr algn="ctr" eaLnBrk="0" hangingPunct="0"/>
              <a:r>
                <a:rPr lang="en-GB" sz="1800">
                  <a:latin typeface="Arial" pitchFamily="34" charset="0"/>
                  <a:cs typeface="Arial" pitchFamily="34" charset="0"/>
                </a:rPr>
                <a:t>:</a:t>
              </a:r>
            </a:p>
            <a:p>
              <a:pPr algn="ctr" eaLnBrk="0" hangingPunct="0"/>
              <a:endParaRPr lang="en-GB" sz="1800">
                <a:latin typeface="Arial" pitchFamily="34" charset="0"/>
                <a:cs typeface="Arial" pitchFamily="34" charset="0"/>
              </a:endParaRPr>
            </a:p>
          </p:txBody>
        </p:sp>
        <p:sp>
          <p:nvSpPr>
            <p:cNvPr id="28716" name="Rectangle 44"/>
            <p:cNvSpPr>
              <a:spLocks noChangeArrowheads="1"/>
            </p:cNvSpPr>
            <p:nvPr/>
          </p:nvSpPr>
          <p:spPr bwMode="auto">
            <a:xfrm>
              <a:off x="1800" y="2072"/>
              <a:ext cx="1500" cy="403"/>
            </a:xfrm>
            <a:prstGeom prst="rect">
              <a:avLst/>
            </a:prstGeom>
            <a:noFill/>
            <a:ln w="9525">
              <a:noFill/>
              <a:miter lim="800000"/>
              <a:headEnd/>
              <a:tailEnd/>
            </a:ln>
            <a:effectLst/>
          </p:spPr>
          <p:txBody>
            <a:bodyPr anchor="ctr"/>
            <a:lstStyle/>
            <a:p>
              <a:pPr eaLnBrk="0" hangingPunct="0"/>
              <a:r>
                <a:rPr lang="en-GB" sz="2400" b="1">
                  <a:latin typeface="Arial" pitchFamily="34" charset="0"/>
                  <a:cs typeface="Arial" pitchFamily="34" charset="0"/>
                </a:rPr>
                <a:t>28 months</a:t>
              </a:r>
              <a:endParaRPr lang="en-GB" sz="2400">
                <a:latin typeface="Arial" pitchFamily="34" charset="0"/>
                <a:cs typeface="Arial" pitchFamily="34" charset="0"/>
              </a:endParaRPr>
            </a:p>
            <a:p>
              <a:pPr eaLnBrk="0" hangingPunct="0"/>
              <a:endParaRPr lang="en-GB" sz="2400">
                <a:latin typeface="Arial" pitchFamily="34" charset="0"/>
                <a:cs typeface="Arial" pitchFamily="34" charset="0"/>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792127"/>
          </a:xfrm>
        </p:spPr>
        <p:txBody>
          <a:bodyPr/>
          <a:lstStyle/>
          <a:p>
            <a:r>
              <a:rPr lang="en-US" sz="3600" b="1" dirty="0" smtClean="0"/>
              <a:t>Final thought</a:t>
            </a:r>
            <a:endParaRPr lang="en-US" sz="3600" b="1" dirty="0"/>
          </a:p>
        </p:txBody>
      </p:sp>
      <p:sp>
        <p:nvSpPr>
          <p:cNvPr id="3" name="Rectangle 2"/>
          <p:cNvSpPr/>
          <p:nvPr/>
        </p:nvSpPr>
        <p:spPr>
          <a:xfrm>
            <a:off x="457200" y="1274733"/>
            <a:ext cx="8423334" cy="4093428"/>
          </a:xfrm>
          <a:prstGeom prst="rect">
            <a:avLst/>
          </a:prstGeom>
        </p:spPr>
        <p:txBody>
          <a:bodyPr wrap="square">
            <a:spAutoFit/>
          </a:bodyPr>
          <a:lstStyle/>
          <a:p>
            <a:pPr>
              <a:buFont typeface="Wingdings" pitchFamily="2" charset="2"/>
              <a:buChar char="ü"/>
            </a:pPr>
            <a:r>
              <a:rPr lang="en-US" sz="2000" dirty="0" smtClean="0">
                <a:solidFill>
                  <a:schemeClr val="tx1">
                    <a:lumMod val="50000"/>
                  </a:schemeClr>
                </a:solidFill>
              </a:rPr>
              <a:t>It is my opinion that we can't just assign recharge coefficients as a function of the geological formations. </a:t>
            </a:r>
          </a:p>
          <a:p>
            <a:pPr>
              <a:buFont typeface="Wingdings" pitchFamily="2" charset="2"/>
              <a:buChar char="ü"/>
            </a:pPr>
            <a:r>
              <a:rPr lang="en-US" sz="2000" dirty="0" smtClean="0">
                <a:solidFill>
                  <a:schemeClr val="tx1">
                    <a:lumMod val="50000"/>
                  </a:schemeClr>
                </a:solidFill>
              </a:rPr>
              <a:t>These coefficients depend on several factors, from which I will refer only two: the land cover and the annual precipitation. </a:t>
            </a:r>
          </a:p>
          <a:p>
            <a:pPr>
              <a:buFont typeface="Wingdings" pitchFamily="2" charset="2"/>
              <a:buChar char="ü"/>
            </a:pPr>
            <a:r>
              <a:rPr lang="en-US" sz="2000" dirty="0" smtClean="0">
                <a:solidFill>
                  <a:schemeClr val="tx1">
                    <a:lumMod val="50000"/>
                  </a:schemeClr>
                </a:solidFill>
              </a:rPr>
              <a:t>Land cover conditions the amount of water available for plant growth and </a:t>
            </a:r>
            <a:r>
              <a:rPr lang="en-US" sz="2000" dirty="0" err="1" smtClean="0">
                <a:solidFill>
                  <a:schemeClr val="tx1">
                    <a:lumMod val="50000"/>
                  </a:schemeClr>
                </a:solidFill>
              </a:rPr>
              <a:t>evapotranspiration</a:t>
            </a:r>
            <a:r>
              <a:rPr lang="en-US" sz="2000" dirty="0" smtClean="0">
                <a:solidFill>
                  <a:schemeClr val="tx1">
                    <a:lumMod val="50000"/>
                  </a:schemeClr>
                </a:solidFill>
              </a:rPr>
              <a:t>. </a:t>
            </a:r>
          </a:p>
          <a:p>
            <a:pPr>
              <a:buFont typeface="Wingdings" pitchFamily="2" charset="2"/>
              <a:buChar char="ü"/>
            </a:pPr>
            <a:r>
              <a:rPr lang="en-US" sz="2000" dirty="0" smtClean="0">
                <a:solidFill>
                  <a:schemeClr val="tx1">
                    <a:lumMod val="50000"/>
                  </a:schemeClr>
                </a:solidFill>
              </a:rPr>
              <a:t>Precipitation is the input of water for the groundwater medium. If precipitation is almost the same as the potential </a:t>
            </a:r>
            <a:r>
              <a:rPr lang="en-US" sz="2000" dirty="0" err="1" smtClean="0">
                <a:solidFill>
                  <a:schemeClr val="tx1">
                    <a:lumMod val="50000"/>
                  </a:schemeClr>
                </a:solidFill>
              </a:rPr>
              <a:t>evapotranspiration</a:t>
            </a:r>
            <a:r>
              <a:rPr lang="en-US" sz="2000" dirty="0" smtClean="0">
                <a:solidFill>
                  <a:schemeClr val="tx1">
                    <a:lumMod val="50000"/>
                  </a:schemeClr>
                </a:solidFill>
              </a:rPr>
              <a:t> and the water available on the soil for roots uptake is not </a:t>
            </a:r>
            <a:r>
              <a:rPr lang="en-US" sz="2000" dirty="0" err="1" smtClean="0">
                <a:solidFill>
                  <a:schemeClr val="tx1">
                    <a:lumMod val="50000"/>
                  </a:schemeClr>
                </a:solidFill>
              </a:rPr>
              <a:t>fullfilled</a:t>
            </a:r>
            <a:r>
              <a:rPr lang="en-US" sz="2000" dirty="0" smtClean="0">
                <a:solidFill>
                  <a:schemeClr val="tx1">
                    <a:lumMod val="50000"/>
                  </a:schemeClr>
                </a:solidFill>
              </a:rPr>
              <a:t>, then there will be no recharge and recharge </a:t>
            </a:r>
            <a:r>
              <a:rPr lang="en-US" sz="2000" dirty="0" err="1" smtClean="0">
                <a:solidFill>
                  <a:schemeClr val="tx1">
                    <a:lumMod val="50000"/>
                  </a:schemeClr>
                </a:solidFill>
              </a:rPr>
              <a:t>coeffiecient</a:t>
            </a:r>
            <a:r>
              <a:rPr lang="en-US" sz="2000" dirty="0" smtClean="0">
                <a:solidFill>
                  <a:schemeClr val="tx1">
                    <a:lumMod val="50000"/>
                  </a:schemeClr>
                </a:solidFill>
              </a:rPr>
              <a:t> is near zero. </a:t>
            </a:r>
          </a:p>
          <a:p>
            <a:pPr>
              <a:buFont typeface="Wingdings" pitchFamily="2" charset="2"/>
              <a:buChar char="ü"/>
            </a:pPr>
            <a:r>
              <a:rPr lang="en-US" sz="2000" dirty="0" smtClean="0">
                <a:solidFill>
                  <a:schemeClr val="tx1">
                    <a:lumMod val="50000"/>
                  </a:schemeClr>
                </a:solidFill>
              </a:rPr>
              <a:t>On the other hand, if precipitation is much higher than potential </a:t>
            </a:r>
            <a:r>
              <a:rPr lang="en-US" sz="2000" dirty="0" err="1" smtClean="0">
                <a:solidFill>
                  <a:schemeClr val="tx1">
                    <a:lumMod val="50000"/>
                  </a:schemeClr>
                </a:solidFill>
              </a:rPr>
              <a:t>evapotranspiration</a:t>
            </a:r>
            <a:r>
              <a:rPr lang="en-US" sz="2000" dirty="0" smtClean="0">
                <a:solidFill>
                  <a:schemeClr val="tx1">
                    <a:lumMod val="50000"/>
                  </a:schemeClr>
                </a:solidFill>
              </a:rPr>
              <a:t> then recharge will be expected and the groundwater recharge coefficient could be very high.</a:t>
            </a:r>
            <a:endParaRPr lang="en-US" sz="20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4"/>
          <p:cNvSpPr>
            <a:spLocks noGrp="1" noChangeArrowheads="1"/>
          </p:cNvSpPr>
          <p:nvPr>
            <p:ph type="title"/>
          </p:nvPr>
        </p:nvSpPr>
        <p:spPr>
          <a:xfrm>
            <a:off x="457200" y="0"/>
            <a:ext cx="8229600" cy="580986"/>
          </a:xfrm>
        </p:spPr>
        <p:txBody>
          <a:bodyPr/>
          <a:lstStyle/>
          <a:p>
            <a:r>
              <a:rPr lang="en-US" sz="2800" b="1" dirty="0">
                <a:solidFill>
                  <a:srgbClr val="FF0000"/>
                </a:solidFill>
              </a:rPr>
              <a:t>Suggested ways</a:t>
            </a:r>
          </a:p>
        </p:txBody>
      </p:sp>
      <p:sp>
        <p:nvSpPr>
          <p:cNvPr id="196613" name="Text Box 5"/>
          <p:cNvSpPr txBox="1">
            <a:spLocks noChangeArrowheads="1"/>
          </p:cNvSpPr>
          <p:nvPr/>
        </p:nvSpPr>
        <p:spPr bwMode="auto">
          <a:xfrm>
            <a:off x="533400" y="580986"/>
            <a:ext cx="7542213" cy="5755422"/>
          </a:xfrm>
          <a:prstGeom prst="rect">
            <a:avLst/>
          </a:prstGeom>
          <a:noFill/>
          <a:ln w="9525">
            <a:noFill/>
            <a:miter lim="800000"/>
            <a:headEnd/>
            <a:tailEnd/>
          </a:ln>
          <a:effectLst/>
        </p:spPr>
        <p:txBody>
          <a:bodyPr wrap="square">
            <a:spAutoFit/>
          </a:bodyPr>
          <a:lstStyle/>
          <a:p>
            <a:pPr marL="342900" indent="-342900">
              <a:buFontTx/>
              <a:buAutoNum type="alphaLcPeriod"/>
            </a:pPr>
            <a:r>
              <a:rPr lang="en-US" sz="1600" b="1" dirty="0"/>
              <a:t>Start at the top of the watershed, i.e. on the hills</a:t>
            </a:r>
          </a:p>
          <a:p>
            <a:pPr marL="342900" indent="-342900">
              <a:buFontTx/>
              <a:buAutoNum type="alphaLcPeriod"/>
            </a:pPr>
            <a:endParaRPr lang="en-US" sz="1600" b="1" dirty="0"/>
          </a:p>
          <a:p>
            <a:pPr marL="342900" indent="-342900">
              <a:buFontTx/>
              <a:buAutoNum type="alphaLcPeriod"/>
            </a:pPr>
            <a:r>
              <a:rPr lang="en-US" sz="1600" b="1" dirty="0"/>
              <a:t>Slow down the movement of water</a:t>
            </a:r>
          </a:p>
          <a:p>
            <a:pPr marL="342900" indent="-342900">
              <a:buFontTx/>
              <a:buAutoNum type="alphaLcPeriod"/>
            </a:pPr>
            <a:endParaRPr lang="en-US" sz="1600" b="1" dirty="0"/>
          </a:p>
          <a:p>
            <a:pPr marL="342900" indent="-342900">
              <a:buFontTx/>
              <a:buAutoNum type="alphaLcPeriod"/>
            </a:pPr>
            <a:r>
              <a:rPr lang="en-US" sz="1600" b="1" dirty="0"/>
              <a:t>Protection of the slopes for erosion and stability</a:t>
            </a:r>
          </a:p>
          <a:p>
            <a:pPr marL="342900" indent="-342900">
              <a:buFontTx/>
              <a:buAutoNum type="alphaLcPeriod"/>
            </a:pPr>
            <a:endParaRPr lang="en-US" sz="1600" b="1" dirty="0"/>
          </a:p>
          <a:p>
            <a:pPr marL="342900" indent="-342900">
              <a:buFontTx/>
              <a:buAutoNum type="alphaLcPeriod"/>
            </a:pPr>
            <a:r>
              <a:rPr lang="en-US" sz="1600" b="1" dirty="0"/>
              <a:t>Suitably sized channels on the hill side</a:t>
            </a:r>
          </a:p>
          <a:p>
            <a:pPr marL="342900" indent="-342900">
              <a:buFontTx/>
              <a:buAutoNum type="alphaLcPeriod"/>
            </a:pPr>
            <a:endParaRPr lang="en-US" sz="1600" b="1" dirty="0"/>
          </a:p>
          <a:p>
            <a:pPr marL="342900" indent="-342900">
              <a:buFontTx/>
              <a:buAutoNum type="alphaLcPeriod"/>
            </a:pPr>
            <a:r>
              <a:rPr lang="en-US" sz="1600" b="1" dirty="0"/>
              <a:t>Do not block any steep channel</a:t>
            </a:r>
          </a:p>
          <a:p>
            <a:pPr marL="342900" indent="-342900">
              <a:buFontTx/>
              <a:buAutoNum type="alphaLcPeriod"/>
            </a:pPr>
            <a:endParaRPr lang="en-US" sz="1600" b="1" dirty="0"/>
          </a:p>
          <a:p>
            <a:pPr marL="342900" indent="-342900">
              <a:buFontTx/>
              <a:buAutoNum type="alphaLcPeriod"/>
            </a:pPr>
            <a:r>
              <a:rPr lang="en-US" sz="1600" b="1" dirty="0"/>
              <a:t>Have storage volumes after de-silting</a:t>
            </a:r>
          </a:p>
          <a:p>
            <a:pPr marL="342900" indent="-342900">
              <a:buFontTx/>
              <a:buAutoNum type="alphaLcPeriod"/>
            </a:pPr>
            <a:endParaRPr lang="en-US" sz="1600" b="1" dirty="0"/>
          </a:p>
          <a:p>
            <a:pPr marL="342900" indent="-342900">
              <a:buFontTx/>
              <a:buAutoNum type="alphaLcPeriod"/>
            </a:pPr>
            <a:r>
              <a:rPr lang="en-US" sz="1600" b="1" dirty="0"/>
              <a:t>Have check dams in areas where slopes are &lt; 5 deg.</a:t>
            </a:r>
          </a:p>
          <a:p>
            <a:pPr marL="342900" indent="-342900">
              <a:buFontTx/>
              <a:buAutoNum type="alphaLcPeriod"/>
            </a:pPr>
            <a:endParaRPr lang="en-US" sz="1600" b="1" dirty="0"/>
          </a:p>
          <a:p>
            <a:pPr marL="342900" indent="-342900">
              <a:buFontTx/>
              <a:buAutoNum type="alphaLcPeriod"/>
            </a:pPr>
            <a:r>
              <a:rPr lang="en-US" sz="1600" b="1" dirty="0"/>
              <a:t>Build series of percolating stone check dams across streams</a:t>
            </a:r>
          </a:p>
          <a:p>
            <a:pPr marL="342900" indent="-342900">
              <a:buFontTx/>
              <a:buAutoNum type="alphaLcPeriod"/>
            </a:pPr>
            <a:endParaRPr lang="en-US" sz="1600" b="1" dirty="0"/>
          </a:p>
          <a:p>
            <a:pPr marL="342900" indent="-342900">
              <a:buFontTx/>
              <a:buAutoNum type="alphaLcPeriod"/>
            </a:pPr>
            <a:r>
              <a:rPr lang="en-US" sz="1600" b="1" dirty="0"/>
              <a:t>Decrease the urban run off by Roof top Rainwater Harvesting structures </a:t>
            </a:r>
          </a:p>
          <a:p>
            <a:pPr marL="342900" indent="-342900">
              <a:buFontTx/>
              <a:buAutoNum type="alphaLcPeriod"/>
            </a:pPr>
            <a:endParaRPr lang="en-US" sz="1600" b="1" dirty="0"/>
          </a:p>
          <a:p>
            <a:pPr marL="342900" indent="-342900">
              <a:buFontTx/>
              <a:buAutoNum type="alphaLcPeriod"/>
            </a:pPr>
            <a:r>
              <a:rPr lang="en-US" sz="1600" b="1" dirty="0"/>
              <a:t>Implement sediment control for urban run off entering channel</a:t>
            </a:r>
          </a:p>
          <a:p>
            <a:pPr marL="342900" indent="-342900">
              <a:buFontTx/>
              <a:buAutoNum type="alphaLcPeriod"/>
            </a:pPr>
            <a:endParaRPr lang="en-US" sz="1600" b="1" dirty="0"/>
          </a:p>
          <a:p>
            <a:pPr marL="342900" indent="-342900">
              <a:buFontTx/>
              <a:buAutoNum type="alphaLcPeriod"/>
            </a:pPr>
            <a:r>
              <a:rPr lang="en-US" sz="1600" b="1" dirty="0"/>
              <a:t>Increase infiltration and soakage by various means</a:t>
            </a:r>
          </a:p>
          <a:p>
            <a:pPr marL="342900" indent="-342900">
              <a:buFontTx/>
              <a:buAutoNum type="alphaLcPeriod"/>
            </a:pPr>
            <a:endParaRPr lang="en-US" sz="1600" b="1" dirty="0"/>
          </a:p>
          <a:p>
            <a:pPr marL="342900" indent="-342900">
              <a:buFontTx/>
              <a:buAutoNum type="alphaLcPeriod"/>
            </a:pPr>
            <a:endParaRPr lang="en-US" sz="16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400110"/>
          </a:xfrm>
          <a:prstGeom prst="rect">
            <a:avLst/>
          </a:prstGeom>
        </p:spPr>
        <p:txBody>
          <a:bodyPr wrap="square">
            <a:spAutoFit/>
          </a:bodyPr>
          <a:lstStyle/>
          <a:p>
            <a:r>
              <a:rPr lang="en-US" sz="2000" b="1" dirty="0" err="1">
                <a:solidFill>
                  <a:srgbClr val="FF0000"/>
                </a:solidFill>
              </a:rPr>
              <a:t>Binnie’s</a:t>
            </a:r>
            <a:r>
              <a:rPr lang="en-US" sz="2000" b="1" dirty="0"/>
              <a:t> </a:t>
            </a:r>
            <a:r>
              <a:rPr lang="en-US" sz="2000" b="1" dirty="0">
                <a:solidFill>
                  <a:srgbClr val="FF0000"/>
                </a:solidFill>
              </a:rPr>
              <a:t>Percentages for Computation of Runoff</a:t>
            </a:r>
            <a:endParaRPr lang="en-US" sz="2000" dirty="0">
              <a:solidFill>
                <a:srgbClr val="FF0000"/>
              </a:solidFill>
            </a:endParaRPr>
          </a:p>
        </p:txBody>
      </p:sp>
      <p:graphicFrame>
        <p:nvGraphicFramePr>
          <p:cNvPr id="3" name="Table 2"/>
          <p:cNvGraphicFramePr>
            <a:graphicFrameLocks noGrp="1"/>
          </p:cNvGraphicFramePr>
          <p:nvPr/>
        </p:nvGraphicFramePr>
        <p:xfrm>
          <a:off x="381000" y="685800"/>
          <a:ext cx="8305800" cy="1682496"/>
        </p:xfrm>
        <a:graphic>
          <a:graphicData uri="http://schemas.openxmlformats.org/drawingml/2006/table">
            <a:tbl>
              <a:tblPr/>
              <a:tblGrid>
                <a:gridCol w="2076450"/>
                <a:gridCol w="2076450"/>
                <a:gridCol w="2076450"/>
                <a:gridCol w="2076450"/>
              </a:tblGrid>
              <a:tr h="0">
                <a:tc>
                  <a:txBody>
                    <a:bodyPr/>
                    <a:lstStyle/>
                    <a:p>
                      <a:pPr marL="0" marR="0" algn="ctr">
                        <a:lnSpc>
                          <a:spcPct val="115000"/>
                        </a:lnSpc>
                        <a:spcBef>
                          <a:spcPts val="0"/>
                        </a:spcBef>
                        <a:spcAft>
                          <a:spcPts val="0"/>
                        </a:spcAft>
                      </a:pPr>
                      <a:r>
                        <a:rPr lang="en-US" sz="1600" b="1" dirty="0">
                          <a:latin typeface="+mn-lt"/>
                          <a:ea typeface="Times New Roman"/>
                          <a:cs typeface="Times New Roman"/>
                        </a:rPr>
                        <a:t>Annual Rainfall</a:t>
                      </a:r>
                      <a:endParaRPr lang="en-US" sz="1600" dirty="0">
                        <a:latin typeface="+mn-lt"/>
                        <a:ea typeface="Times New Roman"/>
                        <a:cs typeface="Times New Roman"/>
                      </a:endParaRPr>
                    </a:p>
                    <a:p>
                      <a:pPr marL="0" marR="0" algn="ctr">
                        <a:lnSpc>
                          <a:spcPct val="115000"/>
                        </a:lnSpc>
                        <a:spcBef>
                          <a:spcPts val="0"/>
                        </a:spcBef>
                        <a:spcAft>
                          <a:spcPts val="0"/>
                        </a:spcAft>
                      </a:pPr>
                      <a:r>
                        <a:rPr lang="en-US" sz="1600" b="1" dirty="0">
                          <a:latin typeface="+mn-lt"/>
                          <a:ea typeface="Times New Roman"/>
                          <a:cs typeface="Times New Roman"/>
                        </a:rPr>
                        <a:t>(mm)</a:t>
                      </a:r>
                      <a:endParaRPr lang="en-US" sz="1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mn-lt"/>
                          <a:ea typeface="Times New Roman"/>
                          <a:cs typeface="Times New Roman"/>
                        </a:rPr>
                        <a:t>Runoff</a:t>
                      </a:r>
                      <a:endParaRPr lang="en-US" sz="1600" dirty="0">
                        <a:latin typeface="+mn-lt"/>
                        <a:ea typeface="Times New Roman"/>
                        <a:cs typeface="Times New Roman"/>
                      </a:endParaRPr>
                    </a:p>
                    <a:p>
                      <a:pPr marL="0" marR="0" algn="ctr">
                        <a:lnSpc>
                          <a:spcPct val="115000"/>
                        </a:lnSpc>
                        <a:spcBef>
                          <a:spcPts val="0"/>
                        </a:spcBef>
                        <a:spcAft>
                          <a:spcPts val="0"/>
                        </a:spcAft>
                      </a:pPr>
                      <a:r>
                        <a:rPr lang="en-US" sz="1600" b="1" dirty="0">
                          <a:latin typeface="+mn-lt"/>
                          <a:ea typeface="Times New Roman"/>
                          <a:cs typeface="Times New Roman"/>
                        </a:rPr>
                        <a:t>(%)</a:t>
                      </a:r>
                      <a:endParaRPr lang="en-US" sz="1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mn-lt"/>
                          <a:ea typeface="Times New Roman"/>
                          <a:cs typeface="Times New Roman"/>
                        </a:rPr>
                        <a:t>Annual Rainfall</a:t>
                      </a:r>
                      <a:endParaRPr lang="en-US" sz="1600" dirty="0">
                        <a:latin typeface="+mn-lt"/>
                        <a:ea typeface="Times New Roman"/>
                        <a:cs typeface="Times New Roman"/>
                      </a:endParaRPr>
                    </a:p>
                    <a:p>
                      <a:pPr marL="0" marR="0" algn="ctr">
                        <a:lnSpc>
                          <a:spcPct val="115000"/>
                        </a:lnSpc>
                        <a:spcBef>
                          <a:spcPts val="0"/>
                        </a:spcBef>
                        <a:spcAft>
                          <a:spcPts val="0"/>
                        </a:spcAft>
                      </a:pPr>
                      <a:r>
                        <a:rPr lang="en-US" sz="1600" b="1" dirty="0">
                          <a:latin typeface="+mn-lt"/>
                          <a:ea typeface="Times New Roman"/>
                          <a:cs typeface="Times New Roman"/>
                        </a:rPr>
                        <a:t>(mm)</a:t>
                      </a:r>
                      <a:endParaRPr lang="en-US" sz="1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mn-lt"/>
                          <a:ea typeface="Times New Roman"/>
                          <a:cs typeface="Times New Roman"/>
                        </a:rPr>
                        <a:t>Runoff</a:t>
                      </a:r>
                      <a:endParaRPr lang="en-US" sz="1600">
                        <a:latin typeface="+mn-lt"/>
                        <a:ea typeface="Times New Roman"/>
                        <a:cs typeface="Times New Roman"/>
                      </a:endParaRPr>
                    </a:p>
                    <a:p>
                      <a:pPr marL="0" marR="0" algn="ctr">
                        <a:lnSpc>
                          <a:spcPct val="115000"/>
                        </a:lnSpc>
                        <a:spcBef>
                          <a:spcPts val="0"/>
                        </a:spcBef>
                        <a:spcAft>
                          <a:spcPts val="0"/>
                        </a:spcAft>
                      </a:pPr>
                      <a:r>
                        <a:rPr lang="en-US" sz="1600" b="1">
                          <a:latin typeface="+mn-lt"/>
                          <a:ea typeface="Times New Roman"/>
                          <a:cs typeface="Times New Roman"/>
                        </a:rPr>
                        <a:t>(%)</a:t>
                      </a:r>
                      <a:endParaRPr lang="en-US" sz="16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latin typeface="+mn-lt"/>
                          <a:ea typeface="Times New Roman"/>
                          <a:cs typeface="Times New Roman"/>
                        </a:rPr>
                        <a:t>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latin typeface="+mn-lt"/>
                          <a:ea typeface="Times New Roman"/>
                          <a:cs typeface="Times New Roman"/>
                        </a:rPr>
                        <a:t>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latin typeface="+mn-lt"/>
                          <a:ea typeface="Times New Roman"/>
                          <a:cs typeface="Times New Roman"/>
                        </a:rPr>
                        <a:t>700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600">
                          <a:latin typeface="+mn-lt"/>
                          <a:ea typeface="Times New Roman"/>
                          <a:cs typeface="Times New Roman"/>
                        </a:rPr>
                        <a:t>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mn-lt"/>
                          <a:ea typeface="Times New Roman"/>
                          <a:cs typeface="Times New Roman"/>
                        </a:rPr>
                        <a:t>&gt; 1500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mn-lt"/>
                          <a:ea typeface="Times New Roman"/>
                          <a:cs typeface="Times New Roman"/>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304800" y="2438400"/>
            <a:ext cx="8458200" cy="400110"/>
          </a:xfrm>
          <a:prstGeom prst="rect">
            <a:avLst/>
          </a:prstGeom>
        </p:spPr>
        <p:txBody>
          <a:bodyPr wrap="square">
            <a:spAutoFit/>
          </a:bodyPr>
          <a:lstStyle/>
          <a:p>
            <a:r>
              <a:rPr lang="en-US" sz="2000" b="1" dirty="0">
                <a:solidFill>
                  <a:srgbClr val="FF0000"/>
                </a:solidFill>
              </a:rPr>
              <a:t>Strange Table Showing Daily Runoff Percentage</a:t>
            </a:r>
            <a:endParaRPr lang="en-US" sz="2000" dirty="0">
              <a:solidFill>
                <a:srgbClr val="FF0000"/>
              </a:solidFill>
            </a:endParaRPr>
          </a:p>
        </p:txBody>
      </p:sp>
      <p:graphicFrame>
        <p:nvGraphicFramePr>
          <p:cNvPr id="5" name="Table 4"/>
          <p:cNvGraphicFramePr>
            <a:graphicFrameLocks noGrp="1"/>
          </p:cNvGraphicFramePr>
          <p:nvPr/>
        </p:nvGraphicFramePr>
        <p:xfrm>
          <a:off x="304800" y="2971800"/>
          <a:ext cx="8610601" cy="3925824"/>
        </p:xfrm>
        <a:graphic>
          <a:graphicData uri="http://schemas.openxmlformats.org/drawingml/2006/table">
            <a:tbl>
              <a:tblPr/>
              <a:tblGrid>
                <a:gridCol w="1308324"/>
                <a:gridCol w="1140981"/>
                <a:gridCol w="1369177"/>
                <a:gridCol w="1369177"/>
                <a:gridCol w="1110554"/>
                <a:gridCol w="1156194"/>
                <a:gridCol w="1156194"/>
              </a:tblGrid>
              <a:tr h="165145">
                <a:tc rowSpan="3">
                  <a:txBody>
                    <a:bodyPr/>
                    <a:lstStyle/>
                    <a:p>
                      <a:pPr marL="0" marR="0">
                        <a:lnSpc>
                          <a:spcPct val="115000"/>
                        </a:lnSpc>
                        <a:spcBef>
                          <a:spcPts val="0"/>
                        </a:spcBef>
                        <a:spcAft>
                          <a:spcPts val="0"/>
                        </a:spcAft>
                      </a:pPr>
                      <a:r>
                        <a:rPr lang="en-US" sz="1400" b="1" dirty="0">
                          <a:latin typeface="+mn-lt"/>
                          <a:ea typeface="Times New Roman"/>
                          <a:cs typeface="Times New Roman"/>
                        </a:rPr>
                        <a:t>Daily Rainfall,</a:t>
                      </a:r>
                      <a:endParaRPr lang="en-US" sz="1400" dirty="0">
                        <a:latin typeface="+mn-lt"/>
                        <a:ea typeface="Times New Roman"/>
                        <a:cs typeface="Times New Roman"/>
                      </a:endParaRPr>
                    </a:p>
                    <a:p>
                      <a:pPr marL="0" marR="0" algn="ctr">
                        <a:lnSpc>
                          <a:spcPct val="115000"/>
                        </a:lnSpc>
                        <a:spcBef>
                          <a:spcPts val="0"/>
                        </a:spcBef>
                        <a:spcAft>
                          <a:spcPts val="0"/>
                        </a:spcAft>
                      </a:pPr>
                      <a:r>
                        <a:rPr lang="en-US" sz="1400" b="1" dirty="0">
                          <a:latin typeface="+mn-lt"/>
                          <a:ea typeface="Times New Roman"/>
                          <a:cs typeface="Times New Roman"/>
                        </a:rPr>
                        <a:t>mm</a:t>
                      </a:r>
                      <a:endParaRPr lang="en-US" sz="1400" dirty="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nSpc>
                          <a:spcPct val="115000"/>
                        </a:lnSpc>
                        <a:spcBef>
                          <a:spcPts val="0"/>
                        </a:spcBef>
                        <a:spcAft>
                          <a:spcPts val="0"/>
                        </a:spcAft>
                      </a:pPr>
                      <a:r>
                        <a:rPr lang="en-US" sz="1400" b="1">
                          <a:latin typeface="+mn-lt"/>
                          <a:ea typeface="Times New Roman"/>
                          <a:cs typeface="Times New Roman"/>
                        </a:rPr>
                        <a:t>Runoff Percentage and Yield when the State of Ground is</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5145">
                <a:tc vMerge="1">
                  <a:txBody>
                    <a:bodyPr/>
                    <a:lstStyle/>
                    <a:p>
                      <a:endParaRPr lang="en-US"/>
                    </a:p>
                  </a:txBody>
                  <a:tcPr/>
                </a:tc>
                <a:tc gridSpan="2">
                  <a:txBody>
                    <a:bodyPr/>
                    <a:lstStyle/>
                    <a:p>
                      <a:pPr marL="0" marR="0" algn="ctr">
                        <a:lnSpc>
                          <a:spcPct val="115000"/>
                        </a:lnSpc>
                        <a:spcBef>
                          <a:spcPts val="0"/>
                        </a:spcBef>
                        <a:spcAft>
                          <a:spcPts val="0"/>
                        </a:spcAft>
                      </a:pPr>
                      <a:r>
                        <a:rPr lang="en-US" sz="1400" b="1" dirty="0">
                          <a:latin typeface="+mn-lt"/>
                          <a:ea typeface="Times New Roman"/>
                          <a:cs typeface="Times New Roman"/>
                        </a:rPr>
                        <a:t>Dry</a:t>
                      </a:r>
                      <a:endParaRPr lang="en-US" sz="1400" dirty="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b="1">
                          <a:latin typeface="+mn-lt"/>
                          <a:ea typeface="Times New Roman"/>
                          <a:cs typeface="Times New Roman"/>
                        </a:rPr>
                        <a:t>Damp</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400" b="1">
                          <a:latin typeface="+mn-lt"/>
                          <a:ea typeface="Times New Roman"/>
                          <a:cs typeface="Times New Roman"/>
                        </a:rPr>
                        <a:t>Wet</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65145">
                <a:tc vMerge="1">
                  <a:txBody>
                    <a:bodyPr/>
                    <a:lstStyle/>
                    <a:p>
                      <a:endParaRPr lang="en-US"/>
                    </a:p>
                  </a:txBody>
                  <a:tcPr/>
                </a:tc>
                <a:tc>
                  <a:txBody>
                    <a:bodyPr/>
                    <a:lstStyle/>
                    <a:p>
                      <a:pPr marL="0" marR="0" algn="ctr">
                        <a:lnSpc>
                          <a:spcPct val="115000"/>
                        </a:lnSpc>
                        <a:spcBef>
                          <a:spcPts val="0"/>
                        </a:spcBef>
                        <a:spcAft>
                          <a:spcPts val="0"/>
                        </a:spcAft>
                      </a:pPr>
                      <a:r>
                        <a:rPr lang="en-US" sz="1400" b="1">
                          <a:latin typeface="+mn-lt"/>
                          <a:ea typeface="Times New Roman"/>
                          <a:cs typeface="Times New Roman"/>
                        </a:rPr>
                        <a:t>%</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mn-lt"/>
                          <a:ea typeface="Times New Roman"/>
                          <a:cs typeface="Times New Roman"/>
                        </a:rPr>
                        <a:t>Yield</a:t>
                      </a:r>
                      <a:endParaRPr lang="en-US" sz="1400" dirty="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mn-lt"/>
                          <a:ea typeface="Times New Roman"/>
                          <a:cs typeface="Times New Roman"/>
                        </a:rPr>
                        <a:t>%</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mn-lt"/>
                          <a:ea typeface="Times New Roman"/>
                          <a:cs typeface="Times New Roman"/>
                        </a:rPr>
                        <a:t>Yield</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mn-lt"/>
                          <a:ea typeface="Times New Roman"/>
                          <a:cs typeface="Times New Roman"/>
                        </a:rPr>
                        <a:t>%</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mn-lt"/>
                          <a:ea typeface="Times New Roman"/>
                          <a:cs typeface="Times New Roman"/>
                        </a:rPr>
                        <a:t>Yield</a:t>
                      </a:r>
                      <a:endParaRPr lang="en-US" sz="1400">
                        <a:latin typeface="+mn-lt"/>
                        <a:ea typeface="Times New Roman"/>
                        <a:cs typeface="Times New Roman"/>
                      </a:endParaRP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4</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7</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0.35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10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0.10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0.25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0.40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9</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1.80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25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0.75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11</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2.75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4.50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30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4</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13</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3.90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6.00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40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7</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2.80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7.20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28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11.20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50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5.00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22</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11.00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34</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17.00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60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14</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8.46</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16.80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41</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24.60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70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12.61</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33</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25.10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48</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33.60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75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15.00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37</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27.75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52</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41.25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80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22</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17.60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39</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31.20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55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44.00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90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25</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22.50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44</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39.60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62</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55.80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45">
                <a:tc>
                  <a:txBody>
                    <a:bodyPr/>
                    <a:lstStyle/>
                    <a:p>
                      <a:pPr marL="0" marR="0">
                        <a:lnSpc>
                          <a:spcPct val="115000"/>
                        </a:lnSpc>
                        <a:spcBef>
                          <a:spcPts val="0"/>
                        </a:spcBef>
                        <a:spcAft>
                          <a:spcPts val="0"/>
                        </a:spcAft>
                      </a:pPr>
                      <a:r>
                        <a:rPr lang="en-US" sz="1400">
                          <a:latin typeface="+mn-lt"/>
                          <a:ea typeface="Times New Roman"/>
                          <a:cs typeface="Times New Roman"/>
                        </a:rPr>
                        <a:t>100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30.00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50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50.00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mn-lt"/>
                          <a:ea typeface="Times New Roman"/>
                          <a:cs typeface="Times New Roman"/>
                        </a:rPr>
                        <a:t>70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mn-lt"/>
                          <a:ea typeface="Times New Roman"/>
                          <a:cs typeface="Times New Roman"/>
                        </a:rPr>
                        <a:t>70.00</a:t>
                      </a:r>
                    </a:p>
                  </a:txBody>
                  <a:tcPr marL="64622" marR="646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4035079" cy="400110"/>
          </a:xfrm>
          <a:prstGeom prst="rect">
            <a:avLst/>
          </a:prstGeom>
        </p:spPr>
        <p:txBody>
          <a:bodyPr wrap="none">
            <a:spAutoFit/>
          </a:bodyPr>
          <a:lstStyle/>
          <a:p>
            <a:r>
              <a:rPr lang="en-US" sz="2000" b="1" dirty="0">
                <a:solidFill>
                  <a:srgbClr val="FF0000"/>
                </a:solidFill>
              </a:rPr>
              <a:t>Ingles and De Souza's formulae</a:t>
            </a:r>
            <a:endParaRPr lang="en-US" sz="2000" dirty="0">
              <a:solidFill>
                <a:srgbClr val="FF0000"/>
              </a:solidFill>
            </a:endParaRPr>
          </a:p>
        </p:txBody>
      </p:sp>
      <p:sp>
        <p:nvSpPr>
          <p:cNvPr id="178177" name="Rectangle 1"/>
          <p:cNvSpPr>
            <a:spLocks noChangeArrowheads="1"/>
          </p:cNvSpPr>
          <p:nvPr/>
        </p:nvSpPr>
        <p:spPr bwMode="auto">
          <a:xfrm>
            <a:off x="152400" y="990600"/>
            <a:ext cx="840486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a:t>
            </a:r>
            <a:r>
              <a:rPr kumimoji="0" lang="en-US"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Ghat</a:t>
            </a:r>
            <a:r>
              <a:rPr kumimoji="0" lang="en-US"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(Hilly) area, R = 0.85xP - 30.5</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Where ‘R’ and ‘P’ are runoff and precipitation respectively, both expressed in cm.</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78178" name="Rectangle 2"/>
          <p:cNvSpPr>
            <a:spLocks noChangeArrowheads="1"/>
          </p:cNvSpPr>
          <p:nvPr/>
        </p:nvSpPr>
        <p:spPr bwMode="auto">
          <a:xfrm>
            <a:off x="228600" y="1905000"/>
            <a:ext cx="5925661" cy="178510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mn-lt"/>
                <a:ea typeface="Times New Roman" pitchFamily="18" charset="0"/>
                <a:cs typeface="Times New Roman" pitchFamily="18" charset="0"/>
              </a:rPr>
              <a:t>Rational Method</a:t>
            </a:r>
            <a:endParaRPr kumimoji="0" lang="en-US" sz="2000" b="0" i="0" u="none" strike="noStrike" cap="none" normalizeH="0" baseline="0" dirty="0" smtClean="0">
              <a:ln>
                <a:noFill/>
              </a:ln>
              <a:solidFill>
                <a:srgbClr val="FF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The relationship for peak runoff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Qp</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is then expressed as</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Qp</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 C I A</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Where, C = coefficient of runoff</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A = area of the catchment (drainage basin)</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I = intensity of rainfall.</a:t>
            </a:r>
            <a:endParaRPr kumimoji="0" lang="en-US" b="0" i="0" u="none" strike="noStrike" cap="none" normalizeH="0" baseline="0" dirty="0" smtClean="0">
              <a:ln>
                <a:noFill/>
              </a:ln>
              <a:solidFill>
                <a:schemeClr val="tx1"/>
              </a:solidFill>
              <a:effectLst/>
              <a:latin typeface="+mn-lt"/>
            </a:endParaRPr>
          </a:p>
        </p:txBody>
      </p:sp>
      <p:sp>
        <p:nvSpPr>
          <p:cNvPr id="178179" name="Rectangle 3"/>
          <p:cNvSpPr>
            <a:spLocks noChangeArrowheads="1"/>
          </p:cNvSpPr>
          <p:nvPr/>
        </p:nvSpPr>
        <p:spPr bwMode="auto">
          <a:xfrm>
            <a:off x="152400" y="4038600"/>
            <a:ext cx="89916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mn-lt"/>
                <a:ea typeface="Times New Roman" pitchFamily="18" charset="0"/>
                <a:cs typeface="Times New Roman" pitchFamily="18" charset="0"/>
              </a:rPr>
              <a:t>Runoff Coefficient Factor (C):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Times New Roman" pitchFamily="18" charset="0"/>
                <a:cs typeface="Times New Roman" pitchFamily="18" charset="0"/>
              </a:rPr>
              <a:t> </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The runoff coefficient factor (C) encompasses all other factors that affect the surface runoff, except the area (A) and the intensity of rainfall (I). It is defined as:</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C =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Qp</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/AI</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Under ideal conditions, C represents the ratio of runoff volume to rainfall volume. Ideal conditions are rare. Consequently, the values of C are significantly lower than the values obtained through the above ratio.</a:t>
            </a:r>
            <a:endParaRPr kumimoji="0" lang="en-US" b="0" i="0" u="none" strike="noStrike" cap="none" normalizeH="0" baseline="0" dirty="0" smtClean="0">
              <a:ln>
                <a:noFill/>
              </a:ln>
              <a:solidFill>
                <a:schemeClr val="tx1"/>
              </a:solidFill>
              <a:effectLst/>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152401" y="23709"/>
            <a:ext cx="88392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mn-lt"/>
                <a:ea typeface="Times New Roman" pitchFamily="18" charset="0"/>
                <a:cs typeface="Times New Roman" pitchFamily="18" charset="0"/>
              </a:rPr>
              <a:t>Intensity of Rainfall</a:t>
            </a:r>
            <a:endParaRPr kumimoji="0" lang="en-US" sz="2400" b="0" i="0" u="none" strike="noStrike" cap="none" normalizeH="0" baseline="0" dirty="0" smtClean="0">
              <a:ln>
                <a:noFill/>
              </a:ln>
              <a:solidFill>
                <a:srgbClr val="FF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The formula for the intensity of rainfall is expresses as.</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I = K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T</a:t>
            </a:r>
            <a:r>
              <a:rPr kumimoji="0" lang="en-US" b="0" i="0" u="none" strike="noStrike" cap="none" normalizeH="0" baseline="-30000" dirty="0" err="1" smtClean="0">
                <a:ln>
                  <a:noFill/>
                </a:ln>
                <a:solidFill>
                  <a:schemeClr val="tx1"/>
                </a:solidFill>
                <a:effectLst/>
                <a:latin typeface="+mn-lt"/>
                <a:ea typeface="Times New Roman" pitchFamily="18" charset="0"/>
                <a:cs typeface="Times New Roman" pitchFamily="18" charset="0"/>
              </a:rPr>
              <a:t>r</a:t>
            </a:r>
            <a:r>
              <a:rPr kumimoji="0" lang="en-US" b="0" i="0" u="none" strike="noStrike" cap="none" normalizeH="0" baseline="30000" dirty="0" err="1" smtClean="0">
                <a:ln>
                  <a:noFill/>
                </a:ln>
                <a:solidFill>
                  <a:schemeClr val="tx1"/>
                </a:solidFill>
                <a:effectLst/>
                <a:latin typeface="+mn-lt"/>
                <a:ea typeface="Times New Roman" pitchFamily="18" charset="0"/>
                <a:cs typeface="Times New Roman" pitchFamily="18" charset="0"/>
              </a:rPr>
              <a:t>a</a:t>
            </a:r>
            <a:r>
              <a:rPr kumimoji="0" lang="en-US" b="0" i="0" u="none" strike="noStrike" cap="none" normalizeH="0" baseline="30000" dirty="0" smtClean="0">
                <a:ln>
                  <a:noFill/>
                </a:ln>
                <a:solidFill>
                  <a:schemeClr val="tx1"/>
                </a:solidFill>
                <a:effectLst/>
                <a:latin typeface="+mn-lt"/>
                <a:ea typeface="Times New Roman" pitchFamily="18" charset="0"/>
                <a:cs typeface="Times New Roman" pitchFamily="18" charset="0"/>
              </a:rPr>
              <a:t> </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T</a:t>
            </a:r>
            <a:r>
              <a:rPr kumimoji="0" lang="en-US" b="0" i="0" u="none" strike="noStrike" cap="none" normalizeH="0" baseline="-30000" dirty="0" err="1" smtClean="0">
                <a:ln>
                  <a:noFill/>
                </a:ln>
                <a:solidFill>
                  <a:schemeClr val="tx1"/>
                </a:solidFill>
                <a:effectLst/>
                <a:latin typeface="+mn-lt"/>
                <a:ea typeface="Times New Roman" pitchFamily="18" charset="0"/>
                <a:cs typeface="Times New Roman" pitchFamily="18" charset="0"/>
              </a:rPr>
              <a:t>c</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 b)</a:t>
            </a:r>
            <a:r>
              <a:rPr kumimoji="0" lang="en-US" b="0" i="0" u="none" strike="noStrike" cap="none" normalizeH="0" baseline="30000" dirty="0" smtClean="0">
                <a:ln>
                  <a:noFill/>
                </a:ln>
                <a:solidFill>
                  <a:schemeClr val="tx1"/>
                </a:solidFill>
                <a:effectLst/>
                <a:latin typeface="+mn-lt"/>
                <a:ea typeface="Times New Roman" pitchFamily="18" charset="0"/>
                <a:cs typeface="Times New Roman" pitchFamily="18" charset="0"/>
              </a:rPr>
              <a:t>n</a:t>
            </a:r>
            <a:endParaRPr kumimoji="0" 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Where I is the intensity of rainfall,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Tr</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the recurrence interval, </a:t>
            </a:r>
            <a:r>
              <a:rPr kumimoji="0" lang="en-US" b="0" i="0" u="none" strike="noStrike" cap="none" normalizeH="0" baseline="0" dirty="0" err="1" smtClean="0">
                <a:ln>
                  <a:noFill/>
                </a:ln>
                <a:solidFill>
                  <a:schemeClr val="tx1"/>
                </a:solidFill>
                <a:effectLst/>
                <a:latin typeface="+mn-lt"/>
                <a:ea typeface="Times New Roman" pitchFamily="18" charset="0"/>
                <a:cs typeface="Times New Roman" pitchFamily="18" charset="0"/>
              </a:rPr>
              <a:t>Tc</a:t>
            </a:r>
            <a:r>
              <a:rPr kumimoji="0" lang="en-US" b="0" i="0" u="none" strike="noStrike" cap="none" normalizeH="0" baseline="0" dirty="0" smtClean="0">
                <a:ln>
                  <a:noFill/>
                </a:ln>
                <a:solidFill>
                  <a:schemeClr val="tx1"/>
                </a:solidFill>
                <a:effectLst/>
                <a:latin typeface="+mn-lt"/>
                <a:ea typeface="Times New Roman" pitchFamily="18" charset="0"/>
                <a:cs typeface="Times New Roman" pitchFamily="18" charset="0"/>
              </a:rPr>
              <a:t>, Time of concentration, and a, b, n are constants.</a:t>
            </a:r>
            <a:endParaRPr kumimoji="0" lang="en-US" b="0" i="0" u="none" strike="noStrike" cap="none" normalizeH="0" baseline="0" dirty="0" smtClean="0">
              <a:ln>
                <a:noFill/>
              </a:ln>
              <a:solidFill>
                <a:schemeClr val="tx1"/>
              </a:solidFill>
              <a:effectLst/>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n-lt"/>
                <a:ea typeface="Times New Roman" pitchFamily="18" charset="0"/>
              </a:rPr>
              <a:t>The values of parameters K, a, b, n for different zones of India have been developed by the ICAR scientists, </a:t>
            </a:r>
            <a:endParaRPr kumimoji="0" lang="en-US" b="0" i="0" u="none" strike="noStrike" cap="none" normalizeH="0" baseline="0" dirty="0" smtClean="0">
              <a:ln>
                <a:noFill/>
              </a:ln>
              <a:solidFill>
                <a:schemeClr val="tx1"/>
              </a:solidFill>
              <a:effectLst/>
              <a:latin typeface="+mn-lt"/>
            </a:endParaRPr>
          </a:p>
        </p:txBody>
      </p:sp>
      <p:sp>
        <p:nvSpPr>
          <p:cNvPr id="3" name="Rectangle 2"/>
          <p:cNvSpPr/>
          <p:nvPr/>
        </p:nvSpPr>
        <p:spPr>
          <a:xfrm>
            <a:off x="0" y="2438400"/>
            <a:ext cx="8839200" cy="830997"/>
          </a:xfrm>
          <a:prstGeom prst="rect">
            <a:avLst/>
          </a:prstGeom>
        </p:spPr>
        <p:txBody>
          <a:bodyPr wrap="square">
            <a:spAutoFit/>
          </a:bodyPr>
          <a:lstStyle/>
          <a:p>
            <a:r>
              <a:rPr lang="en-US" sz="2400" b="1" dirty="0">
                <a:solidFill>
                  <a:srgbClr val="FF0000"/>
                </a:solidFill>
              </a:rPr>
              <a:t>Values of Parameters for Intensity – Duration - Return Period Relationships for Different Zones of India</a:t>
            </a:r>
            <a:endParaRPr lang="en-US" sz="2400" dirty="0">
              <a:solidFill>
                <a:srgbClr val="FF0000"/>
              </a:solidFill>
            </a:endParaRPr>
          </a:p>
        </p:txBody>
      </p:sp>
      <p:graphicFrame>
        <p:nvGraphicFramePr>
          <p:cNvPr id="4" name="Table 3"/>
          <p:cNvGraphicFramePr>
            <a:graphicFrameLocks noGrp="1"/>
          </p:cNvGraphicFramePr>
          <p:nvPr/>
        </p:nvGraphicFramePr>
        <p:xfrm>
          <a:off x="152401" y="3505200"/>
          <a:ext cx="8763000" cy="2057400"/>
        </p:xfrm>
        <a:graphic>
          <a:graphicData uri="http://schemas.openxmlformats.org/drawingml/2006/table">
            <a:tbl>
              <a:tblPr/>
              <a:tblGrid>
                <a:gridCol w="1752417"/>
                <a:gridCol w="1752417"/>
                <a:gridCol w="1752417"/>
                <a:gridCol w="1752417"/>
                <a:gridCol w="1753332"/>
              </a:tblGrid>
              <a:tr h="0">
                <a:tc>
                  <a:txBody>
                    <a:bodyPr/>
                    <a:lstStyle/>
                    <a:p>
                      <a:pPr marL="0" marR="0" algn="ctr">
                        <a:lnSpc>
                          <a:spcPct val="150000"/>
                        </a:lnSpc>
                        <a:spcBef>
                          <a:spcPts val="0"/>
                        </a:spcBef>
                        <a:spcAft>
                          <a:spcPts val="0"/>
                        </a:spcAft>
                      </a:pPr>
                      <a:r>
                        <a:rPr lang="en-US" sz="1800" b="1" dirty="0">
                          <a:latin typeface="+mn-lt"/>
                          <a:ea typeface="Times New Roman"/>
                          <a:cs typeface="Times New Roman"/>
                        </a:rPr>
                        <a:t>Zone</a:t>
                      </a:r>
                      <a:endParaRPr lang="en-US" sz="18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latin typeface="+mn-lt"/>
                          <a:ea typeface="Times New Roman"/>
                          <a:cs typeface="Times New Roman"/>
                        </a:rPr>
                        <a:t>K</a:t>
                      </a:r>
                      <a:endParaRPr lang="en-US" sz="18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latin typeface="+mn-lt"/>
                          <a:ea typeface="Times New Roman"/>
                          <a:cs typeface="Times New Roman"/>
                        </a:rPr>
                        <a:t>A</a:t>
                      </a:r>
                      <a:endParaRPr lang="en-US" sz="18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a:latin typeface="+mn-lt"/>
                          <a:ea typeface="Times New Roman"/>
                          <a:cs typeface="Times New Roman"/>
                        </a:rPr>
                        <a:t>b</a:t>
                      </a:r>
                      <a:endParaRPr lang="en-US" sz="18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a:latin typeface="+mn-lt"/>
                          <a:ea typeface="Times New Roman"/>
                          <a:cs typeface="Times New Roman"/>
                        </a:rPr>
                        <a:t>n</a:t>
                      </a:r>
                      <a:endParaRPr lang="en-US" sz="18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50000"/>
                        </a:lnSpc>
                        <a:spcBef>
                          <a:spcPts val="0"/>
                        </a:spcBef>
                        <a:spcAft>
                          <a:spcPts val="0"/>
                        </a:spcAft>
                      </a:pPr>
                      <a:r>
                        <a:rPr lang="en-US" sz="1800">
                          <a:latin typeface="+mn-lt"/>
                          <a:ea typeface="Times New Roman"/>
                          <a:cs typeface="Times New Roman"/>
                        </a:rPr>
                        <a:t>North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5.92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0.162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1.013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50000"/>
                        </a:lnSpc>
                        <a:spcBef>
                          <a:spcPts val="0"/>
                        </a:spcBef>
                        <a:spcAft>
                          <a:spcPts val="0"/>
                        </a:spcAft>
                      </a:pPr>
                      <a:r>
                        <a:rPr lang="en-US" sz="1800">
                          <a:latin typeface="+mn-lt"/>
                          <a:ea typeface="Times New Roman"/>
                          <a:cs typeface="Times New Roman"/>
                        </a:rPr>
                        <a:t>Central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7.47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0.170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0.960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50000"/>
                        </a:lnSpc>
                        <a:spcBef>
                          <a:spcPts val="0"/>
                        </a:spcBef>
                        <a:spcAft>
                          <a:spcPts val="0"/>
                        </a:spcAft>
                      </a:pPr>
                      <a:r>
                        <a:rPr lang="en-US" sz="1800">
                          <a:latin typeface="+mn-lt"/>
                          <a:ea typeface="Times New Roman"/>
                          <a:cs typeface="Times New Roman"/>
                        </a:rPr>
                        <a:t>Western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3.98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0.165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0.733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50000"/>
                        </a:lnSpc>
                        <a:spcBef>
                          <a:spcPts val="0"/>
                        </a:spcBef>
                        <a:spcAft>
                          <a:spcPts val="0"/>
                        </a:spcAft>
                      </a:pPr>
                      <a:r>
                        <a:rPr lang="en-US" sz="1800">
                          <a:latin typeface="+mn-lt"/>
                          <a:ea typeface="Times New Roman"/>
                          <a:cs typeface="Times New Roman"/>
                        </a:rPr>
                        <a:t>South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6.31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0.153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mn-lt"/>
                          <a:ea typeface="Times New Roman"/>
                          <a:cs typeface="Times New Roman"/>
                        </a:rPr>
                        <a:t>0.50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mn-lt"/>
                          <a:ea typeface="Times New Roman"/>
                          <a:cs typeface="Times New Roman"/>
                        </a:rPr>
                        <a:t>0.950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381000"/>
          </a:xfrm>
        </p:spPr>
        <p:txBody>
          <a:bodyPr/>
          <a:lstStyle/>
          <a:p>
            <a:r>
              <a:rPr lang="en-US" sz="2000" b="1" dirty="0" smtClean="0">
                <a:solidFill>
                  <a:schemeClr val="tx1"/>
                </a:solidFill>
                <a:latin typeface="+mj-lt"/>
                <a:ea typeface="+mj-ea"/>
                <a:cs typeface="+mj-cs"/>
              </a:rPr>
              <a:t>Runoff Coefficients for Undeveloped Areas Watershed Types </a:t>
            </a:r>
            <a:endParaRPr lang="en-US" sz="2000" dirty="0"/>
          </a:p>
        </p:txBody>
      </p:sp>
      <p:pic>
        <p:nvPicPr>
          <p:cNvPr id="182274" name="Picture 2"/>
          <p:cNvPicPr>
            <a:picLocks noChangeAspect="1" noChangeArrowheads="1"/>
          </p:cNvPicPr>
          <p:nvPr/>
        </p:nvPicPr>
        <p:blipFill>
          <a:blip r:embed="rId2" cstate="print"/>
          <a:srcRect/>
          <a:stretch>
            <a:fillRect/>
          </a:stretch>
        </p:blipFill>
        <p:spPr bwMode="auto">
          <a:xfrm>
            <a:off x="1752600" y="609600"/>
            <a:ext cx="5809774" cy="608742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85800"/>
          </a:xfrm>
        </p:spPr>
        <p:txBody>
          <a:bodyPr/>
          <a:lstStyle/>
          <a:p>
            <a:r>
              <a:rPr lang="en-US" sz="3200" dirty="0" smtClean="0">
                <a:solidFill>
                  <a:schemeClr val="tx1"/>
                </a:solidFill>
                <a:latin typeface="+mj-lt"/>
                <a:ea typeface="+mj-ea"/>
                <a:cs typeface="+mj-cs"/>
              </a:rPr>
              <a:t>Identifying Potential Rainwater Harvesting Sites</a:t>
            </a:r>
            <a:endParaRPr lang="en-US" sz="3200" dirty="0"/>
          </a:p>
        </p:txBody>
      </p:sp>
      <p:pic>
        <p:nvPicPr>
          <p:cNvPr id="17410" name="Picture 2"/>
          <p:cNvPicPr>
            <a:picLocks noChangeAspect="1" noChangeArrowheads="1"/>
          </p:cNvPicPr>
          <p:nvPr/>
        </p:nvPicPr>
        <p:blipFill>
          <a:blip r:embed="rId2" cstate="print"/>
          <a:srcRect/>
          <a:stretch>
            <a:fillRect/>
          </a:stretch>
        </p:blipFill>
        <p:spPr bwMode="auto">
          <a:xfrm>
            <a:off x="1981200" y="762000"/>
            <a:ext cx="4606766" cy="591026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dirty="0" smtClean="0"/>
              <a:t>Location Map</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1828800" y="990600"/>
            <a:ext cx="5601176" cy="56102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66800" y="228601"/>
            <a:ext cx="6629400" cy="762000"/>
          </a:xfrm>
        </p:spPr>
        <p:txBody>
          <a:bodyPr/>
          <a:lstStyle/>
          <a:p>
            <a:r>
              <a:rPr lang="en-US" dirty="0" smtClean="0"/>
              <a:t>Baseline studies</a:t>
            </a:r>
          </a:p>
        </p:txBody>
      </p:sp>
      <p:sp>
        <p:nvSpPr>
          <p:cNvPr id="2051" name="Rectangle 3"/>
          <p:cNvSpPr>
            <a:spLocks noGrp="1" noChangeArrowheads="1"/>
          </p:cNvSpPr>
          <p:nvPr>
            <p:ph type="subTitle" idx="1"/>
          </p:nvPr>
        </p:nvSpPr>
        <p:spPr>
          <a:xfrm>
            <a:off x="1447800" y="3810000"/>
            <a:ext cx="6400800" cy="2057400"/>
          </a:xfrm>
        </p:spPr>
        <p:txBody>
          <a:bodyPr/>
          <a:lstStyle/>
          <a:p>
            <a:r>
              <a:rPr lang="en-US" dirty="0" smtClean="0"/>
              <a:t>Water Environment</a:t>
            </a:r>
          </a:p>
        </p:txBody>
      </p:sp>
      <p:pic>
        <p:nvPicPr>
          <p:cNvPr id="4" name="Picture 4" descr="npo00000d"/>
          <p:cNvPicPr>
            <a:picLocks noChangeAspect="1" noChangeArrowheads="1"/>
          </p:cNvPicPr>
          <p:nvPr/>
        </p:nvPicPr>
        <p:blipFill>
          <a:blip r:embed="rId2" cstate="print"/>
          <a:srcRect/>
          <a:stretch>
            <a:fillRect/>
          </a:stretch>
        </p:blipFill>
        <p:spPr bwMode="auto">
          <a:xfrm>
            <a:off x="228600" y="228600"/>
            <a:ext cx="8610600" cy="6248399"/>
          </a:xfrm>
          <a:prstGeom prst="rect">
            <a:avLst/>
          </a:prstGeom>
          <a:noFill/>
          <a:ln w="9525" algn="ctr">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dirty="0" smtClean="0"/>
              <a:t>Geological map</a:t>
            </a: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914400" y="914400"/>
            <a:ext cx="7072313" cy="560641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60438"/>
          </a:xfrm>
        </p:spPr>
        <p:txBody>
          <a:bodyPr/>
          <a:lstStyle/>
          <a:p>
            <a:r>
              <a:rPr lang="en-US" sz="4000" dirty="0" smtClean="0"/>
              <a:t>Bore logs for sub surface Geology</a:t>
            </a:r>
            <a:endParaRPr lang="en-US" sz="4000" dirty="0"/>
          </a:p>
        </p:txBody>
      </p:sp>
      <p:pic>
        <p:nvPicPr>
          <p:cNvPr id="26626" name="Picture 2"/>
          <p:cNvPicPr>
            <a:picLocks noChangeAspect="1" noChangeArrowheads="1"/>
          </p:cNvPicPr>
          <p:nvPr/>
        </p:nvPicPr>
        <p:blipFill>
          <a:blip r:embed="rId2" cstate="print"/>
          <a:srcRect/>
          <a:stretch>
            <a:fillRect/>
          </a:stretch>
        </p:blipFill>
        <p:spPr bwMode="auto">
          <a:xfrm>
            <a:off x="914400" y="1219200"/>
            <a:ext cx="7080885" cy="531495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descr="D:\ANJ Documents\Presentation\second\Image2.jpg"/>
          <p:cNvPicPr>
            <a:picLocks noChangeAspect="1" noChangeArrowheads="1"/>
          </p:cNvPicPr>
          <p:nvPr/>
        </p:nvPicPr>
        <p:blipFill>
          <a:blip r:embed="rId2" cstate="print"/>
          <a:srcRect/>
          <a:stretch>
            <a:fillRect/>
          </a:stretch>
        </p:blipFill>
        <p:spPr bwMode="auto">
          <a:xfrm>
            <a:off x="1600200" y="228600"/>
            <a:ext cx="6055995" cy="642461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60438"/>
          </a:xfrm>
        </p:spPr>
        <p:txBody>
          <a:bodyPr/>
          <a:lstStyle/>
          <a:p>
            <a:r>
              <a:rPr lang="en-US" dirty="0" err="1" smtClean="0"/>
              <a:t>Landuse</a:t>
            </a:r>
            <a:r>
              <a:rPr lang="en-US" dirty="0" smtClean="0"/>
              <a:t> </a:t>
            </a:r>
            <a:r>
              <a:rPr lang="en-US" dirty="0" err="1" smtClean="0"/>
              <a:t>Landcover</a:t>
            </a:r>
            <a:r>
              <a:rPr lang="en-US" dirty="0" smtClean="0"/>
              <a:t> Map</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762000" y="1143000"/>
            <a:ext cx="7848600" cy="55626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60438"/>
          </a:xfrm>
        </p:spPr>
        <p:txBody>
          <a:bodyPr/>
          <a:lstStyle/>
          <a:p>
            <a:r>
              <a:rPr lang="en-US" dirty="0" smtClean="0"/>
              <a:t>Soil Map </a:t>
            </a:r>
            <a:endParaRPr lang="en-US" dirty="0"/>
          </a:p>
        </p:txBody>
      </p:sp>
      <p:pic>
        <p:nvPicPr>
          <p:cNvPr id="21506" name="Picture 2"/>
          <p:cNvPicPr>
            <a:picLocks noChangeAspect="1" noChangeArrowheads="1"/>
          </p:cNvPicPr>
          <p:nvPr/>
        </p:nvPicPr>
        <p:blipFill>
          <a:blip r:embed="rId2" cstate="print"/>
          <a:srcRect/>
          <a:stretch>
            <a:fillRect/>
          </a:stretch>
        </p:blipFill>
        <p:spPr bwMode="auto">
          <a:xfrm>
            <a:off x="762000" y="990600"/>
            <a:ext cx="7820025" cy="56578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Slope Map</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914400" y="990600"/>
            <a:ext cx="7781925" cy="56673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60438"/>
          </a:xfrm>
        </p:spPr>
        <p:txBody>
          <a:bodyPr/>
          <a:lstStyle/>
          <a:p>
            <a:r>
              <a:rPr lang="en-US" dirty="0" smtClean="0"/>
              <a:t>Runoff Potential Map</a:t>
            </a: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609600" y="990600"/>
            <a:ext cx="7934325" cy="56959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609600"/>
          </a:xfrm>
        </p:spPr>
        <p:txBody>
          <a:bodyPr/>
          <a:lstStyle/>
          <a:p>
            <a:r>
              <a:rPr lang="en-US" sz="4000" dirty="0" smtClean="0"/>
              <a:t>Potential Rainwater Harvesting Map</a:t>
            </a:r>
            <a:endParaRPr lang="en-US" sz="4000" dirty="0"/>
          </a:p>
        </p:txBody>
      </p:sp>
      <p:pic>
        <p:nvPicPr>
          <p:cNvPr id="24578" name="Picture 2"/>
          <p:cNvPicPr>
            <a:picLocks noChangeAspect="1" noChangeArrowheads="1"/>
          </p:cNvPicPr>
          <p:nvPr/>
        </p:nvPicPr>
        <p:blipFill>
          <a:blip r:embed="rId2" cstate="print"/>
          <a:srcRect/>
          <a:stretch>
            <a:fillRect/>
          </a:stretch>
        </p:blipFill>
        <p:spPr bwMode="auto">
          <a:xfrm>
            <a:off x="533400" y="866775"/>
            <a:ext cx="7905750" cy="59912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60438"/>
          </a:xfrm>
        </p:spPr>
        <p:txBody>
          <a:bodyPr/>
          <a:lstStyle/>
          <a:p>
            <a:r>
              <a:rPr lang="en-US" dirty="0" smtClean="0"/>
              <a:t>Potential Watershed Area Map</a:t>
            </a:r>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838200" y="1143000"/>
            <a:ext cx="7762875" cy="55911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J Documents\Publ\gl..jpg"/>
          <p:cNvPicPr>
            <a:picLocks noChangeAspect="1" noChangeArrowheads="1"/>
          </p:cNvPicPr>
          <p:nvPr/>
        </p:nvPicPr>
        <p:blipFill>
          <a:blip r:embed="rId2" cstate="print"/>
          <a:srcRect/>
          <a:stretch>
            <a:fillRect/>
          </a:stretch>
        </p:blipFill>
        <p:spPr bwMode="auto">
          <a:xfrm>
            <a:off x="457200" y="381000"/>
            <a:ext cx="8227162" cy="596554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2" descr="GGSS 7R"/>
          <p:cNvPicPr>
            <a:picLocks noChangeAspect="1" noChangeArrowheads="1"/>
          </p:cNvPicPr>
          <p:nvPr/>
        </p:nvPicPr>
        <p:blipFill>
          <a:blip r:embed="rId3" cstate="print"/>
          <a:srcRect r="-21" b="63"/>
          <a:stretch>
            <a:fillRect/>
          </a:stretch>
        </p:blipFill>
        <p:spPr bwMode="auto">
          <a:xfrm>
            <a:off x="4495800" y="1143000"/>
            <a:ext cx="3940175" cy="2393950"/>
          </a:xfrm>
          <a:prstGeom prst="rect">
            <a:avLst/>
          </a:prstGeom>
          <a:noFill/>
          <a:ln w="9525">
            <a:noFill/>
            <a:miter lim="800000"/>
            <a:headEnd/>
            <a:tailEnd/>
          </a:ln>
        </p:spPr>
      </p:pic>
      <p:pic>
        <p:nvPicPr>
          <p:cNvPr id="49155" name="Picture 3" descr="samp62"/>
          <p:cNvPicPr>
            <a:picLocks noChangeAspect="1" noChangeArrowheads="1"/>
          </p:cNvPicPr>
          <p:nvPr/>
        </p:nvPicPr>
        <p:blipFill>
          <a:blip r:embed="rId4" cstate="print"/>
          <a:srcRect/>
          <a:stretch>
            <a:fillRect/>
          </a:stretch>
        </p:blipFill>
        <p:spPr bwMode="auto">
          <a:xfrm>
            <a:off x="4572000" y="3473450"/>
            <a:ext cx="3886200" cy="2247900"/>
          </a:xfrm>
          <a:prstGeom prst="rect">
            <a:avLst/>
          </a:prstGeom>
          <a:noFill/>
          <a:ln w="9525">
            <a:noFill/>
            <a:miter lim="800000"/>
            <a:headEnd/>
            <a:tailEnd/>
          </a:ln>
        </p:spPr>
      </p:pic>
      <p:pic>
        <p:nvPicPr>
          <p:cNvPr id="49156" name="Picture 4" descr="BigWoods15"/>
          <p:cNvPicPr>
            <a:picLocks noChangeAspect="1" noChangeArrowheads="1"/>
          </p:cNvPicPr>
          <p:nvPr/>
        </p:nvPicPr>
        <p:blipFill>
          <a:blip r:embed="rId5" cstate="print"/>
          <a:srcRect b="-27"/>
          <a:stretch>
            <a:fillRect/>
          </a:stretch>
        </p:blipFill>
        <p:spPr bwMode="auto">
          <a:xfrm>
            <a:off x="685800" y="1143000"/>
            <a:ext cx="3886200" cy="2392363"/>
          </a:xfrm>
          <a:prstGeom prst="rect">
            <a:avLst/>
          </a:prstGeom>
          <a:noFill/>
          <a:ln w="9525">
            <a:noFill/>
            <a:miter lim="800000"/>
            <a:headEnd/>
            <a:tailEnd/>
          </a:ln>
        </p:spPr>
      </p:pic>
      <p:pic>
        <p:nvPicPr>
          <p:cNvPr id="49157" name="Picture 5" descr="WHITE%202%20TEE"/>
          <p:cNvPicPr>
            <a:picLocks noChangeAspect="1" noChangeArrowheads="1"/>
          </p:cNvPicPr>
          <p:nvPr/>
        </p:nvPicPr>
        <p:blipFill>
          <a:blip r:embed="rId6" cstate="print"/>
          <a:srcRect r="-40" b="26"/>
          <a:stretch>
            <a:fillRect/>
          </a:stretch>
        </p:blipFill>
        <p:spPr bwMode="auto">
          <a:xfrm>
            <a:off x="685800" y="3505200"/>
            <a:ext cx="3886200" cy="2216150"/>
          </a:xfrm>
          <a:prstGeom prst="rect">
            <a:avLst/>
          </a:prstGeom>
          <a:noFill/>
          <a:ln w="9525">
            <a:noFill/>
            <a:miter lim="800000"/>
            <a:headEnd/>
            <a:tailEnd/>
          </a:ln>
        </p:spPr>
      </p:pic>
      <p:sp>
        <p:nvSpPr>
          <p:cNvPr id="1799174" name="Rectangle 6"/>
          <p:cNvSpPr>
            <a:spLocks noChangeArrowheads="1"/>
          </p:cNvSpPr>
          <p:nvPr/>
        </p:nvSpPr>
        <p:spPr bwMode="auto">
          <a:xfrm>
            <a:off x="274638" y="0"/>
            <a:ext cx="8593137" cy="1066800"/>
          </a:xfrm>
          <a:prstGeom prst="rect">
            <a:avLst/>
          </a:prstGeom>
          <a:noFill/>
          <a:ln w="9525">
            <a:noFill/>
            <a:miter lim="800000"/>
            <a:headEnd/>
            <a:tailEnd/>
          </a:ln>
          <a:effectLst/>
        </p:spPr>
        <p:txBody>
          <a:bodyPr anchor="b">
            <a:spAutoFit/>
          </a:bodyPr>
          <a:lstStyle/>
          <a:p>
            <a:pPr algn="ctr">
              <a:defRPr/>
            </a:pPr>
            <a:r>
              <a:rPr lang="en-US" sz="3200">
                <a:solidFill>
                  <a:srgbClr val="FFFF00"/>
                </a:solidFill>
                <a:effectLst>
                  <a:outerShdw blurRad="38100" dist="38100" dir="2700000" algn="tl">
                    <a:srgbClr val="000000"/>
                  </a:outerShdw>
                </a:effectLst>
                <a:latin typeface="Tahoma" pitchFamily="34" charset="0"/>
              </a:rPr>
              <a:t>Common Bulk Density Measurements or</a:t>
            </a:r>
            <a:br>
              <a:rPr lang="en-US" sz="3200">
                <a:solidFill>
                  <a:srgbClr val="FFFF00"/>
                </a:solidFill>
                <a:effectLst>
                  <a:outerShdw blurRad="38100" dist="38100" dir="2700000" algn="tl">
                    <a:srgbClr val="000000"/>
                  </a:outerShdw>
                </a:effectLst>
                <a:latin typeface="Tahoma" pitchFamily="34" charset="0"/>
              </a:rPr>
            </a:br>
            <a:r>
              <a:rPr lang="en-US" sz="3200">
                <a:solidFill>
                  <a:srgbClr val="FFFF00"/>
                </a:solidFill>
                <a:effectLst>
                  <a:outerShdw blurRad="38100" dist="38100" dir="2700000" algn="tl">
                    <a:srgbClr val="000000"/>
                  </a:outerShdw>
                </a:effectLst>
                <a:latin typeface="Tahoma" pitchFamily="34" charset="0"/>
              </a:rPr>
              <a:t>How compacted is this soil?</a:t>
            </a:r>
            <a:endParaRPr lang="en-US" sz="4400" b="1">
              <a:solidFill>
                <a:srgbClr val="FFFF00"/>
              </a:solidFill>
              <a:effectLst>
                <a:outerShdw blurRad="38100" dist="38100" dir="2700000" algn="tl">
                  <a:srgbClr val="000000"/>
                </a:outerShdw>
              </a:effectLst>
              <a:latin typeface="Tahoma" pitchFamily="34" charset="0"/>
            </a:endParaRPr>
          </a:p>
        </p:txBody>
      </p:sp>
      <p:sp>
        <p:nvSpPr>
          <p:cNvPr id="49159" name="Rectangle 7"/>
          <p:cNvSpPr>
            <a:spLocks noChangeArrowheads="1"/>
          </p:cNvSpPr>
          <p:nvPr/>
        </p:nvSpPr>
        <p:spPr bwMode="auto">
          <a:xfrm>
            <a:off x="4572000" y="3505200"/>
            <a:ext cx="3886200" cy="2209800"/>
          </a:xfrm>
          <a:prstGeom prst="rect">
            <a:avLst/>
          </a:prstGeom>
          <a:noFill/>
          <a:ln w="12700">
            <a:noFill/>
            <a:miter lim="800000"/>
            <a:headEnd type="none" w="sm" len="sm"/>
            <a:tailEnd type="none" w="sm" len="sm"/>
          </a:ln>
        </p:spPr>
        <p:txBody>
          <a:bodyPr/>
          <a:lstStyle/>
          <a:p>
            <a:pPr>
              <a:spcBef>
                <a:spcPct val="20000"/>
              </a:spcBef>
              <a:buClr>
                <a:srgbClr val="FFFFFF"/>
              </a:buClr>
              <a:buFontTx/>
              <a:buChar char="•"/>
            </a:pPr>
            <a:endParaRPr lang="en-US" sz="3600" b="1">
              <a:solidFill>
                <a:srgbClr val="FFFFFF"/>
              </a:solidFill>
              <a:latin typeface="Tahoma" pitchFamily="34" charset="0"/>
            </a:endParaRPr>
          </a:p>
        </p:txBody>
      </p:sp>
      <p:grpSp>
        <p:nvGrpSpPr>
          <p:cNvPr id="2" name="Group 8"/>
          <p:cNvGrpSpPr>
            <a:grpSpLocks/>
          </p:cNvGrpSpPr>
          <p:nvPr/>
        </p:nvGrpSpPr>
        <p:grpSpPr bwMode="auto">
          <a:xfrm>
            <a:off x="685800" y="1143000"/>
            <a:ext cx="7772400" cy="4572000"/>
            <a:chOff x="432" y="1056"/>
            <a:chExt cx="4896" cy="2880"/>
          </a:xfrm>
        </p:grpSpPr>
        <p:sp>
          <p:nvSpPr>
            <p:cNvPr id="49174" name="Rectangle 9"/>
            <p:cNvSpPr>
              <a:spLocks noChangeArrowheads="1"/>
            </p:cNvSpPr>
            <p:nvPr/>
          </p:nvSpPr>
          <p:spPr bwMode="auto">
            <a:xfrm>
              <a:off x="432" y="2544"/>
              <a:ext cx="2448" cy="1392"/>
            </a:xfrm>
            <a:prstGeom prst="rect">
              <a:avLst/>
            </a:prstGeom>
            <a:noFill/>
            <a:ln w="12700">
              <a:noFill/>
              <a:miter lim="800000"/>
              <a:headEnd type="none" w="sm" len="sm"/>
              <a:tailEnd type="none" w="sm" len="sm"/>
            </a:ln>
          </p:spPr>
          <p:txBody>
            <a:bodyPr/>
            <a:lstStyle/>
            <a:p>
              <a:pPr>
                <a:spcBef>
                  <a:spcPct val="20000"/>
                </a:spcBef>
                <a:buClr>
                  <a:srgbClr val="FFFFFF"/>
                </a:buClr>
                <a:buFontTx/>
                <a:buChar char="•"/>
              </a:pPr>
              <a:endParaRPr lang="en-US" sz="2800">
                <a:solidFill>
                  <a:srgbClr val="FFFFFF"/>
                </a:solidFill>
                <a:latin typeface="Tahoma" pitchFamily="34" charset="0"/>
              </a:endParaRPr>
            </a:p>
          </p:txBody>
        </p:sp>
        <p:sp>
          <p:nvSpPr>
            <p:cNvPr id="49175" name="Rectangle 10"/>
            <p:cNvSpPr>
              <a:spLocks noChangeArrowheads="1"/>
            </p:cNvSpPr>
            <p:nvPr/>
          </p:nvSpPr>
          <p:spPr bwMode="auto">
            <a:xfrm>
              <a:off x="2880" y="1056"/>
              <a:ext cx="2448" cy="1488"/>
            </a:xfrm>
            <a:prstGeom prst="rect">
              <a:avLst/>
            </a:prstGeom>
            <a:noFill/>
            <a:ln w="12700">
              <a:noFill/>
              <a:miter lim="800000"/>
              <a:headEnd type="none" w="sm" len="sm"/>
              <a:tailEnd type="none" w="sm" len="sm"/>
            </a:ln>
          </p:spPr>
          <p:txBody>
            <a:bodyPr/>
            <a:lstStyle/>
            <a:p>
              <a:pPr>
                <a:spcBef>
                  <a:spcPct val="20000"/>
                </a:spcBef>
                <a:buClr>
                  <a:srgbClr val="FFFFFF"/>
                </a:buClr>
                <a:buFontTx/>
                <a:buChar char="•"/>
              </a:pPr>
              <a:endParaRPr lang="en-US" sz="3600" b="1">
                <a:solidFill>
                  <a:srgbClr val="FFFFFF"/>
                </a:solidFill>
                <a:latin typeface="Tahoma" pitchFamily="34" charset="0"/>
              </a:endParaRPr>
            </a:p>
          </p:txBody>
        </p:sp>
        <p:sp>
          <p:nvSpPr>
            <p:cNvPr id="49176" name="Rectangle 11"/>
            <p:cNvSpPr>
              <a:spLocks noChangeArrowheads="1"/>
            </p:cNvSpPr>
            <p:nvPr/>
          </p:nvSpPr>
          <p:spPr bwMode="auto">
            <a:xfrm>
              <a:off x="432" y="1056"/>
              <a:ext cx="2448" cy="1488"/>
            </a:xfrm>
            <a:prstGeom prst="rect">
              <a:avLst/>
            </a:prstGeom>
            <a:noFill/>
            <a:ln w="12700">
              <a:noFill/>
              <a:miter lim="800000"/>
              <a:headEnd type="none" w="sm" len="sm"/>
              <a:tailEnd type="none" w="sm" len="sm"/>
            </a:ln>
          </p:spPr>
          <p:txBody>
            <a:bodyPr/>
            <a:lstStyle/>
            <a:p>
              <a:pPr>
                <a:spcBef>
                  <a:spcPct val="20000"/>
                </a:spcBef>
                <a:buClr>
                  <a:srgbClr val="FFFFFF"/>
                </a:buClr>
                <a:buFontTx/>
                <a:buChar char="•"/>
              </a:pPr>
              <a:endParaRPr lang="en-US" sz="3600" b="1">
                <a:solidFill>
                  <a:srgbClr val="FFFFFF"/>
                </a:solidFill>
                <a:latin typeface="Tahoma" pitchFamily="34" charset="0"/>
              </a:endParaRPr>
            </a:p>
          </p:txBody>
        </p:sp>
      </p:grpSp>
      <p:sp>
        <p:nvSpPr>
          <p:cNvPr id="49161" name="Line 12"/>
          <p:cNvSpPr>
            <a:spLocks noChangeShapeType="1"/>
          </p:cNvSpPr>
          <p:nvPr/>
        </p:nvSpPr>
        <p:spPr bwMode="auto">
          <a:xfrm>
            <a:off x="685800" y="1143000"/>
            <a:ext cx="7772400" cy="0"/>
          </a:xfrm>
          <a:prstGeom prst="line">
            <a:avLst/>
          </a:prstGeom>
          <a:noFill/>
          <a:ln w="28575" cap="sq">
            <a:solidFill>
              <a:schemeClr val="tx1"/>
            </a:solidFill>
            <a:round/>
            <a:headEnd type="none" w="sm" len="sm"/>
            <a:tailEnd type="none" w="sm" len="sm"/>
          </a:ln>
        </p:spPr>
        <p:txBody>
          <a:bodyPr wrap="none"/>
          <a:lstStyle/>
          <a:p>
            <a:endParaRPr lang="en-US"/>
          </a:p>
        </p:txBody>
      </p:sp>
      <p:sp>
        <p:nvSpPr>
          <p:cNvPr id="49162" name="Line 13"/>
          <p:cNvSpPr>
            <a:spLocks noChangeShapeType="1"/>
          </p:cNvSpPr>
          <p:nvPr/>
        </p:nvSpPr>
        <p:spPr bwMode="auto">
          <a:xfrm>
            <a:off x="685800" y="3505200"/>
            <a:ext cx="7772400" cy="0"/>
          </a:xfrm>
          <a:prstGeom prst="line">
            <a:avLst/>
          </a:prstGeom>
          <a:noFill/>
          <a:ln w="12700">
            <a:solidFill>
              <a:schemeClr val="tx1"/>
            </a:solidFill>
            <a:round/>
            <a:headEnd type="none" w="sm" len="sm"/>
            <a:tailEnd type="none" w="sm" len="sm"/>
          </a:ln>
        </p:spPr>
        <p:txBody>
          <a:bodyPr wrap="none"/>
          <a:lstStyle/>
          <a:p>
            <a:endParaRPr lang="en-US"/>
          </a:p>
        </p:txBody>
      </p:sp>
      <p:sp>
        <p:nvSpPr>
          <p:cNvPr id="49163" name="Line 14"/>
          <p:cNvSpPr>
            <a:spLocks noChangeShapeType="1"/>
          </p:cNvSpPr>
          <p:nvPr/>
        </p:nvSpPr>
        <p:spPr bwMode="auto">
          <a:xfrm>
            <a:off x="685800" y="5715000"/>
            <a:ext cx="7772400" cy="0"/>
          </a:xfrm>
          <a:prstGeom prst="line">
            <a:avLst/>
          </a:prstGeom>
          <a:noFill/>
          <a:ln w="28575" cap="sq">
            <a:solidFill>
              <a:schemeClr val="tx1"/>
            </a:solidFill>
            <a:round/>
            <a:headEnd type="none" w="sm" len="sm"/>
            <a:tailEnd type="none" w="sm" len="sm"/>
          </a:ln>
        </p:spPr>
        <p:txBody>
          <a:bodyPr wrap="none"/>
          <a:lstStyle/>
          <a:p>
            <a:endParaRPr lang="en-US"/>
          </a:p>
        </p:txBody>
      </p:sp>
      <p:sp>
        <p:nvSpPr>
          <p:cNvPr id="49164" name="Line 15"/>
          <p:cNvSpPr>
            <a:spLocks noChangeShapeType="1"/>
          </p:cNvSpPr>
          <p:nvPr/>
        </p:nvSpPr>
        <p:spPr bwMode="auto">
          <a:xfrm>
            <a:off x="685800" y="1143000"/>
            <a:ext cx="0" cy="4572000"/>
          </a:xfrm>
          <a:prstGeom prst="line">
            <a:avLst/>
          </a:prstGeom>
          <a:noFill/>
          <a:ln w="28575" cap="sq">
            <a:solidFill>
              <a:schemeClr val="tx1"/>
            </a:solidFill>
            <a:round/>
            <a:headEnd type="none" w="sm" len="sm"/>
            <a:tailEnd type="none" w="sm" len="sm"/>
          </a:ln>
        </p:spPr>
        <p:txBody>
          <a:bodyPr wrap="none"/>
          <a:lstStyle/>
          <a:p>
            <a:endParaRPr lang="en-US"/>
          </a:p>
        </p:txBody>
      </p:sp>
      <p:sp>
        <p:nvSpPr>
          <p:cNvPr id="49165" name="Line 16"/>
          <p:cNvSpPr>
            <a:spLocks noChangeShapeType="1"/>
          </p:cNvSpPr>
          <p:nvPr/>
        </p:nvSpPr>
        <p:spPr bwMode="auto">
          <a:xfrm>
            <a:off x="4572000" y="1143000"/>
            <a:ext cx="0" cy="4572000"/>
          </a:xfrm>
          <a:prstGeom prst="line">
            <a:avLst/>
          </a:prstGeom>
          <a:noFill/>
          <a:ln w="12700">
            <a:solidFill>
              <a:schemeClr val="tx1"/>
            </a:solidFill>
            <a:round/>
            <a:headEnd type="none" w="sm" len="sm"/>
            <a:tailEnd type="none" w="sm" len="sm"/>
          </a:ln>
        </p:spPr>
        <p:txBody>
          <a:bodyPr wrap="none"/>
          <a:lstStyle/>
          <a:p>
            <a:endParaRPr lang="en-US"/>
          </a:p>
        </p:txBody>
      </p:sp>
      <p:sp>
        <p:nvSpPr>
          <p:cNvPr id="49166" name="Line 17"/>
          <p:cNvSpPr>
            <a:spLocks noChangeShapeType="1"/>
          </p:cNvSpPr>
          <p:nvPr/>
        </p:nvSpPr>
        <p:spPr bwMode="auto">
          <a:xfrm>
            <a:off x="8458200" y="1143000"/>
            <a:ext cx="0" cy="4572000"/>
          </a:xfrm>
          <a:prstGeom prst="line">
            <a:avLst/>
          </a:prstGeom>
          <a:noFill/>
          <a:ln w="28575" cap="sq">
            <a:solidFill>
              <a:schemeClr val="tx1"/>
            </a:solidFill>
            <a:round/>
            <a:headEnd type="none" w="sm" len="sm"/>
            <a:tailEnd type="none" w="sm" len="sm"/>
          </a:ln>
        </p:spPr>
        <p:txBody>
          <a:bodyPr wrap="none"/>
          <a:lstStyle/>
          <a:p>
            <a:endParaRPr lang="en-US"/>
          </a:p>
        </p:txBody>
      </p:sp>
      <p:sp>
        <p:nvSpPr>
          <p:cNvPr id="49167" name="Text Box 18"/>
          <p:cNvSpPr txBox="1">
            <a:spLocks noChangeArrowheads="1"/>
          </p:cNvSpPr>
          <p:nvPr/>
        </p:nvSpPr>
        <p:spPr bwMode="auto">
          <a:xfrm>
            <a:off x="685800" y="5699125"/>
            <a:ext cx="7848600" cy="274638"/>
          </a:xfrm>
          <a:prstGeom prst="rect">
            <a:avLst/>
          </a:prstGeom>
          <a:noFill/>
          <a:ln w="12700">
            <a:noFill/>
            <a:miter lim="800000"/>
            <a:headEnd type="none" w="sm" len="sm"/>
            <a:tailEnd type="none" w="sm" len="sm"/>
          </a:ln>
        </p:spPr>
        <p:txBody>
          <a:bodyPr>
            <a:spAutoFit/>
          </a:bodyPr>
          <a:lstStyle/>
          <a:p>
            <a:pPr algn="r">
              <a:spcBef>
                <a:spcPct val="50000"/>
              </a:spcBef>
            </a:pPr>
            <a:r>
              <a:rPr lang="en-US" sz="1200" b="1"/>
              <a:t>David B. Friedman, District Director  -- Ocean County Soil Conservation District</a:t>
            </a:r>
          </a:p>
        </p:txBody>
      </p:sp>
      <p:sp>
        <p:nvSpPr>
          <p:cNvPr id="49168" name="Text Box 19"/>
          <p:cNvSpPr txBox="1">
            <a:spLocks noChangeArrowheads="1"/>
          </p:cNvSpPr>
          <p:nvPr/>
        </p:nvSpPr>
        <p:spPr bwMode="auto">
          <a:xfrm>
            <a:off x="685800" y="5043488"/>
            <a:ext cx="3962400" cy="671512"/>
          </a:xfrm>
          <a:prstGeom prst="rect">
            <a:avLst/>
          </a:prstGeom>
          <a:noFill/>
          <a:ln w="9525">
            <a:noFill/>
            <a:miter lim="800000"/>
            <a:headEnd/>
            <a:tailEnd/>
          </a:ln>
        </p:spPr>
        <p:txBody>
          <a:bodyPr>
            <a:spAutoFit/>
          </a:bodyPr>
          <a:lstStyle/>
          <a:p>
            <a:pPr algn="ctr"/>
            <a:r>
              <a:rPr lang="en-US" sz="1800" b="1"/>
              <a:t>Golf Courses, Parks, Athletic Fields</a:t>
            </a:r>
          </a:p>
          <a:p>
            <a:pPr algn="ctr"/>
            <a:r>
              <a:rPr lang="en-US" sz="2000" b="1"/>
              <a:t>1.69 to 1.97g/cc</a:t>
            </a:r>
          </a:p>
        </p:txBody>
      </p:sp>
      <p:grpSp>
        <p:nvGrpSpPr>
          <p:cNvPr id="3" name="Group 20"/>
          <p:cNvGrpSpPr>
            <a:grpSpLocks/>
          </p:cNvGrpSpPr>
          <p:nvPr/>
        </p:nvGrpSpPr>
        <p:grpSpPr bwMode="auto">
          <a:xfrm>
            <a:off x="685800" y="2590800"/>
            <a:ext cx="7772400" cy="3124200"/>
            <a:chOff x="432" y="1968"/>
            <a:chExt cx="4896" cy="1968"/>
          </a:xfrm>
        </p:grpSpPr>
        <p:sp>
          <p:nvSpPr>
            <p:cNvPr id="49171" name="Text Box 21"/>
            <p:cNvSpPr txBox="1">
              <a:spLocks noChangeArrowheads="1"/>
            </p:cNvSpPr>
            <p:nvPr/>
          </p:nvSpPr>
          <p:spPr bwMode="auto">
            <a:xfrm>
              <a:off x="432" y="1968"/>
              <a:ext cx="2400" cy="596"/>
            </a:xfrm>
            <a:prstGeom prst="rect">
              <a:avLst/>
            </a:prstGeom>
            <a:noFill/>
            <a:ln w="9525">
              <a:noFill/>
              <a:miter lim="800000"/>
              <a:headEnd/>
              <a:tailEnd/>
            </a:ln>
          </p:spPr>
          <p:txBody>
            <a:bodyPr>
              <a:spAutoFit/>
            </a:bodyPr>
            <a:lstStyle/>
            <a:p>
              <a:pPr algn="ctr"/>
              <a:r>
                <a:rPr lang="en-US" sz="1800" b="1"/>
                <a:t>Undisturbed Lands:</a:t>
              </a:r>
            </a:p>
            <a:p>
              <a:pPr algn="ctr"/>
              <a:r>
                <a:rPr lang="en-US" sz="1800" b="1"/>
                <a:t>Forests &amp; Woodlands</a:t>
              </a:r>
            </a:p>
            <a:p>
              <a:pPr algn="ctr"/>
              <a:r>
                <a:rPr lang="en-US" sz="2000" b="1"/>
                <a:t>1.03g/cc</a:t>
              </a:r>
            </a:p>
          </p:txBody>
        </p:sp>
        <p:sp>
          <p:nvSpPr>
            <p:cNvPr id="49172" name="Text Box 22"/>
            <p:cNvSpPr txBox="1">
              <a:spLocks noChangeArrowheads="1"/>
            </p:cNvSpPr>
            <p:nvPr/>
          </p:nvSpPr>
          <p:spPr bwMode="auto">
            <a:xfrm>
              <a:off x="2928" y="3513"/>
              <a:ext cx="2400" cy="423"/>
            </a:xfrm>
            <a:prstGeom prst="rect">
              <a:avLst/>
            </a:prstGeom>
            <a:noFill/>
            <a:ln w="9525">
              <a:noFill/>
              <a:miter lim="800000"/>
              <a:headEnd/>
              <a:tailEnd/>
            </a:ln>
          </p:spPr>
          <p:txBody>
            <a:bodyPr>
              <a:spAutoFit/>
            </a:bodyPr>
            <a:lstStyle/>
            <a:p>
              <a:pPr algn="ctr"/>
              <a:r>
                <a:rPr lang="en-US" sz="1800" b="1">
                  <a:solidFill>
                    <a:srgbClr val="FF3300"/>
                  </a:solidFill>
                </a:rPr>
                <a:t>CONCRETE</a:t>
              </a:r>
              <a:endParaRPr lang="en-US" b="1">
                <a:solidFill>
                  <a:srgbClr val="FF3300"/>
                </a:solidFill>
              </a:endParaRPr>
            </a:p>
            <a:p>
              <a:pPr algn="ctr"/>
              <a:r>
                <a:rPr lang="en-US" sz="2000" b="1">
                  <a:solidFill>
                    <a:srgbClr val="FF3300"/>
                  </a:solidFill>
                </a:rPr>
                <a:t>2.2g/cc</a:t>
              </a:r>
            </a:p>
          </p:txBody>
        </p:sp>
        <p:sp>
          <p:nvSpPr>
            <p:cNvPr id="49173" name="Text Box 23"/>
            <p:cNvSpPr txBox="1">
              <a:spLocks noChangeArrowheads="1"/>
            </p:cNvSpPr>
            <p:nvPr/>
          </p:nvSpPr>
          <p:spPr bwMode="auto">
            <a:xfrm>
              <a:off x="2880" y="1968"/>
              <a:ext cx="2400" cy="826"/>
            </a:xfrm>
            <a:prstGeom prst="rect">
              <a:avLst/>
            </a:prstGeom>
            <a:noFill/>
            <a:ln w="9525">
              <a:noFill/>
              <a:miter lim="800000"/>
              <a:headEnd/>
              <a:tailEnd/>
            </a:ln>
          </p:spPr>
          <p:txBody>
            <a:bodyPr>
              <a:spAutoFit/>
            </a:bodyPr>
            <a:lstStyle/>
            <a:p>
              <a:pPr algn="ctr"/>
              <a:r>
                <a:rPr lang="en-US" sz="1800" b="1"/>
                <a:t>Residential</a:t>
              </a:r>
            </a:p>
            <a:p>
              <a:pPr algn="ctr"/>
              <a:r>
                <a:rPr lang="en-US" sz="1800" b="1"/>
                <a:t>Neighborhoods</a:t>
              </a:r>
            </a:p>
            <a:p>
              <a:pPr algn="ctr"/>
              <a:r>
                <a:rPr lang="en-US" sz="2000" b="1"/>
                <a:t> 1.69 to 1.97g/cc</a:t>
              </a:r>
            </a:p>
            <a:p>
              <a:pPr algn="ctr">
                <a:spcBef>
                  <a:spcPct val="20000"/>
                </a:spcBef>
              </a:pPr>
              <a:endParaRPr lang="en-US" sz="2000" b="1"/>
            </a:p>
          </p:txBody>
        </p:sp>
      </p:grpSp>
      <p:sp>
        <p:nvSpPr>
          <p:cNvPr id="49170" name="Rectangle 24"/>
          <p:cNvSpPr>
            <a:spLocks noChangeArrowheads="1"/>
          </p:cNvSpPr>
          <p:nvPr/>
        </p:nvSpPr>
        <p:spPr bwMode="auto">
          <a:xfrm>
            <a:off x="914400" y="6008688"/>
            <a:ext cx="8229600" cy="765175"/>
          </a:xfrm>
          <a:prstGeom prst="rect">
            <a:avLst/>
          </a:prstGeom>
          <a:noFill/>
          <a:ln w="9525">
            <a:noFill/>
            <a:miter lim="800000"/>
            <a:headEnd/>
            <a:tailEnd/>
          </a:ln>
        </p:spPr>
        <p:txBody>
          <a:bodyPr anchor="ctr">
            <a:spAutoFit/>
          </a:bodyPr>
          <a:lstStyle/>
          <a:p>
            <a:r>
              <a:rPr lang="en-US" sz="1100"/>
              <a:t>Bulk Density is defined as the weight of a unit volume of soil including its pore space (g/cc or grams/cubic centimeter). Water and air are important components of soil and we must frame our soil concepts so that factors affecting water and air dynamics are included. Thus, we are primarily interested in bulk density and pore space as they affect water and aeration status, and root penetration and development. </a:t>
            </a:r>
            <a:br>
              <a:rPr lang="en-US" sz="1100"/>
            </a:br>
            <a:endParaRPr lang="en-US" sz="1100"/>
          </a:p>
        </p:txBody>
      </p:sp>
    </p:spTree>
  </p:cSld>
  <p:clrMapOvr>
    <a:masterClrMapping/>
  </p:clrMapOvr>
  <p:transition>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J Documents\Publ\geophy..jpg"/>
          <p:cNvPicPr>
            <a:picLocks noChangeAspect="1" noChangeArrowheads="1"/>
          </p:cNvPicPr>
          <p:nvPr/>
        </p:nvPicPr>
        <p:blipFill>
          <a:blip r:embed="rId2" cstate="print"/>
          <a:srcRect/>
          <a:stretch>
            <a:fillRect/>
          </a:stretch>
        </p:blipFill>
        <p:spPr bwMode="auto">
          <a:xfrm>
            <a:off x="457200" y="304800"/>
            <a:ext cx="8062913" cy="56515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60438"/>
          </a:xfrm>
        </p:spPr>
        <p:txBody>
          <a:bodyPr/>
          <a:lstStyle/>
          <a:p>
            <a:r>
              <a:rPr lang="en-US" sz="3600" dirty="0" smtClean="0"/>
              <a:t>In situ Tests to assess Recharge, etc</a:t>
            </a:r>
            <a:endParaRPr lang="en-US" sz="3600" dirty="0"/>
          </a:p>
        </p:txBody>
      </p:sp>
      <p:sp>
        <p:nvSpPr>
          <p:cNvPr id="3" name="Rectangle 2"/>
          <p:cNvSpPr/>
          <p:nvPr/>
        </p:nvSpPr>
        <p:spPr>
          <a:xfrm>
            <a:off x="304800" y="1219200"/>
            <a:ext cx="3696846" cy="584775"/>
          </a:xfrm>
          <a:prstGeom prst="rect">
            <a:avLst/>
          </a:prstGeom>
        </p:spPr>
        <p:txBody>
          <a:bodyPr wrap="none">
            <a:spAutoFit/>
          </a:bodyPr>
          <a:lstStyle/>
          <a:p>
            <a:r>
              <a:rPr lang="en-US" sz="3200" b="1" dirty="0" smtClean="0">
                <a:solidFill>
                  <a:srgbClr val="0099FF"/>
                </a:solidFill>
              </a:rPr>
              <a:t>RECHARGE TEST</a:t>
            </a:r>
            <a:endParaRPr lang="en-US" sz="3200" dirty="0"/>
          </a:p>
        </p:txBody>
      </p:sp>
      <p:sp>
        <p:nvSpPr>
          <p:cNvPr id="4" name="Rectangle 3"/>
          <p:cNvSpPr>
            <a:spLocks noChangeArrowheads="1"/>
          </p:cNvSpPr>
          <p:nvPr/>
        </p:nvSpPr>
        <p:spPr bwMode="auto">
          <a:xfrm>
            <a:off x="152400" y="2057400"/>
            <a:ext cx="8610600" cy="4154984"/>
          </a:xfrm>
          <a:prstGeom prst="rect">
            <a:avLst/>
          </a:prstGeom>
          <a:noFill/>
          <a:ln w="9525">
            <a:noFill/>
            <a:miter lim="800000"/>
            <a:headEnd/>
            <a:tailEnd/>
          </a:ln>
          <a:effectLst/>
        </p:spPr>
        <p:txBody>
          <a:bodyPr anchor="ctr">
            <a:spAutoFit/>
          </a:bodyPr>
          <a:lstStyle/>
          <a:p>
            <a:pPr algn="just"/>
            <a:r>
              <a:rPr lang="en-US" sz="2400" dirty="0"/>
              <a:t>The design is based on average annual rainfall and its intensity and the intake capacity of the water by the first aquifer.</a:t>
            </a:r>
          </a:p>
          <a:p>
            <a:pPr algn="just"/>
            <a:r>
              <a:rPr lang="en-US" sz="2400" dirty="0"/>
              <a:t>In order to determine intake capacity of water by the aquifer, recharge test was carried out on an existing bore well/open well. In this test, water at varying rate was injected. For example- The water at rate of 500 liters/min did not spill over and the water column developed was recorded. The rate of dissemination of water column to the original static water level was periodically measured till original static water level was reached.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ChangeArrowheads="1"/>
          </p:cNvSpPr>
          <p:nvPr/>
        </p:nvSpPr>
        <p:spPr bwMode="auto">
          <a:xfrm>
            <a:off x="0" y="168275"/>
            <a:ext cx="9144000" cy="0"/>
          </a:xfrm>
          <a:prstGeom prst="rect">
            <a:avLst/>
          </a:prstGeom>
          <a:noFill/>
          <a:ln w="9525">
            <a:noFill/>
            <a:miter lim="800000"/>
            <a:headEnd/>
            <a:tailEnd/>
          </a:ln>
          <a:effectLst/>
        </p:spPr>
        <p:txBody>
          <a:bodyPr wrap="none" anchor="ctr">
            <a:spAutoFit/>
          </a:bodyPr>
          <a:lstStyle/>
          <a:p>
            <a:pPr eaLnBrk="1" hangingPunct="1"/>
            <a:endParaRPr lang="en-US" sz="2400">
              <a:latin typeface="Times New Roman" pitchFamily="18" charset="0"/>
            </a:endParaRPr>
          </a:p>
        </p:txBody>
      </p:sp>
      <p:sp>
        <p:nvSpPr>
          <p:cNvPr id="496643" name="Rectangle 3"/>
          <p:cNvSpPr>
            <a:spLocks noChangeArrowheads="1"/>
          </p:cNvSpPr>
          <p:nvPr/>
        </p:nvSpPr>
        <p:spPr bwMode="auto">
          <a:xfrm>
            <a:off x="1905000" y="215900"/>
            <a:ext cx="5505450" cy="2473325"/>
          </a:xfrm>
          <a:prstGeom prst="rect">
            <a:avLst/>
          </a:prstGeom>
          <a:noFill/>
          <a:ln w="9525">
            <a:noFill/>
            <a:miter lim="800000"/>
            <a:headEnd/>
            <a:tailEnd/>
          </a:ln>
          <a:effectLst/>
        </p:spPr>
        <p:txBody>
          <a:bodyPr wrap="none" lIns="0" tIns="0" rIns="0" bIns="0" anchor="ctr">
            <a:spAutoFit/>
          </a:bodyPr>
          <a:lstStyle/>
          <a:p>
            <a:pPr eaLnBrk="1" hangingPunct="1"/>
            <a:r>
              <a:rPr lang="en-US" b="1" dirty="0">
                <a:latin typeface="Times New Roman" pitchFamily="18" charset="0"/>
                <a:cs typeface="Times New Roman" pitchFamily="18" charset="0"/>
              </a:rPr>
              <a:t>                        RECHARGE TEST DATA</a:t>
            </a:r>
          </a:p>
          <a:p>
            <a:pPr eaLnBrk="1" hangingPunct="1"/>
            <a:endParaRPr lang="en-US" sz="1600" b="1" u="sng" dirty="0">
              <a:latin typeface="Times New Roman" pitchFamily="18" charset="0"/>
              <a:cs typeface="Times New Roman" pitchFamily="18" charset="0"/>
            </a:endParaRPr>
          </a:p>
          <a:p>
            <a:r>
              <a:rPr lang="en-US" sz="1600" dirty="0">
                <a:cs typeface="Times New Roman" pitchFamily="18" charset="0"/>
              </a:rPr>
              <a:t>Static water level </a:t>
            </a:r>
            <a:r>
              <a:rPr lang="en-US" sz="1600" dirty="0">
                <a:latin typeface="Times New Roman" pitchFamily="18" charset="0"/>
                <a:cs typeface="Times New Roman" pitchFamily="18" charset="0"/>
              </a:rPr>
              <a:t>			= 6.20 </a:t>
            </a:r>
            <a:endParaRPr lang="en-US" sz="1500" dirty="0">
              <a:latin typeface="Times New Roman" pitchFamily="18" charset="0"/>
            </a:endParaRPr>
          </a:p>
          <a:p>
            <a:r>
              <a:rPr lang="en-US" sz="1600" dirty="0">
                <a:latin typeface="Times New Roman" pitchFamily="18" charset="0"/>
                <a:cs typeface="Times New Roman" pitchFamily="18" charset="0"/>
              </a:rPr>
              <a:t>Vol. of water injected 			= 500 liters (in 3 min.)</a:t>
            </a:r>
            <a:endParaRPr lang="en-US" sz="1500" dirty="0">
              <a:latin typeface="Times New Roman" pitchFamily="18" charset="0"/>
            </a:endParaRPr>
          </a:p>
          <a:p>
            <a:r>
              <a:rPr lang="en-US" sz="1600" dirty="0">
                <a:latin typeface="Times New Roman" pitchFamily="18" charset="0"/>
                <a:cs typeface="Times New Roman" pitchFamily="18" charset="0"/>
              </a:rPr>
              <a:t>Initial water column observed		= 5.21 m	</a:t>
            </a:r>
            <a:endParaRPr lang="en-US" sz="1500" dirty="0">
              <a:latin typeface="Times New Roman" pitchFamily="18" charset="0"/>
            </a:endParaRPr>
          </a:p>
          <a:p>
            <a:r>
              <a:rPr lang="en-US" sz="1600" dirty="0">
                <a:latin typeface="Times New Roman" pitchFamily="18" charset="0"/>
                <a:cs typeface="Times New Roman" pitchFamily="18" charset="0"/>
              </a:rPr>
              <a:t>Diameter of Well 			= 6 inches</a:t>
            </a:r>
            <a:endParaRPr lang="en-US" sz="1500" dirty="0">
              <a:latin typeface="Times New Roman" pitchFamily="18" charset="0"/>
            </a:endParaRPr>
          </a:p>
          <a:p>
            <a:r>
              <a:rPr lang="en-US" sz="1600" dirty="0">
                <a:latin typeface="Times New Roman" pitchFamily="18" charset="0"/>
                <a:cs typeface="Times New Roman" pitchFamily="18" charset="0"/>
              </a:rPr>
              <a:t>Depth of well		 	= 30 m </a:t>
            </a:r>
            <a:endParaRPr lang="en-US" sz="1500" dirty="0">
              <a:latin typeface="Times New Roman" pitchFamily="18" charset="0"/>
            </a:endParaRPr>
          </a:p>
          <a:p>
            <a:r>
              <a:rPr lang="en-US" sz="1600" dirty="0">
                <a:latin typeface="Times New Roman" pitchFamily="18" charset="0"/>
                <a:cs typeface="Times New Roman" pitchFamily="18" charset="0"/>
              </a:rPr>
              <a:t>Total water dissemination period 		= 7 min. </a:t>
            </a:r>
            <a:endParaRPr lang="en-US" sz="1500" dirty="0">
              <a:latin typeface="Times New Roman" pitchFamily="18" charset="0"/>
            </a:endParaRPr>
          </a:p>
          <a:p>
            <a:endParaRPr lang="en-US" sz="3200" dirty="0">
              <a:latin typeface="Times New Roman" pitchFamily="18" charset="0"/>
            </a:endParaRPr>
          </a:p>
        </p:txBody>
      </p:sp>
      <p:graphicFrame>
        <p:nvGraphicFramePr>
          <p:cNvPr id="496644" name="Group 4"/>
          <p:cNvGraphicFramePr>
            <a:graphicFrameLocks noGrp="1"/>
          </p:cNvGraphicFramePr>
          <p:nvPr/>
        </p:nvGraphicFramePr>
        <p:xfrm>
          <a:off x="152400" y="2743200"/>
          <a:ext cx="4787900" cy="3108960"/>
        </p:xfrm>
        <a:graphic>
          <a:graphicData uri="http://schemas.openxmlformats.org/drawingml/2006/table">
            <a:tbl>
              <a:tblPr/>
              <a:tblGrid>
                <a:gridCol w="1874838"/>
                <a:gridCol w="1189037"/>
                <a:gridCol w="1724025"/>
              </a:tblGrid>
              <a:tr h="398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Time in min. (t)</a:t>
                      </a:r>
                      <a:endParaRPr kumimoji="0" lang="en-US" sz="36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Water level in meters (h)</a:t>
                      </a:r>
                      <a:endParaRPr kumimoji="0" lang="en-US" sz="36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Head in meters</a:t>
                      </a:r>
                      <a:endParaRPr kumimoji="0" lang="en-US" sz="3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6.12</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0.08</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6.14</a:t>
                      </a:r>
                      <a:endParaRPr kumimoji="0" lang="en-US" sz="36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0.06</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6.16</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0.04</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6.17</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0.03</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6.18</a:t>
                      </a:r>
                      <a:endParaRPr kumimoji="0" lang="en-US" sz="36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0.02</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3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6.20</a:t>
                      </a:r>
                      <a:endParaRPr kumimoji="0" lang="en-US" sz="36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0.00</a:t>
                      </a:r>
                      <a:endParaRPr kumimoji="0" lang="en-US" sz="3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496678" name="Rectangle 38"/>
          <p:cNvSpPr>
            <a:spLocks noChangeArrowheads="1"/>
          </p:cNvSpPr>
          <p:nvPr/>
        </p:nvSpPr>
        <p:spPr bwMode="auto">
          <a:xfrm>
            <a:off x="0" y="5311775"/>
            <a:ext cx="9144000" cy="0"/>
          </a:xfrm>
          <a:prstGeom prst="rect">
            <a:avLst/>
          </a:prstGeom>
          <a:noFill/>
          <a:ln w="9525">
            <a:noFill/>
            <a:miter lim="800000"/>
            <a:headEnd/>
            <a:tailEnd/>
          </a:ln>
          <a:effectLst/>
        </p:spPr>
        <p:txBody>
          <a:bodyPr wrap="none" anchor="ctr">
            <a:spAutoFit/>
          </a:bodyPr>
          <a:lstStyle/>
          <a:p>
            <a:pPr eaLnBrk="1" hangingPunct="1"/>
            <a:endParaRPr lang="en-US" sz="2400">
              <a:latin typeface="Times New Roman" pitchFamily="18" charset="0"/>
            </a:endParaRPr>
          </a:p>
        </p:txBody>
      </p:sp>
      <p:sp>
        <p:nvSpPr>
          <p:cNvPr id="496679" name="Rectangle 39"/>
          <p:cNvSpPr>
            <a:spLocks noChangeArrowheads="1"/>
          </p:cNvSpPr>
          <p:nvPr/>
        </p:nvSpPr>
        <p:spPr bwMode="auto">
          <a:xfrm>
            <a:off x="5084763" y="2689225"/>
            <a:ext cx="3649719" cy="1477328"/>
          </a:xfrm>
          <a:prstGeom prst="rect">
            <a:avLst/>
          </a:prstGeom>
          <a:noFill/>
          <a:ln w="9525">
            <a:noFill/>
            <a:miter lim="800000"/>
            <a:headEnd/>
            <a:tailEnd/>
          </a:ln>
          <a:effectLst/>
        </p:spPr>
        <p:txBody>
          <a:bodyPr wrap="square" anchor="ctr">
            <a:spAutoFit/>
          </a:bodyPr>
          <a:lstStyle/>
          <a:p>
            <a:r>
              <a:rPr lang="en-US" dirty="0"/>
              <a:t>Therefore, rate of water intake works out to be </a:t>
            </a:r>
            <a:r>
              <a:rPr lang="en-US" b="1" dirty="0"/>
              <a:t>0.055 m</a:t>
            </a:r>
            <a:r>
              <a:rPr lang="en-US" b="1" baseline="30000" dirty="0"/>
              <a:t>3</a:t>
            </a:r>
            <a:r>
              <a:rPr lang="en-US" b="1" dirty="0"/>
              <a:t>/min. </a:t>
            </a:r>
            <a:r>
              <a:rPr lang="en-US" dirty="0"/>
              <a:t>i.e.</a:t>
            </a:r>
            <a:r>
              <a:rPr lang="en-US" b="1" dirty="0"/>
              <a:t> 3.3 m</a:t>
            </a:r>
            <a:r>
              <a:rPr lang="en-US" b="1" baseline="30000" dirty="0"/>
              <a:t>3</a:t>
            </a:r>
            <a:r>
              <a:rPr lang="en-US" b="1" dirty="0"/>
              <a:t>/hour</a:t>
            </a:r>
            <a:r>
              <a:rPr lang="en-US" dirty="0"/>
              <a:t>.</a:t>
            </a:r>
            <a:r>
              <a:rPr lang="en-US" b="1" dirty="0"/>
              <a:t> </a:t>
            </a:r>
            <a:endParaRPr lang="en-US" dirty="0"/>
          </a:p>
          <a:p>
            <a:r>
              <a:rPr lang="en-US" dirty="0" smtClean="0"/>
              <a:t>Hence</a:t>
            </a:r>
            <a:r>
              <a:rPr lang="en-US" dirty="0"/>
              <a:t>,</a:t>
            </a:r>
          </a:p>
          <a:p>
            <a:endParaRPr lang="en-US" b="1" dirty="0">
              <a:sym typeface="Symbol" pitchFamily="18" charset="2"/>
            </a:endParaRPr>
          </a:p>
        </p:txBody>
      </p:sp>
      <p:sp>
        <p:nvSpPr>
          <p:cNvPr id="496680" name="Rectangle 40"/>
          <p:cNvSpPr>
            <a:spLocks noChangeArrowheads="1"/>
          </p:cNvSpPr>
          <p:nvPr/>
        </p:nvSpPr>
        <p:spPr bwMode="auto">
          <a:xfrm>
            <a:off x="5084763" y="3843387"/>
            <a:ext cx="4059237" cy="646331"/>
          </a:xfrm>
          <a:prstGeom prst="rect">
            <a:avLst/>
          </a:prstGeom>
          <a:noFill/>
          <a:ln w="9525">
            <a:solidFill>
              <a:srgbClr val="FFFF00"/>
            </a:solidFill>
            <a:miter lim="800000"/>
            <a:headEnd/>
            <a:tailEnd/>
          </a:ln>
          <a:effectLst/>
        </p:spPr>
        <p:txBody>
          <a:bodyPr wrap="square">
            <a:spAutoFit/>
          </a:bodyPr>
          <a:lstStyle/>
          <a:p>
            <a:r>
              <a:rPr lang="en-US" b="1" dirty="0"/>
              <a:t>Recharge capacity = 3.3 m</a:t>
            </a:r>
            <a:r>
              <a:rPr lang="en-US" b="1" baseline="30000" dirty="0"/>
              <a:t>3</a:t>
            </a:r>
            <a:r>
              <a:rPr lang="en-US" b="1" dirty="0"/>
              <a:t>/hour </a:t>
            </a:r>
            <a:r>
              <a:rPr lang="en-US" b="1" dirty="0">
                <a:sym typeface="Symbol" pitchFamily="18" charset="2"/>
              </a:rPr>
              <a:t></a:t>
            </a:r>
            <a:r>
              <a:rPr lang="en-US" b="1" dirty="0"/>
              <a:t> 79.20 m</a:t>
            </a:r>
            <a:r>
              <a:rPr lang="en-US" b="1" baseline="30000" dirty="0">
                <a:sym typeface="Symbol" pitchFamily="18" charset="2"/>
              </a:rPr>
              <a:t>3</a:t>
            </a:r>
            <a:r>
              <a:rPr lang="en-US" b="1" dirty="0">
                <a:sym typeface="Symbol" pitchFamily="18" charset="2"/>
              </a:rPr>
              <a:t>/day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65153"/>
          </a:xfrm>
        </p:spPr>
        <p:txBody>
          <a:bodyPr/>
          <a:lstStyle/>
          <a:p>
            <a:r>
              <a:rPr lang="en-US" sz="3200" b="1" dirty="0" smtClean="0"/>
              <a:t>Infiltration Test</a:t>
            </a:r>
            <a:endParaRPr lang="en-US" sz="3200" b="1" dirty="0"/>
          </a:p>
        </p:txBody>
      </p:sp>
      <p:pic>
        <p:nvPicPr>
          <p:cNvPr id="3" name="Picture 2"/>
          <p:cNvPicPr/>
          <p:nvPr/>
        </p:nvPicPr>
        <p:blipFill>
          <a:blip r:embed="rId2" cstate="print"/>
          <a:srcRect/>
          <a:stretch>
            <a:fillRect/>
          </a:stretch>
        </p:blipFill>
        <p:spPr bwMode="auto">
          <a:xfrm>
            <a:off x="533400" y="1143000"/>
            <a:ext cx="3810000" cy="25908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5257800" y="1295400"/>
            <a:ext cx="3060742" cy="2407920"/>
          </a:xfrm>
          <a:prstGeom prst="rect">
            <a:avLst/>
          </a:prstGeom>
          <a:noFill/>
          <a:ln w="9525">
            <a:noFill/>
            <a:miter lim="800000"/>
            <a:headEnd/>
            <a:tailEnd/>
          </a:ln>
        </p:spPr>
      </p:pic>
      <p:sp>
        <p:nvSpPr>
          <p:cNvPr id="6" name="Rectangle 5"/>
          <p:cNvSpPr/>
          <p:nvPr/>
        </p:nvSpPr>
        <p:spPr>
          <a:xfrm>
            <a:off x="304800" y="4267200"/>
            <a:ext cx="8690094" cy="830997"/>
          </a:xfrm>
          <a:prstGeom prst="rect">
            <a:avLst/>
          </a:prstGeom>
        </p:spPr>
        <p:txBody>
          <a:bodyPr wrap="square">
            <a:spAutoFit/>
          </a:bodyPr>
          <a:lstStyle/>
          <a:p>
            <a:pPr>
              <a:buFont typeface="Wingdings" pitchFamily="2" charset="2"/>
              <a:buChar char="v"/>
            </a:pPr>
            <a:r>
              <a:rPr lang="en-US" sz="1600" dirty="0" smtClean="0"/>
              <a:t> Hammer the 30 cm diameter ring at least 15 cm into the soil. Use the timber to protect the ring from damage during hammering. Keep the side of the ring vertical and drive the measuring rod into the soil so that approximately 12 cm is left above the ground.</a:t>
            </a:r>
            <a:endParaRPr lang="en-US" sz="1600" dirty="0"/>
          </a:p>
        </p:txBody>
      </p:sp>
      <p:sp>
        <p:nvSpPr>
          <p:cNvPr id="7" name="Rectangle 6"/>
          <p:cNvSpPr/>
          <p:nvPr/>
        </p:nvSpPr>
        <p:spPr>
          <a:xfrm>
            <a:off x="304800" y="5410200"/>
            <a:ext cx="8423334" cy="830997"/>
          </a:xfrm>
          <a:prstGeom prst="rect">
            <a:avLst/>
          </a:prstGeom>
        </p:spPr>
        <p:txBody>
          <a:bodyPr wrap="square">
            <a:spAutoFit/>
          </a:bodyPr>
          <a:lstStyle/>
          <a:p>
            <a:pPr>
              <a:buFont typeface="Wingdings" pitchFamily="2" charset="2"/>
              <a:buChar char="v"/>
            </a:pPr>
            <a:r>
              <a:rPr lang="en-US" sz="1600" dirty="0" smtClean="0"/>
              <a:t> Hammer the 60 cm ring into the soil or construct an earth bund around the 30 cm ring to the same height as the ring and place the hessian inside the </a:t>
            </a:r>
            <a:r>
              <a:rPr lang="en-US" sz="1600" dirty="0" err="1" smtClean="0"/>
              <a:t>infiltrometer</a:t>
            </a:r>
            <a:r>
              <a:rPr lang="en-US" sz="1600" dirty="0" smtClean="0"/>
              <a:t> to protect the soil surface when pouring in the water </a:t>
            </a:r>
            <a:endParaRPr lang="en-US"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901666"/>
          </a:xfrm>
        </p:spPr>
        <p:txBody>
          <a:bodyPr/>
          <a:lstStyle/>
          <a:p>
            <a:r>
              <a:rPr lang="en-US" sz="3600" b="1" dirty="0" smtClean="0"/>
              <a:t>RESISTIVITY PROFILES</a:t>
            </a:r>
            <a:endParaRPr lang="en-US" sz="3600" dirty="0"/>
          </a:p>
        </p:txBody>
      </p:sp>
      <p:sp>
        <p:nvSpPr>
          <p:cNvPr id="3" name="Rectangle 2"/>
          <p:cNvSpPr/>
          <p:nvPr/>
        </p:nvSpPr>
        <p:spPr>
          <a:xfrm>
            <a:off x="190440" y="982629"/>
            <a:ext cx="8953560" cy="1200329"/>
          </a:xfrm>
          <a:prstGeom prst="rect">
            <a:avLst/>
          </a:prstGeom>
        </p:spPr>
        <p:txBody>
          <a:bodyPr wrap="square">
            <a:spAutoFit/>
          </a:bodyPr>
          <a:lstStyle/>
          <a:p>
            <a:r>
              <a:rPr lang="en-US" dirty="0" smtClean="0"/>
              <a:t>Based on the resistivity variations both depth wise and laterally, it is possible to estimate the depth and the lateral distribution of groundwater. The low resistivity</a:t>
            </a:r>
          </a:p>
          <a:p>
            <a:r>
              <a:rPr lang="en-US" dirty="0" smtClean="0"/>
              <a:t>values less than 40 ohm-m are distributed for a= 10 and 25m, indicate the presence of weathered zones (first aquifer) which are favorable for groundwater  accumulation.</a:t>
            </a:r>
            <a:endParaRPr lang="en-US" dirty="0"/>
          </a:p>
        </p:txBody>
      </p:sp>
      <p:sp>
        <p:nvSpPr>
          <p:cNvPr id="4" name="Rectangle 3"/>
          <p:cNvSpPr/>
          <p:nvPr/>
        </p:nvSpPr>
        <p:spPr>
          <a:xfrm>
            <a:off x="228600" y="4724400"/>
            <a:ext cx="8763120" cy="1754326"/>
          </a:xfrm>
          <a:prstGeom prst="rect">
            <a:avLst/>
          </a:prstGeom>
        </p:spPr>
        <p:txBody>
          <a:bodyPr wrap="square">
            <a:spAutoFit/>
          </a:bodyPr>
          <a:lstStyle/>
          <a:p>
            <a:r>
              <a:rPr lang="en-US" dirty="0" smtClean="0"/>
              <a:t>Thus it is concluded that processing and interpretation of electrical resistivity data yield apparent </a:t>
            </a:r>
            <a:r>
              <a:rPr lang="en-US" dirty="0" err="1" smtClean="0"/>
              <a:t>resistivities</a:t>
            </a:r>
            <a:r>
              <a:rPr lang="en-US" dirty="0" smtClean="0"/>
              <a:t> for different electrode separations which, in turn, correspond to lateral resistivity distribution at different depths. This data represented</a:t>
            </a:r>
          </a:p>
          <a:p>
            <a:r>
              <a:rPr lang="en-US" dirty="0" smtClean="0"/>
              <a:t>low and high resistivity zones. These are also correlated with local geological setting for a semi quantitative interpretation of potential groundwater zones. However this is also useful for suggesting sites and depths for artificial recharge.</a:t>
            </a:r>
            <a:endParaRPr lang="en-US" dirty="0"/>
          </a:p>
        </p:txBody>
      </p:sp>
      <p:pic>
        <p:nvPicPr>
          <p:cNvPr id="80898" name="Picture 2"/>
          <p:cNvPicPr>
            <a:picLocks noChangeAspect="1" noChangeArrowheads="1"/>
          </p:cNvPicPr>
          <p:nvPr/>
        </p:nvPicPr>
        <p:blipFill>
          <a:blip r:embed="rId2" cstate="print"/>
          <a:srcRect/>
          <a:stretch>
            <a:fillRect/>
          </a:stretch>
        </p:blipFill>
        <p:spPr bwMode="auto">
          <a:xfrm>
            <a:off x="2600281" y="2182941"/>
            <a:ext cx="4545203" cy="23068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792127"/>
          </a:xfrm>
        </p:spPr>
        <p:txBody>
          <a:bodyPr/>
          <a:lstStyle/>
          <a:p>
            <a:r>
              <a:rPr lang="en-US" sz="3200" b="1" dirty="0" smtClean="0"/>
              <a:t>Other Tests</a:t>
            </a:r>
            <a:endParaRPr lang="en-US" sz="3200" b="1" dirty="0"/>
          </a:p>
        </p:txBody>
      </p:sp>
      <p:sp>
        <p:nvSpPr>
          <p:cNvPr id="4" name="Rectangle 3"/>
          <p:cNvSpPr/>
          <p:nvPr/>
        </p:nvSpPr>
        <p:spPr>
          <a:xfrm>
            <a:off x="476264" y="796146"/>
            <a:ext cx="8229600" cy="923330"/>
          </a:xfrm>
          <a:prstGeom prst="rect">
            <a:avLst/>
          </a:prstGeom>
        </p:spPr>
        <p:txBody>
          <a:bodyPr wrap="square">
            <a:spAutoFit/>
          </a:bodyPr>
          <a:lstStyle/>
          <a:p>
            <a:r>
              <a:rPr lang="en-US" b="1" i="1" dirty="0" smtClean="0"/>
              <a:t>Well Pumping Tests</a:t>
            </a:r>
          </a:p>
          <a:p>
            <a:endParaRPr lang="en-US" b="1" i="1" dirty="0" smtClean="0"/>
          </a:p>
          <a:p>
            <a:endParaRPr lang="en-US" dirty="0"/>
          </a:p>
        </p:txBody>
      </p:sp>
      <p:sp>
        <p:nvSpPr>
          <p:cNvPr id="6" name="Rectangle 5"/>
          <p:cNvSpPr/>
          <p:nvPr/>
        </p:nvSpPr>
        <p:spPr>
          <a:xfrm>
            <a:off x="1420714" y="1180867"/>
            <a:ext cx="7448651" cy="1077218"/>
          </a:xfrm>
          <a:prstGeom prst="rect">
            <a:avLst/>
          </a:prstGeom>
        </p:spPr>
        <p:txBody>
          <a:bodyPr wrap="square">
            <a:spAutoFit/>
          </a:bodyPr>
          <a:lstStyle/>
          <a:p>
            <a:r>
              <a:rPr lang="en-US" sz="1600" dirty="0" smtClean="0"/>
              <a:t>Pump tests can be used to provide an estimate of the overall hydraulic conductivity of a geologic formation, and since it is in essence a full scale test, directly accounts for the layering and directionality of the hydraulic characteristics of the formation.</a:t>
            </a:r>
            <a:endParaRPr lang="en-US" sz="1600" dirty="0"/>
          </a:p>
        </p:txBody>
      </p:sp>
      <p:sp>
        <p:nvSpPr>
          <p:cNvPr id="7" name="Rectangle 6"/>
          <p:cNvSpPr/>
          <p:nvPr/>
        </p:nvSpPr>
        <p:spPr>
          <a:xfrm>
            <a:off x="476264" y="2258085"/>
            <a:ext cx="3035831" cy="369332"/>
          </a:xfrm>
          <a:prstGeom prst="rect">
            <a:avLst/>
          </a:prstGeom>
        </p:spPr>
        <p:txBody>
          <a:bodyPr wrap="none">
            <a:spAutoFit/>
          </a:bodyPr>
          <a:lstStyle/>
          <a:p>
            <a:r>
              <a:rPr lang="en-US" b="1" i="1" dirty="0" smtClean="0"/>
              <a:t>Packer Permeability Tests</a:t>
            </a:r>
            <a:endParaRPr lang="en-US" dirty="0"/>
          </a:p>
        </p:txBody>
      </p:sp>
      <p:sp>
        <p:nvSpPr>
          <p:cNvPr id="8" name="Rectangle 7"/>
          <p:cNvSpPr/>
          <p:nvPr/>
        </p:nvSpPr>
        <p:spPr>
          <a:xfrm>
            <a:off x="1420714" y="2627417"/>
            <a:ext cx="7266086" cy="615553"/>
          </a:xfrm>
          <a:prstGeom prst="rect">
            <a:avLst/>
          </a:prstGeom>
        </p:spPr>
        <p:txBody>
          <a:bodyPr wrap="square">
            <a:spAutoFit/>
          </a:bodyPr>
          <a:lstStyle/>
          <a:p>
            <a:r>
              <a:rPr lang="en-US" sz="1600" dirty="0" smtClean="0"/>
              <a:t>Packer permeability tests can be used to measure the hydraulic conductivity of a specific soil or rock unit</a:t>
            </a:r>
            <a:r>
              <a:rPr lang="en-US" dirty="0" smtClean="0"/>
              <a:t>.</a:t>
            </a:r>
            <a:endParaRPr lang="en-US" dirty="0"/>
          </a:p>
        </p:txBody>
      </p:sp>
      <p:sp>
        <p:nvSpPr>
          <p:cNvPr id="9" name="Rectangle 8"/>
          <p:cNvSpPr/>
          <p:nvPr/>
        </p:nvSpPr>
        <p:spPr>
          <a:xfrm>
            <a:off x="476264" y="3168241"/>
            <a:ext cx="1343060" cy="369332"/>
          </a:xfrm>
          <a:prstGeom prst="rect">
            <a:avLst/>
          </a:prstGeom>
        </p:spPr>
        <p:txBody>
          <a:bodyPr wrap="none">
            <a:spAutoFit/>
          </a:bodyPr>
          <a:lstStyle/>
          <a:p>
            <a:r>
              <a:rPr lang="en-US" b="1" i="1" dirty="0" smtClean="0"/>
              <a:t>Slug Tests</a:t>
            </a:r>
            <a:endParaRPr lang="en-US" dirty="0"/>
          </a:p>
        </p:txBody>
      </p:sp>
      <p:sp>
        <p:nvSpPr>
          <p:cNvPr id="10" name="Rectangle 9"/>
          <p:cNvSpPr/>
          <p:nvPr/>
        </p:nvSpPr>
        <p:spPr>
          <a:xfrm>
            <a:off x="1420714" y="3537573"/>
            <a:ext cx="7266086" cy="830997"/>
          </a:xfrm>
          <a:prstGeom prst="rect">
            <a:avLst/>
          </a:prstGeom>
        </p:spPr>
        <p:txBody>
          <a:bodyPr wrap="square">
            <a:spAutoFit/>
          </a:bodyPr>
          <a:lstStyle/>
          <a:p>
            <a:r>
              <a:rPr lang="en-US" sz="1600" dirty="0" smtClean="0"/>
              <a:t>These tests are easy to perform and can be performed in a borehole in which a screened pipe is installed. Two types of slug tests are commonly used, falling head and rising head.</a:t>
            </a:r>
            <a:endParaRPr lang="en-US" sz="1600" dirty="0"/>
          </a:p>
        </p:txBody>
      </p:sp>
      <p:sp>
        <p:nvSpPr>
          <p:cNvPr id="11" name="Rectangle 10"/>
          <p:cNvSpPr/>
          <p:nvPr/>
        </p:nvSpPr>
        <p:spPr>
          <a:xfrm>
            <a:off x="428583" y="4368570"/>
            <a:ext cx="1984261" cy="369332"/>
          </a:xfrm>
          <a:prstGeom prst="rect">
            <a:avLst/>
          </a:prstGeom>
        </p:spPr>
        <p:txBody>
          <a:bodyPr wrap="none">
            <a:spAutoFit/>
          </a:bodyPr>
          <a:lstStyle/>
          <a:p>
            <a:r>
              <a:rPr lang="en-US" b="1" i="1" dirty="0" err="1" smtClean="0"/>
              <a:t>Piezocone</a:t>
            </a:r>
            <a:r>
              <a:rPr lang="en-US" b="1" i="1" dirty="0" smtClean="0"/>
              <a:t> Tests</a:t>
            </a:r>
            <a:endParaRPr lang="en-US" dirty="0"/>
          </a:p>
        </p:txBody>
      </p:sp>
      <p:sp>
        <p:nvSpPr>
          <p:cNvPr id="12" name="Rectangle 11"/>
          <p:cNvSpPr/>
          <p:nvPr/>
        </p:nvSpPr>
        <p:spPr>
          <a:xfrm>
            <a:off x="1420714" y="4737902"/>
            <a:ext cx="7723286" cy="830997"/>
          </a:xfrm>
          <a:prstGeom prst="rect">
            <a:avLst/>
          </a:prstGeom>
        </p:spPr>
        <p:txBody>
          <a:bodyPr wrap="square">
            <a:spAutoFit/>
          </a:bodyPr>
          <a:lstStyle/>
          <a:p>
            <a:r>
              <a:rPr lang="en-US" sz="1600" dirty="0" err="1" smtClean="0"/>
              <a:t>Piezocone</a:t>
            </a:r>
            <a:r>
              <a:rPr lang="en-US" sz="1600" dirty="0" smtClean="0"/>
              <a:t> data can be useful to estimate the hydraulic conductivity of silts and clays from interpretation of the coefficient of horizontal consolidation, </a:t>
            </a:r>
            <a:r>
              <a:rPr lang="en-US" sz="1600" dirty="0" err="1" smtClean="0"/>
              <a:t>ch</a:t>
            </a:r>
            <a:r>
              <a:rPr lang="en-US" sz="1600" dirty="0" smtClean="0"/>
              <a:t>, obtained from the </a:t>
            </a:r>
            <a:r>
              <a:rPr lang="en-US" sz="1600" dirty="0" err="1" smtClean="0"/>
              <a:t>piezocone</a:t>
            </a:r>
            <a:r>
              <a:rPr lang="en-US" sz="1600" dirty="0" smtClean="0"/>
              <a:t> </a:t>
            </a:r>
            <a:r>
              <a:rPr lang="en-US" sz="1600" dirty="0" err="1" smtClean="0"/>
              <a:t>measurments</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WSUD principles / strategies</a:t>
            </a:r>
            <a:endParaRPr lang="en-US" dirty="0"/>
          </a:p>
        </p:txBody>
      </p:sp>
      <p:sp>
        <p:nvSpPr>
          <p:cNvPr id="3" name="Rectangle 2"/>
          <p:cNvSpPr/>
          <p:nvPr/>
        </p:nvSpPr>
        <p:spPr>
          <a:xfrm>
            <a:off x="381000" y="1676400"/>
            <a:ext cx="8534400" cy="4139595"/>
          </a:xfrm>
          <a:prstGeom prst="rect">
            <a:avLst/>
          </a:prstGeom>
        </p:spPr>
        <p:txBody>
          <a:bodyPr wrap="square">
            <a:spAutoFit/>
          </a:bodyPr>
          <a:lstStyle/>
          <a:p>
            <a:pPr marL="514350" indent="-514350" eaLnBrk="1" fontAlgn="auto" hangingPunct="1">
              <a:spcBef>
                <a:spcPts val="1200"/>
              </a:spcBef>
              <a:spcAft>
                <a:spcPts val="0"/>
              </a:spcAft>
              <a:buFont typeface="+mj-lt"/>
              <a:buAutoNum type="arabicPeriod"/>
              <a:defRPr/>
            </a:pPr>
            <a:r>
              <a:rPr lang="en-GB" sz="2400" dirty="0" smtClean="0"/>
              <a:t>Sustainable water supply options</a:t>
            </a:r>
          </a:p>
          <a:p>
            <a:pPr marL="796925" indent="-287338" eaLnBrk="1" fontAlgn="auto" hangingPunct="1">
              <a:spcBef>
                <a:spcPts val="600"/>
              </a:spcBef>
              <a:spcAft>
                <a:spcPts val="0"/>
              </a:spcAft>
              <a:defRPr/>
            </a:pPr>
            <a:r>
              <a:rPr lang="en-GB" i="1" dirty="0" smtClean="0">
                <a:solidFill>
                  <a:srgbClr val="002060"/>
                </a:solidFill>
              </a:rPr>
              <a:t>water conservation / demand management</a:t>
            </a:r>
          </a:p>
          <a:p>
            <a:pPr marL="796925" indent="-287338" eaLnBrk="1" fontAlgn="auto" hangingPunct="1">
              <a:spcBef>
                <a:spcPts val="600"/>
              </a:spcBef>
              <a:spcAft>
                <a:spcPts val="0"/>
              </a:spcAft>
              <a:defRPr/>
            </a:pPr>
            <a:r>
              <a:rPr lang="en-ZA" i="1" dirty="0" smtClean="0">
                <a:solidFill>
                  <a:srgbClr val="002060"/>
                </a:solidFill>
              </a:rPr>
              <a:t>alternative water sources, e.g. rainwater / stormwater harvesting</a:t>
            </a:r>
          </a:p>
          <a:p>
            <a:pPr marL="796925" indent="-287338" eaLnBrk="1" fontAlgn="auto" hangingPunct="1">
              <a:spcBef>
                <a:spcPts val="600"/>
              </a:spcBef>
              <a:spcAft>
                <a:spcPts val="0"/>
              </a:spcAft>
              <a:defRPr/>
            </a:pPr>
            <a:r>
              <a:rPr lang="en-ZA" i="1" dirty="0" smtClean="0">
                <a:solidFill>
                  <a:srgbClr val="002060"/>
                </a:solidFill>
              </a:rPr>
              <a:t>aquifer storage </a:t>
            </a:r>
          </a:p>
          <a:p>
            <a:pPr marL="742950" indent="-742950" eaLnBrk="1" fontAlgn="auto" hangingPunct="1">
              <a:spcBef>
                <a:spcPts val="1800"/>
              </a:spcBef>
              <a:spcAft>
                <a:spcPts val="0"/>
              </a:spcAft>
              <a:buFont typeface="+mj-lt"/>
              <a:buAutoNum type="arabicPeriod" startAt="2"/>
              <a:defRPr/>
            </a:pPr>
            <a:r>
              <a:rPr lang="en-ZA" sz="2400" dirty="0" smtClean="0"/>
              <a:t>Wastewater minimisation</a:t>
            </a:r>
          </a:p>
          <a:p>
            <a:pPr marL="796925" indent="-287338" eaLnBrk="1" fontAlgn="auto" hangingPunct="1">
              <a:spcBef>
                <a:spcPts val="600"/>
              </a:spcBef>
              <a:spcAft>
                <a:spcPts val="0"/>
              </a:spcAft>
              <a:defRPr/>
            </a:pPr>
            <a:r>
              <a:rPr lang="en-ZA" i="1" dirty="0" smtClean="0">
                <a:solidFill>
                  <a:srgbClr val="002060"/>
                </a:solidFill>
              </a:rPr>
              <a:t>quality improvement</a:t>
            </a:r>
          </a:p>
          <a:p>
            <a:pPr marL="796925" indent="-287338" eaLnBrk="1" fontAlgn="auto" hangingPunct="1">
              <a:spcBef>
                <a:spcPts val="600"/>
              </a:spcBef>
              <a:spcAft>
                <a:spcPts val="0"/>
              </a:spcAft>
              <a:defRPr/>
            </a:pPr>
            <a:r>
              <a:rPr lang="en-ZA" i="1" dirty="0" smtClean="0">
                <a:solidFill>
                  <a:srgbClr val="002060"/>
                </a:solidFill>
              </a:rPr>
              <a:t>use of treated wastewater / recycled water</a:t>
            </a:r>
          </a:p>
          <a:p>
            <a:pPr marL="742950" indent="-742950" eaLnBrk="1" fontAlgn="auto" hangingPunct="1">
              <a:spcBef>
                <a:spcPts val="1800"/>
              </a:spcBef>
              <a:spcAft>
                <a:spcPts val="0"/>
              </a:spcAft>
              <a:buFont typeface="+mj-lt"/>
              <a:buAutoNum type="arabicPeriod" startAt="3"/>
              <a:defRPr/>
            </a:pPr>
            <a:r>
              <a:rPr lang="en-ZA" sz="2400" dirty="0" smtClean="0"/>
              <a:t>Stormwater management</a:t>
            </a:r>
          </a:p>
          <a:p>
            <a:pPr marL="796925" indent="-287338" eaLnBrk="1" fontAlgn="auto" hangingPunct="1">
              <a:spcBef>
                <a:spcPts val="600"/>
              </a:spcBef>
              <a:spcAft>
                <a:spcPts val="0"/>
              </a:spcAft>
              <a:defRPr/>
            </a:pPr>
            <a:r>
              <a:rPr lang="en-ZA" i="1" dirty="0" smtClean="0">
                <a:solidFill>
                  <a:srgbClr val="002060"/>
                </a:solidFill>
              </a:rPr>
              <a:t>SUDs (Sustainable Urban Drainage)</a:t>
            </a:r>
          </a:p>
          <a:p>
            <a:pPr marL="796925" indent="-287338" eaLnBrk="1" fontAlgn="auto" hangingPunct="1">
              <a:spcBef>
                <a:spcPts val="600"/>
              </a:spcBef>
              <a:spcAft>
                <a:spcPts val="0"/>
              </a:spcAft>
              <a:defRPr/>
            </a:pPr>
            <a:r>
              <a:rPr lang="en-ZA" i="1" dirty="0" smtClean="0">
                <a:solidFill>
                  <a:srgbClr val="002060"/>
                </a:solidFill>
              </a:rPr>
              <a:t>enhancement of amenity and biodiversity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01"/>
          <p:cNvPicPr>
            <a:picLocks noChangeAspect="1" noChangeArrowheads="1"/>
          </p:cNvPicPr>
          <p:nvPr/>
        </p:nvPicPr>
        <p:blipFill>
          <a:blip r:embed="rId2" cstate="print"/>
          <a:srcRect/>
          <a:stretch>
            <a:fillRect/>
          </a:stretch>
        </p:blipFill>
        <p:spPr bwMode="auto">
          <a:xfrm>
            <a:off x="1905000" y="1066800"/>
            <a:ext cx="5727700" cy="5403850"/>
          </a:xfrm>
          <a:prstGeom prst="rect">
            <a:avLst/>
          </a:prstGeom>
          <a:noFill/>
          <a:ln w="9525">
            <a:noFill/>
            <a:miter lim="800000"/>
            <a:headEnd/>
            <a:tailEnd/>
          </a:ln>
        </p:spPr>
      </p:pic>
      <p:sp>
        <p:nvSpPr>
          <p:cNvPr id="3" name="Title 2"/>
          <p:cNvSpPr>
            <a:spLocks noGrp="1"/>
          </p:cNvSpPr>
          <p:nvPr>
            <p:ph type="title"/>
          </p:nvPr>
        </p:nvSpPr>
        <p:spPr>
          <a:xfrm>
            <a:off x="533400" y="152400"/>
            <a:ext cx="8229600" cy="960438"/>
          </a:xfrm>
        </p:spPr>
        <p:txBody>
          <a:bodyPr/>
          <a:lstStyle/>
          <a:p>
            <a:r>
              <a:rPr lang="en-US" b="1" i="1" dirty="0" smtClean="0">
                <a:solidFill>
                  <a:srgbClr val="416598"/>
                </a:solidFill>
                <a:latin typeface="Arial" pitchFamily="34" charset="0"/>
                <a:ea typeface="Osaka" charset="-128"/>
              </a:rPr>
              <a:t>Urban Water Cycle</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a:xfrm>
            <a:off x="457200" y="277813"/>
            <a:ext cx="8229600" cy="484187"/>
          </a:xfrm>
        </p:spPr>
        <p:txBody>
          <a:bodyPr/>
          <a:lstStyle/>
          <a:p>
            <a:pPr algn="ctr"/>
            <a:r>
              <a:rPr lang="en-US" sz="2800" b="1" dirty="0"/>
              <a:t>Suitability of Artificial Recharge Structure</a:t>
            </a:r>
            <a:endParaRPr lang="en-US" sz="2800" dirty="0"/>
          </a:p>
        </p:txBody>
      </p:sp>
      <p:graphicFrame>
        <p:nvGraphicFramePr>
          <p:cNvPr id="18592" name="Group 160"/>
          <p:cNvGraphicFramePr>
            <a:graphicFrameLocks noGrp="1"/>
          </p:cNvGraphicFramePr>
          <p:nvPr>
            <p:ph idx="1"/>
          </p:nvPr>
        </p:nvGraphicFramePr>
        <p:xfrm>
          <a:off x="533400" y="1066800"/>
          <a:ext cx="8229600" cy="5608320"/>
        </p:xfrm>
        <a:graphic>
          <a:graphicData uri="http://schemas.openxmlformats.org/drawingml/2006/table">
            <a:tbl>
              <a:tblPr/>
              <a:tblGrid>
                <a:gridCol w="2743200"/>
                <a:gridCol w="2743200"/>
                <a:gridCol w="2743200"/>
              </a:tblGrid>
              <a:tr h="3031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cs typeface="Times New Roman" pitchFamily="18" charset="0"/>
                        </a:rPr>
                        <a:t>Lithology </a:t>
                      </a:r>
                      <a:endParaRPr kumimoji="0" lang="en-GB" sz="1600" b="1"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mn-lt"/>
                          <a:cs typeface="Times New Roman" pitchFamily="18" charset="0"/>
                        </a:rPr>
                        <a:t>Topography </a:t>
                      </a:r>
                      <a:endParaRPr kumimoji="0" lang="en-GB" sz="1600" b="1"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mn-lt"/>
                          <a:cs typeface="Times New Roman" pitchFamily="18" charset="0"/>
                        </a:rPr>
                        <a:t>Type of Structure</a:t>
                      </a:r>
                      <a:endParaRPr kumimoji="0" lang="en-GB" sz="1600" b="1"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4897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Alluvial or hard rock </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Plain area or gently undulating area</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Spreading pond, subsurface to 40 m depth undulating area dike, minor irrigation tank, check dam, percolation tank, or unlined canal system </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3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Hard rock down to 40 m depth</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Valley slopes</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Contour </a:t>
                      </a:r>
                      <a:r>
                        <a:rPr kumimoji="0" lang="en-GB" sz="1600" b="0" i="0" u="none" strike="noStrike" cap="none" normalizeH="0" baseline="0" dirty="0" err="1" smtClean="0">
                          <a:ln>
                            <a:noFill/>
                          </a:ln>
                          <a:solidFill>
                            <a:schemeClr val="tx1"/>
                          </a:solidFill>
                          <a:effectLst/>
                          <a:latin typeface="+mn-lt"/>
                          <a:cs typeface="Times New Roman" pitchFamily="18" charset="0"/>
                        </a:rPr>
                        <a:t>bunding</a:t>
                      </a:r>
                      <a:r>
                        <a:rPr kumimoji="0" lang="en-GB" sz="1600" b="0" i="0" u="none" strike="noStrike" cap="none" normalizeH="0" baseline="0" dirty="0" smtClean="0">
                          <a:ln>
                            <a:noFill/>
                          </a:ln>
                          <a:solidFill>
                            <a:schemeClr val="tx1"/>
                          </a:solidFill>
                          <a:effectLst/>
                          <a:latin typeface="+mn-lt"/>
                          <a:cs typeface="Times New Roman" pitchFamily="18" charset="0"/>
                        </a:rPr>
                        <a:t> or trenching </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3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Hard rock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Plateau Regions</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Recharge ponds</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1416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Alluvial or Hard rock with confined aquifer to 40 m depth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Plain area or gently</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Injection well or connection well </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1416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Alluvial or Hard rock with confined aquifer to 40 m depth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Floodplain deposits</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Injection well or connection well</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025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Hard rock</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Foot hill zones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Farm ponds or recharge trenches</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3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Hard rock or alluvium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mn-lt"/>
                          <a:cs typeface="Times New Roman" pitchFamily="18" charset="0"/>
                        </a:rPr>
                        <a:t>Forested areas </a:t>
                      </a:r>
                      <a:endParaRPr kumimoji="0" lang="en-GB" sz="1600" b="0" i="0" u="none" strike="noStrike" cap="none" normalizeH="0" baseline="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cs typeface="Times New Roman" pitchFamily="18" charset="0"/>
                        </a:rPr>
                        <a:t>Subsurface dikes</a:t>
                      </a:r>
                      <a:endParaRPr kumimoji="0" lang="en-GB" sz="1600" b="0" i="0" u="none" strike="noStrike" cap="none" normalizeH="0" baseline="0" dirty="0" smtClean="0">
                        <a:ln>
                          <a:noFill/>
                        </a:ln>
                        <a:solidFill>
                          <a:schemeClr val="tx1"/>
                        </a:solidFill>
                        <a:effectLst/>
                        <a:latin typeface="+mn-lt"/>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8610600" cy="2862322"/>
          </a:xfrm>
          <a:prstGeom prst="rect">
            <a:avLst/>
          </a:prstGeom>
        </p:spPr>
        <p:txBody>
          <a:bodyPr wrap="square">
            <a:spAutoFit/>
          </a:bodyPr>
          <a:lstStyle/>
          <a:p>
            <a:r>
              <a:rPr lang="en-US" b="1" dirty="0"/>
              <a:t>1. Site selection criteria for Percolation Tank</a:t>
            </a:r>
          </a:p>
          <a:p>
            <a:r>
              <a:rPr lang="en-US" dirty="0"/>
              <a:t>• A tank can be located either across small streams by creating low elevation.</a:t>
            </a:r>
          </a:p>
          <a:p>
            <a:r>
              <a:rPr lang="en-US" dirty="0"/>
              <a:t>• Terrain with highly fractured and weathered rock for speedy recharge.</a:t>
            </a:r>
          </a:p>
          <a:p>
            <a:r>
              <a:rPr lang="en-US" dirty="0"/>
              <a:t>• Submergence area should be uncultivated as far as possible.</a:t>
            </a:r>
          </a:p>
          <a:p>
            <a:r>
              <a:rPr lang="en-US" dirty="0"/>
              <a:t>• Rainfall pattern based on long-term evaluation is to be studied so that the percolation tank gets filled up </a:t>
            </a:r>
            <a:r>
              <a:rPr lang="en-US" dirty="0" smtClean="0"/>
              <a:t>fully during </a:t>
            </a:r>
            <a:r>
              <a:rPr lang="en-US" dirty="0"/>
              <a:t>monsoon (preferably more than once).</a:t>
            </a:r>
          </a:p>
          <a:p>
            <a:r>
              <a:rPr lang="en-US" dirty="0"/>
              <a:t>• Soils in the catchment area should preferably be of light sandy type to avoid silting up of the tank bed.</a:t>
            </a:r>
          </a:p>
          <a:p>
            <a:r>
              <a:rPr lang="en-US" dirty="0"/>
              <a:t>• The location of the tank should preferably be downstream of runoff zone or in the upper part of the </a:t>
            </a:r>
            <a:r>
              <a:rPr lang="en-US" dirty="0" smtClean="0"/>
              <a:t>transition zone</a:t>
            </a:r>
            <a:r>
              <a:rPr lang="en-US" dirty="0"/>
              <a:t>, with a land slope gradient of 3 to 5%.</a:t>
            </a:r>
          </a:p>
        </p:txBody>
      </p:sp>
      <p:sp>
        <p:nvSpPr>
          <p:cNvPr id="4" name="Rectangle 3"/>
          <p:cNvSpPr/>
          <p:nvPr/>
        </p:nvSpPr>
        <p:spPr>
          <a:xfrm>
            <a:off x="152400" y="3352800"/>
            <a:ext cx="8839200" cy="2585323"/>
          </a:xfrm>
          <a:prstGeom prst="rect">
            <a:avLst/>
          </a:prstGeom>
        </p:spPr>
        <p:txBody>
          <a:bodyPr wrap="square">
            <a:spAutoFit/>
          </a:bodyPr>
          <a:lstStyle/>
          <a:p>
            <a:r>
              <a:rPr lang="en-US" b="1" dirty="0"/>
              <a:t>2. Site selection criteria for </a:t>
            </a:r>
            <a:r>
              <a:rPr lang="en-US" b="1" dirty="0" err="1"/>
              <a:t>Nala</a:t>
            </a:r>
            <a:r>
              <a:rPr lang="en-US" b="1" dirty="0"/>
              <a:t> Bunds</a:t>
            </a:r>
          </a:p>
          <a:p>
            <a:r>
              <a:rPr lang="en-US" dirty="0"/>
              <a:t>• </a:t>
            </a:r>
            <a:r>
              <a:rPr lang="en-US" dirty="0" err="1"/>
              <a:t>Nala</a:t>
            </a:r>
            <a:r>
              <a:rPr lang="en-US" dirty="0"/>
              <a:t> bunds can be constructed across bigger streams of second order in areas having gentle slopes.</a:t>
            </a:r>
          </a:p>
          <a:p>
            <a:r>
              <a:rPr lang="en-US" dirty="0"/>
              <a:t>• The rainfall in the catchments should be less than 1000 mm/annum.</a:t>
            </a:r>
          </a:p>
          <a:p>
            <a:r>
              <a:rPr lang="en-US" dirty="0"/>
              <a:t>• The soil downstream of the bund should not be prone to water logging.</a:t>
            </a:r>
          </a:p>
          <a:p>
            <a:r>
              <a:rPr lang="en-US" dirty="0"/>
              <a:t>• The </a:t>
            </a:r>
            <a:r>
              <a:rPr lang="en-US" dirty="0" err="1"/>
              <a:t>Nala</a:t>
            </a:r>
            <a:r>
              <a:rPr lang="en-US" dirty="0"/>
              <a:t> bunds should be preferably located in area where contour or graded </a:t>
            </a:r>
            <a:r>
              <a:rPr lang="en-US" dirty="0" err="1"/>
              <a:t>bunding</a:t>
            </a:r>
            <a:r>
              <a:rPr lang="en-US" dirty="0"/>
              <a:t> of lands have been </a:t>
            </a:r>
            <a:r>
              <a:rPr lang="en-US" dirty="0" smtClean="0"/>
              <a:t>carried out</a:t>
            </a:r>
            <a:r>
              <a:rPr lang="en-US" dirty="0"/>
              <a:t>.</a:t>
            </a:r>
          </a:p>
          <a:p>
            <a:r>
              <a:rPr lang="en-US" dirty="0"/>
              <a:t>• The rock strata exposed in the </a:t>
            </a:r>
            <a:r>
              <a:rPr lang="en-US" dirty="0" err="1"/>
              <a:t>ponded</a:t>
            </a:r>
            <a:r>
              <a:rPr lang="en-US" dirty="0"/>
              <a:t> area should be adequately permeable to cause ground water </a:t>
            </a:r>
            <a:r>
              <a:rPr lang="en-US" dirty="0" smtClean="0"/>
              <a:t>recharge through </a:t>
            </a:r>
            <a:r>
              <a:rPr lang="en-US" dirty="0" err="1"/>
              <a:t>ponded</a:t>
            </a:r>
            <a:r>
              <a:rPr lang="en-US" dirty="0"/>
              <a:t> water.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01218" name="Rectangle 2"/>
          <p:cNvSpPr>
            <a:spLocks noGrp="1" noChangeArrowheads="1"/>
          </p:cNvSpPr>
          <p:nvPr>
            <p:ph type="title"/>
          </p:nvPr>
        </p:nvSpPr>
        <p:spPr>
          <a:xfrm>
            <a:off x="228600" y="336550"/>
            <a:ext cx="8637588" cy="762000"/>
          </a:xfrm>
        </p:spPr>
        <p:txBody>
          <a:bodyPr/>
          <a:lstStyle/>
          <a:p>
            <a:pPr eaLnBrk="1" hangingPunct="1">
              <a:defRPr/>
            </a:pPr>
            <a:r>
              <a:rPr lang="en-US" smtClean="0"/>
              <a:t>Effects of Soil Disturbance</a:t>
            </a:r>
          </a:p>
        </p:txBody>
      </p:sp>
      <p:graphicFrame>
        <p:nvGraphicFramePr>
          <p:cNvPr id="2050" name="Object 3"/>
          <p:cNvGraphicFramePr>
            <a:graphicFrameLocks noChangeAspect="1"/>
          </p:cNvGraphicFramePr>
          <p:nvPr>
            <p:ph idx="1"/>
          </p:nvPr>
        </p:nvGraphicFramePr>
        <p:xfrm>
          <a:off x="152400" y="1676400"/>
          <a:ext cx="8839200" cy="3709988"/>
        </p:xfrm>
        <a:graphic>
          <a:graphicData uri="http://schemas.openxmlformats.org/presentationml/2006/ole">
            <p:oleObj spid="_x0000_s43010" name="Worksheet" r:id="rId4" imgW="4882680" imgH="2026800" progId="Excel.Sheet.8">
              <p:embed/>
            </p:oleObj>
          </a:graphicData>
        </a:graphic>
      </p:graphicFrame>
      <p:sp>
        <p:nvSpPr>
          <p:cNvPr id="2052" name="Text Box 4"/>
          <p:cNvSpPr txBox="1">
            <a:spLocks noChangeArrowheads="1"/>
          </p:cNvSpPr>
          <p:nvPr/>
        </p:nvSpPr>
        <p:spPr bwMode="auto">
          <a:xfrm>
            <a:off x="895350" y="6064250"/>
            <a:ext cx="8229600" cy="641350"/>
          </a:xfrm>
          <a:prstGeom prst="rect">
            <a:avLst/>
          </a:prstGeom>
          <a:noFill/>
          <a:ln w="9525">
            <a:noFill/>
            <a:miter lim="800000"/>
            <a:headEnd/>
            <a:tailEnd/>
          </a:ln>
        </p:spPr>
        <p:txBody>
          <a:bodyPr>
            <a:spAutoFit/>
          </a:bodyPr>
          <a:lstStyle/>
          <a:p>
            <a:pPr>
              <a:spcBef>
                <a:spcPct val="50000"/>
              </a:spcBef>
            </a:pPr>
            <a:r>
              <a:rPr lang="en-US" sz="1800">
                <a:latin typeface="Tahoma" pitchFamily="34" charset="0"/>
              </a:rPr>
              <a:t>Adapted from</a:t>
            </a:r>
            <a:r>
              <a:rPr lang="en-US" sz="1800" i="1">
                <a:latin typeface="Tahoma" pitchFamily="34" charset="0"/>
              </a:rPr>
              <a:t> Impact of Soil Disturbance During Construction on Bulk Density and Infiltration in Ocean County, New Jersey (2001) - </a:t>
            </a:r>
            <a:r>
              <a:rPr lang="en-US" sz="1800">
                <a:latin typeface="Tahoma" pitchFamily="34" charset="0"/>
                <a:hlinkClick r:id="rId5"/>
              </a:rPr>
              <a:t>www.ocscd.org/soil.pdf</a:t>
            </a:r>
            <a:endParaRPr lang="en-US" sz="1800">
              <a:latin typeface="Tahoma"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39200" cy="3139321"/>
          </a:xfrm>
          <a:prstGeom prst="rect">
            <a:avLst/>
          </a:prstGeom>
        </p:spPr>
        <p:txBody>
          <a:bodyPr wrap="square">
            <a:spAutoFit/>
          </a:bodyPr>
          <a:lstStyle/>
          <a:p>
            <a:r>
              <a:rPr lang="en-US" b="1" dirty="0"/>
              <a:t>3. Site Selection criteria for Farm ponds</a:t>
            </a:r>
          </a:p>
          <a:p>
            <a:r>
              <a:rPr lang="en-US" dirty="0"/>
              <a:t>• In relatively flatter terrain with good soil cover, a farm pond has an earth section with usually 3:1 side slopes </a:t>
            </a:r>
            <a:r>
              <a:rPr lang="en-US" dirty="0" smtClean="0"/>
              <a:t>on waterside </a:t>
            </a:r>
            <a:r>
              <a:rPr lang="en-US" dirty="0"/>
              <a:t>and 2:1 side slopes on the downstream face.</a:t>
            </a:r>
          </a:p>
          <a:p>
            <a:r>
              <a:rPr lang="en-US" dirty="0"/>
              <a:t>• The drainage area above the pond should be large enough to fill the pond in 2 or 3 spells of good rainfall.</a:t>
            </a:r>
          </a:p>
          <a:p>
            <a:r>
              <a:rPr lang="en-US" dirty="0"/>
              <a:t>• The pond should be located where it could serve a major purpose: e.g. for irrigation, it should be above </a:t>
            </a:r>
            <a:r>
              <a:rPr lang="en-US" dirty="0" smtClean="0"/>
              <a:t>the irrigated </a:t>
            </a:r>
            <a:r>
              <a:rPr lang="en-US" dirty="0"/>
              <a:t>fields and for sediment control it should intercept the flow from the most erodible parts of the catchment.</a:t>
            </a:r>
          </a:p>
          <a:p>
            <a:r>
              <a:rPr lang="en-US" dirty="0"/>
              <a:t>• Junction of two drainage channels or large natural depressions should be preferred.</a:t>
            </a:r>
          </a:p>
          <a:p>
            <a:r>
              <a:rPr lang="en-US" dirty="0"/>
              <a:t>• The land surface should not have excessive seepage losses unless it is meant to serve as a percolation tank </a:t>
            </a:r>
            <a:r>
              <a:rPr lang="en-US" dirty="0" smtClean="0"/>
              <a:t>for ground </a:t>
            </a:r>
            <a:r>
              <a:rPr lang="en-US" dirty="0"/>
              <a:t>water recharge.</a:t>
            </a:r>
          </a:p>
        </p:txBody>
      </p:sp>
      <p:sp>
        <p:nvSpPr>
          <p:cNvPr id="3" name="Rectangle 2"/>
          <p:cNvSpPr/>
          <p:nvPr/>
        </p:nvSpPr>
        <p:spPr>
          <a:xfrm>
            <a:off x="152400" y="3200400"/>
            <a:ext cx="8763000" cy="3416320"/>
          </a:xfrm>
          <a:prstGeom prst="rect">
            <a:avLst/>
          </a:prstGeom>
        </p:spPr>
        <p:txBody>
          <a:bodyPr wrap="square">
            <a:spAutoFit/>
          </a:bodyPr>
          <a:lstStyle/>
          <a:p>
            <a:r>
              <a:rPr lang="en-US" b="1" dirty="0"/>
              <a:t>4. Site Selection criteria for Bore wells</a:t>
            </a:r>
          </a:p>
          <a:p>
            <a:r>
              <a:rPr lang="en-US" dirty="0"/>
              <a:t>• Where present land use is crop land or fallow land</a:t>
            </a:r>
          </a:p>
          <a:p>
            <a:r>
              <a:rPr lang="en-US" dirty="0"/>
              <a:t>• Where slope is 0–10%,</a:t>
            </a:r>
          </a:p>
          <a:p>
            <a:r>
              <a:rPr lang="en-US" dirty="0"/>
              <a:t>• Where major lineament intersects</a:t>
            </a:r>
          </a:p>
          <a:p>
            <a:r>
              <a:rPr lang="en-US" b="1" dirty="0"/>
              <a:t>5. Site Selection criteria for Dug-cum-bore wells</a:t>
            </a:r>
          </a:p>
          <a:p>
            <a:r>
              <a:rPr lang="en-US" dirty="0"/>
              <a:t>• Where land use is crop land or fallow or waste land</a:t>
            </a:r>
          </a:p>
          <a:p>
            <a:r>
              <a:rPr lang="en-US" dirty="0"/>
              <a:t>• Where slope category 0–5%,</a:t>
            </a:r>
          </a:p>
          <a:p>
            <a:r>
              <a:rPr lang="en-US" dirty="0"/>
              <a:t>• Where minor lineaments and major lineaments intersect</a:t>
            </a:r>
          </a:p>
          <a:p>
            <a:r>
              <a:rPr lang="en-US" b="1" dirty="0"/>
              <a:t>6. Site Selection criteria for Dug well</a:t>
            </a:r>
          </a:p>
          <a:p>
            <a:r>
              <a:rPr lang="en-US" dirty="0"/>
              <a:t>• Where land use is crop land or fallow or waste land</a:t>
            </a:r>
          </a:p>
          <a:p>
            <a:r>
              <a:rPr lang="en-US" dirty="0"/>
              <a:t>• Where slope category 0–3%,</a:t>
            </a:r>
          </a:p>
          <a:p>
            <a:r>
              <a:rPr lang="en-US" dirty="0"/>
              <a:t>• Where minor lineaments intersect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685800" y="0"/>
            <a:ext cx="7772400" cy="1371600"/>
          </a:xfrm>
          <a:prstGeom prst="rect">
            <a:avLst/>
          </a:prstGeom>
          <a:noFill/>
          <a:ln w="9525">
            <a:noFill/>
            <a:miter lim="800000"/>
            <a:headEnd/>
            <a:tailEnd/>
          </a:ln>
          <a:effectLst/>
        </p:spPr>
        <p:txBody>
          <a:bodyPr anchor="ctr"/>
          <a:lstStyle/>
          <a:p>
            <a:pPr algn="ctr" eaLnBrk="1" hangingPunct="1"/>
            <a:r>
              <a:rPr lang="en-US" sz="4000" b="1" dirty="0">
                <a:solidFill>
                  <a:srgbClr val="3399FF"/>
                </a:solidFill>
                <a:latin typeface="+mn-lt"/>
              </a:rPr>
              <a:t>Managed Aquifer Recharge</a:t>
            </a:r>
          </a:p>
        </p:txBody>
      </p:sp>
      <p:sp>
        <p:nvSpPr>
          <p:cNvPr id="138245" name="Rectangle 5"/>
          <p:cNvSpPr>
            <a:spLocks noChangeArrowheads="1"/>
          </p:cNvSpPr>
          <p:nvPr/>
        </p:nvSpPr>
        <p:spPr bwMode="auto">
          <a:xfrm>
            <a:off x="0" y="1371600"/>
            <a:ext cx="8839200" cy="3970318"/>
          </a:xfrm>
          <a:prstGeom prst="rect">
            <a:avLst/>
          </a:prstGeom>
          <a:noFill/>
          <a:ln w="9525">
            <a:noFill/>
            <a:miter lim="800000"/>
            <a:headEnd/>
            <a:tailEnd/>
          </a:ln>
          <a:effectLst/>
        </p:spPr>
        <p:txBody>
          <a:bodyPr>
            <a:spAutoFit/>
          </a:bodyPr>
          <a:lstStyle/>
          <a:p>
            <a:pPr>
              <a:spcBef>
                <a:spcPct val="50000"/>
              </a:spcBef>
              <a:buFontTx/>
              <a:buChar char="•"/>
            </a:pPr>
            <a:r>
              <a:rPr lang="en-US" sz="2400" b="1" dirty="0">
                <a:solidFill>
                  <a:schemeClr val="accent2"/>
                </a:solidFill>
                <a:latin typeface="+mn-lt"/>
                <a:cs typeface="Courier New" pitchFamily="49" charset="0"/>
              </a:rPr>
              <a:t>T</a:t>
            </a:r>
            <a:r>
              <a:rPr lang="en-US" sz="2400" dirty="0">
                <a:solidFill>
                  <a:schemeClr val="accent2"/>
                </a:solidFill>
                <a:latin typeface="+mn-lt"/>
                <a:cs typeface="Courier New" pitchFamily="49" charset="0"/>
              </a:rPr>
              <a:t>o meet the ever-increasing demand for water</a:t>
            </a:r>
          </a:p>
          <a:p>
            <a:pPr>
              <a:spcBef>
                <a:spcPct val="50000"/>
              </a:spcBef>
              <a:buFontTx/>
              <a:buChar char="•"/>
            </a:pPr>
            <a:r>
              <a:rPr lang="en-US" sz="2400" b="1" dirty="0">
                <a:solidFill>
                  <a:srgbClr val="A50021"/>
                </a:solidFill>
                <a:latin typeface="+mn-lt"/>
                <a:cs typeface="Courier New" pitchFamily="49" charset="0"/>
              </a:rPr>
              <a:t>T</a:t>
            </a:r>
            <a:r>
              <a:rPr lang="en-US" sz="2400" dirty="0">
                <a:solidFill>
                  <a:srgbClr val="A50021"/>
                </a:solidFill>
                <a:latin typeface="+mn-lt"/>
                <a:cs typeface="Courier New" pitchFamily="49" charset="0"/>
              </a:rPr>
              <a:t>o augment the ground water storage and water levels</a:t>
            </a:r>
          </a:p>
          <a:p>
            <a:pPr>
              <a:spcBef>
                <a:spcPct val="50000"/>
              </a:spcBef>
              <a:buFontTx/>
              <a:buChar char="•"/>
            </a:pPr>
            <a:r>
              <a:rPr lang="en-US" sz="2400" b="1" dirty="0">
                <a:solidFill>
                  <a:srgbClr val="009999"/>
                </a:solidFill>
                <a:latin typeface="+mn-lt"/>
                <a:cs typeface="Courier New" pitchFamily="49" charset="0"/>
              </a:rPr>
              <a:t>T</a:t>
            </a:r>
            <a:r>
              <a:rPr lang="en-US" sz="2400" dirty="0">
                <a:solidFill>
                  <a:srgbClr val="009999"/>
                </a:solidFill>
                <a:latin typeface="+mn-lt"/>
                <a:cs typeface="Courier New" pitchFamily="49" charset="0"/>
              </a:rPr>
              <a:t>o reduce ground water pollution</a:t>
            </a:r>
          </a:p>
          <a:p>
            <a:pPr>
              <a:spcBef>
                <a:spcPct val="50000"/>
              </a:spcBef>
              <a:buFontTx/>
              <a:buChar char="•"/>
            </a:pPr>
            <a:r>
              <a:rPr lang="en-US" sz="2400" b="1" dirty="0">
                <a:latin typeface="+mn-lt"/>
                <a:cs typeface="Courier New" pitchFamily="49" charset="0"/>
              </a:rPr>
              <a:t> </a:t>
            </a:r>
            <a:r>
              <a:rPr lang="en-US" sz="2400" b="1" dirty="0">
                <a:solidFill>
                  <a:srgbClr val="008000"/>
                </a:solidFill>
                <a:latin typeface="+mn-lt"/>
                <a:cs typeface="Courier New" pitchFamily="49" charset="0"/>
              </a:rPr>
              <a:t>T</a:t>
            </a:r>
            <a:r>
              <a:rPr lang="en-US" sz="2400" dirty="0">
                <a:solidFill>
                  <a:srgbClr val="008000"/>
                </a:solidFill>
                <a:latin typeface="+mn-lt"/>
                <a:cs typeface="Courier New" pitchFamily="49" charset="0"/>
              </a:rPr>
              <a:t>o improve the quality of ground water</a:t>
            </a:r>
          </a:p>
          <a:p>
            <a:pPr>
              <a:spcBef>
                <a:spcPct val="50000"/>
              </a:spcBef>
              <a:buFontTx/>
              <a:buChar char="•"/>
            </a:pPr>
            <a:r>
              <a:rPr lang="en-US" sz="2400" b="1" dirty="0">
                <a:latin typeface="+mn-lt"/>
                <a:cs typeface="Courier New" pitchFamily="49" charset="0"/>
              </a:rPr>
              <a:t> </a:t>
            </a:r>
            <a:r>
              <a:rPr lang="en-US" sz="2400" b="1" dirty="0">
                <a:solidFill>
                  <a:srgbClr val="FF9900"/>
                </a:solidFill>
                <a:latin typeface="+mn-lt"/>
                <a:cs typeface="Courier New" pitchFamily="49" charset="0"/>
              </a:rPr>
              <a:t>T</a:t>
            </a:r>
            <a:r>
              <a:rPr lang="en-US" sz="2400" dirty="0">
                <a:solidFill>
                  <a:srgbClr val="FF9900"/>
                </a:solidFill>
                <a:latin typeface="+mn-lt"/>
                <a:cs typeface="Courier New" pitchFamily="49" charset="0"/>
              </a:rPr>
              <a:t>o reduce the soil erosion</a:t>
            </a:r>
          </a:p>
          <a:p>
            <a:pPr>
              <a:spcBef>
                <a:spcPct val="50000"/>
              </a:spcBef>
              <a:buFontTx/>
              <a:buChar char="•"/>
            </a:pPr>
            <a:r>
              <a:rPr lang="en-US" sz="2400" b="1" dirty="0">
                <a:solidFill>
                  <a:srgbClr val="CC0000"/>
                </a:solidFill>
                <a:latin typeface="+mn-lt"/>
                <a:cs typeface="Courier New" pitchFamily="49" charset="0"/>
              </a:rPr>
              <a:t> I</a:t>
            </a:r>
            <a:r>
              <a:rPr lang="en-US" sz="2400" dirty="0">
                <a:solidFill>
                  <a:srgbClr val="CC0000"/>
                </a:solidFill>
                <a:latin typeface="+mn-lt"/>
                <a:cs typeface="Courier New" pitchFamily="49" charset="0"/>
              </a:rPr>
              <a:t>n saline or coastal areas, rainwater when recharged to groundwater, it reduces salinity and also helps in maintaining balance between the fresh-saline water interfaces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Aquifer storage &amp; Recovery..</a:t>
            </a:r>
            <a:r>
              <a:rPr lang="en-US" sz="3200" b="1" dirty="0" smtClean="0"/>
              <a:t>ASR</a:t>
            </a:r>
            <a:r>
              <a:rPr lang="en-US" sz="3200" dirty="0" smtClean="0"/>
              <a:t/>
            </a:r>
            <a:br>
              <a:rPr lang="en-US" sz="3200" dirty="0" smtClean="0"/>
            </a:br>
            <a:r>
              <a:rPr lang="en-US" sz="3200" dirty="0" smtClean="0"/>
              <a:t>Aquifer Storage Transfer &amp; Recovery..</a:t>
            </a:r>
            <a:r>
              <a:rPr lang="en-US" sz="3200" b="1" dirty="0" smtClean="0"/>
              <a:t>ASTR</a:t>
            </a:r>
            <a:endParaRPr lang="en-US" sz="3200" b="1" dirty="0"/>
          </a:p>
        </p:txBody>
      </p:sp>
      <p:pic>
        <p:nvPicPr>
          <p:cNvPr id="3" name="Picture 5" descr="asr_vs_astr"/>
          <p:cNvPicPr>
            <a:picLocks noChangeAspect="1" noChangeArrowheads="1"/>
          </p:cNvPicPr>
          <p:nvPr/>
        </p:nvPicPr>
        <p:blipFill>
          <a:blip r:embed="rId2" cstate="print"/>
          <a:srcRect/>
          <a:stretch>
            <a:fillRect/>
          </a:stretch>
        </p:blipFill>
        <p:spPr bwMode="auto">
          <a:xfrm>
            <a:off x="1371600" y="1828800"/>
            <a:ext cx="6429375" cy="441483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33400" y="381000"/>
            <a:ext cx="8220456" cy="6165342"/>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963"/>
            <a:ext cx="9144000" cy="1143000"/>
          </a:xfrm>
        </p:spPr>
        <p:txBody>
          <a:bodyPr/>
          <a:lstStyle/>
          <a:p>
            <a:r>
              <a:rPr lang="en-US" sz="3200" b="1" dirty="0" smtClean="0"/>
              <a:t>SUBSURFACE INFILTRATION TECHNOLOGIES</a:t>
            </a:r>
            <a:endParaRPr lang="en-US" sz="3200" dirty="0"/>
          </a:p>
        </p:txBody>
      </p:sp>
      <p:pic>
        <p:nvPicPr>
          <p:cNvPr id="84994" name="Picture 2"/>
          <p:cNvPicPr>
            <a:picLocks noChangeAspect="1" noChangeArrowheads="1"/>
          </p:cNvPicPr>
          <p:nvPr/>
        </p:nvPicPr>
        <p:blipFill>
          <a:blip r:embed="rId2" cstate="print"/>
          <a:srcRect/>
          <a:stretch>
            <a:fillRect/>
          </a:stretch>
        </p:blipFill>
        <p:spPr bwMode="auto">
          <a:xfrm>
            <a:off x="152400" y="1828800"/>
            <a:ext cx="8544618" cy="3917633"/>
          </a:xfrm>
          <a:prstGeom prst="rect">
            <a:avLst/>
          </a:prstGeom>
          <a:noFill/>
          <a:ln w="9525">
            <a:noFill/>
            <a:miter lim="800000"/>
            <a:headEnd/>
            <a:tailEnd/>
          </a:ln>
          <a:effectLst/>
        </p:spPr>
      </p:pic>
      <p:sp>
        <p:nvSpPr>
          <p:cNvPr id="4" name="Rectangle 3"/>
          <p:cNvSpPr/>
          <p:nvPr/>
        </p:nvSpPr>
        <p:spPr>
          <a:xfrm>
            <a:off x="262890" y="6211669"/>
            <a:ext cx="8881110" cy="461665"/>
          </a:xfrm>
          <a:prstGeom prst="rect">
            <a:avLst/>
          </a:prstGeom>
        </p:spPr>
        <p:txBody>
          <a:bodyPr wrap="square">
            <a:spAutoFit/>
          </a:bodyPr>
          <a:lstStyle/>
          <a:p>
            <a:r>
              <a:rPr lang="en-US" sz="1200" i="1" dirty="0" smtClean="0">
                <a:solidFill>
                  <a:schemeClr val="bg1"/>
                </a:solidFill>
              </a:rPr>
              <a:t>Source: Ralf Topper, et. al., Colorado Geological Survey Department of Natural Resources, Artificial Recharge of Ground Water In Colorado - </a:t>
            </a:r>
            <a:r>
              <a:rPr lang="en-US" sz="1200" dirty="0" smtClean="0">
                <a:solidFill>
                  <a:schemeClr val="bg1"/>
                </a:solidFill>
              </a:rPr>
              <a:t>A Statewide Assessment, </a:t>
            </a:r>
            <a:r>
              <a:rPr lang="en-US" sz="1200" i="1" dirty="0" smtClean="0">
                <a:solidFill>
                  <a:schemeClr val="bg1"/>
                </a:solidFill>
              </a:rPr>
              <a:t>2004.</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w_hydrograph2"/>
          <p:cNvPicPr>
            <a:picLocks noGrp="1" noChangeAspect="1" noChangeArrowheads="1"/>
          </p:cNvPicPr>
          <p:nvPr>
            <p:ph type="title"/>
          </p:nvPr>
        </p:nvPicPr>
        <p:blipFill>
          <a:blip r:embed="rId2" cstate="print"/>
          <a:srcRect/>
          <a:stretch>
            <a:fillRect/>
          </a:stretch>
        </p:blipFill>
        <p:spPr>
          <a:xfrm>
            <a:off x="0" y="0"/>
            <a:ext cx="9448800" cy="71628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27" descr="npo00001f"/>
          <p:cNvPicPr>
            <a:picLocks noChangeAspect="1" noChangeArrowheads="1"/>
          </p:cNvPicPr>
          <p:nvPr/>
        </p:nvPicPr>
        <p:blipFill>
          <a:blip r:embed="rId2" cstate="print"/>
          <a:srcRect/>
          <a:stretch>
            <a:fillRect/>
          </a:stretch>
        </p:blipFill>
        <p:spPr bwMode="auto">
          <a:xfrm>
            <a:off x="-152400" y="0"/>
            <a:ext cx="9448800" cy="6858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p:cNvPicPr>
            <a:picLocks noChangeAspect="1" noChangeArrowheads="1"/>
          </p:cNvPicPr>
          <p:nvPr/>
        </p:nvPicPr>
        <p:blipFill>
          <a:blip r:embed="rId2" cstate="print"/>
          <a:srcRect/>
          <a:stretch>
            <a:fillRect/>
          </a:stretch>
        </p:blipFill>
        <p:spPr bwMode="auto">
          <a:xfrm>
            <a:off x="457200" y="228600"/>
            <a:ext cx="4003675" cy="1854200"/>
          </a:xfrm>
          <a:prstGeom prst="rect">
            <a:avLst/>
          </a:prstGeom>
          <a:ln>
            <a:noFill/>
          </a:ln>
          <a:effectLst>
            <a:outerShdw blurRad="292100" dist="139700" dir="2700000" algn="tl" rotWithShape="0">
              <a:srgbClr val="333333">
                <a:alpha val="65000"/>
              </a:srgbClr>
            </a:outerShdw>
          </a:effectLst>
        </p:spPr>
      </p:pic>
      <p:pic>
        <p:nvPicPr>
          <p:cNvPr id="73734" name="Picture 6" descr="CHECKDAM2"/>
          <p:cNvPicPr>
            <a:picLocks noChangeAspect="1" noChangeArrowheads="1"/>
          </p:cNvPicPr>
          <p:nvPr/>
        </p:nvPicPr>
        <p:blipFill>
          <a:blip r:embed="rId3" cstate="print"/>
          <a:srcRect/>
          <a:stretch>
            <a:fillRect/>
          </a:stretch>
        </p:blipFill>
        <p:spPr bwMode="auto">
          <a:xfrm>
            <a:off x="4876800" y="381000"/>
            <a:ext cx="4038600" cy="1828800"/>
          </a:xfrm>
          <a:prstGeom prst="rect">
            <a:avLst/>
          </a:prstGeom>
          <a:ln>
            <a:noFill/>
          </a:ln>
          <a:effectLst>
            <a:outerShdw blurRad="292100" dist="139700" dir="2700000" algn="tl" rotWithShape="0">
              <a:srgbClr val="333333">
                <a:alpha val="65000"/>
              </a:srgbClr>
            </a:outerShdw>
          </a:effectLst>
        </p:spPr>
      </p:pic>
      <p:pic>
        <p:nvPicPr>
          <p:cNvPr id="73735" name="Picture 7" descr="Tmp15"/>
          <p:cNvPicPr>
            <a:picLocks noChangeAspect="1" noChangeArrowheads="1"/>
          </p:cNvPicPr>
          <p:nvPr/>
        </p:nvPicPr>
        <p:blipFill>
          <a:blip r:embed="rId4" cstate="print"/>
          <a:srcRect/>
          <a:stretch>
            <a:fillRect/>
          </a:stretch>
        </p:blipFill>
        <p:spPr bwMode="auto">
          <a:xfrm>
            <a:off x="533400" y="2438400"/>
            <a:ext cx="3886200" cy="1711325"/>
          </a:xfrm>
          <a:prstGeom prst="rect">
            <a:avLst/>
          </a:prstGeom>
          <a:ln>
            <a:noFill/>
          </a:ln>
          <a:effectLst>
            <a:outerShdw blurRad="292100" dist="139700" dir="2700000" algn="tl" rotWithShape="0">
              <a:srgbClr val="333333">
                <a:alpha val="65000"/>
              </a:srgbClr>
            </a:outerShdw>
          </a:effectLst>
        </p:spPr>
      </p:pic>
      <p:pic>
        <p:nvPicPr>
          <p:cNvPr id="73736" name="Picture 8" descr="TRENCH"/>
          <p:cNvPicPr>
            <a:picLocks noChangeAspect="1" noChangeArrowheads="1"/>
          </p:cNvPicPr>
          <p:nvPr/>
        </p:nvPicPr>
        <p:blipFill>
          <a:blip r:embed="rId5" cstate="print"/>
          <a:srcRect/>
          <a:stretch>
            <a:fillRect/>
          </a:stretch>
        </p:blipFill>
        <p:spPr bwMode="auto">
          <a:xfrm>
            <a:off x="4724400" y="4267200"/>
            <a:ext cx="4211638" cy="2209800"/>
          </a:xfrm>
          <a:prstGeom prst="rect">
            <a:avLst/>
          </a:prstGeom>
          <a:ln>
            <a:noFill/>
          </a:ln>
          <a:effectLst>
            <a:outerShdw blurRad="292100" dist="139700" dir="2700000" algn="tl" rotWithShape="0">
              <a:srgbClr val="333333">
                <a:alpha val="65000"/>
              </a:srgbClr>
            </a:outerShdw>
          </a:effectLst>
        </p:spPr>
      </p:pic>
      <p:pic>
        <p:nvPicPr>
          <p:cNvPr id="73737" name="Picture 9"/>
          <p:cNvPicPr>
            <a:picLocks noChangeAspect="1" noChangeArrowheads="1"/>
          </p:cNvPicPr>
          <p:nvPr/>
        </p:nvPicPr>
        <p:blipFill>
          <a:blip r:embed="rId6" cstate="print"/>
          <a:srcRect/>
          <a:stretch>
            <a:fillRect/>
          </a:stretch>
        </p:blipFill>
        <p:spPr bwMode="auto">
          <a:xfrm>
            <a:off x="533400" y="4267200"/>
            <a:ext cx="3886200" cy="2193925"/>
          </a:xfrm>
          <a:prstGeom prst="rect">
            <a:avLst/>
          </a:prstGeom>
          <a:ln>
            <a:noFill/>
          </a:ln>
          <a:effectLst>
            <a:outerShdw blurRad="292100" dist="139700" dir="2700000" algn="tl" rotWithShape="0">
              <a:srgbClr val="333333">
                <a:alpha val="65000"/>
              </a:srgbClr>
            </a:outerShdw>
          </a:effectLst>
        </p:spPr>
      </p:pic>
      <p:pic>
        <p:nvPicPr>
          <p:cNvPr id="73738" name="Picture 10" descr="GULLY"/>
          <p:cNvPicPr>
            <a:picLocks noChangeAspect="1" noChangeArrowheads="1"/>
          </p:cNvPicPr>
          <p:nvPr/>
        </p:nvPicPr>
        <p:blipFill>
          <a:blip r:embed="rId7" cstate="print"/>
          <a:srcRect/>
          <a:stretch>
            <a:fillRect/>
          </a:stretch>
        </p:blipFill>
        <p:spPr bwMode="auto">
          <a:xfrm>
            <a:off x="4800600" y="2438400"/>
            <a:ext cx="4038600" cy="1644650"/>
          </a:xfrm>
          <a:prstGeom prst="rect">
            <a:avLst/>
          </a:prstGeom>
          <a:ln>
            <a:noFill/>
          </a:ln>
          <a:effectLst>
            <a:outerShdw blurRad="292100" dist="139700" dir="2700000" algn="tl" rotWithShape="0">
              <a:srgbClr val="333333">
                <a:alpha val="65000"/>
              </a:srgbClr>
            </a:outerShdw>
          </a:effectLst>
        </p:spPr>
      </p:pic>
      <p:sp>
        <p:nvSpPr>
          <p:cNvPr id="73739" name="Text Box 11"/>
          <p:cNvSpPr txBox="1">
            <a:spLocks noChangeArrowheads="1"/>
          </p:cNvSpPr>
          <p:nvPr/>
        </p:nvSpPr>
        <p:spPr bwMode="auto">
          <a:xfrm>
            <a:off x="1828800" y="1676400"/>
            <a:ext cx="1555750" cy="366713"/>
          </a:xfrm>
          <a:prstGeom prst="rect">
            <a:avLst/>
          </a:prstGeom>
          <a:noFill/>
          <a:ln w="9525">
            <a:noFill/>
            <a:miter lim="800000"/>
            <a:headEnd/>
            <a:tailEnd/>
          </a:ln>
          <a:effectLst/>
        </p:spPr>
        <p:txBody>
          <a:bodyPr wrap="none">
            <a:spAutoFit/>
          </a:bodyPr>
          <a:lstStyle/>
          <a:p>
            <a:r>
              <a:rPr lang="en-US">
                <a:solidFill>
                  <a:srgbClr val="FFFF00"/>
                </a:solidFill>
              </a:rPr>
              <a:t>Check Dams</a:t>
            </a:r>
          </a:p>
        </p:txBody>
      </p:sp>
      <p:sp>
        <p:nvSpPr>
          <p:cNvPr id="73740" name="Text Box 12"/>
          <p:cNvSpPr txBox="1">
            <a:spLocks noChangeArrowheads="1"/>
          </p:cNvSpPr>
          <p:nvPr/>
        </p:nvSpPr>
        <p:spPr bwMode="auto">
          <a:xfrm>
            <a:off x="6308725" y="1789113"/>
            <a:ext cx="1365250" cy="366712"/>
          </a:xfrm>
          <a:prstGeom prst="rect">
            <a:avLst/>
          </a:prstGeom>
          <a:noFill/>
          <a:ln w="9525">
            <a:noFill/>
            <a:miter lim="800000"/>
            <a:headEnd/>
            <a:tailEnd/>
          </a:ln>
          <a:effectLst/>
        </p:spPr>
        <p:txBody>
          <a:bodyPr wrap="none">
            <a:spAutoFit/>
          </a:bodyPr>
          <a:lstStyle/>
          <a:p>
            <a:r>
              <a:rPr lang="en-US">
                <a:solidFill>
                  <a:srgbClr val="FFFF00"/>
                </a:solidFill>
              </a:rPr>
              <a:t>Bandharas</a:t>
            </a:r>
          </a:p>
        </p:txBody>
      </p:sp>
      <p:sp>
        <p:nvSpPr>
          <p:cNvPr id="73741" name="Text Box 13"/>
          <p:cNvSpPr txBox="1">
            <a:spLocks noChangeArrowheads="1"/>
          </p:cNvSpPr>
          <p:nvPr/>
        </p:nvSpPr>
        <p:spPr bwMode="auto">
          <a:xfrm>
            <a:off x="838200" y="3733800"/>
            <a:ext cx="3005951" cy="369332"/>
          </a:xfrm>
          <a:prstGeom prst="rect">
            <a:avLst/>
          </a:prstGeom>
          <a:noFill/>
          <a:ln w="9525">
            <a:noFill/>
            <a:miter lim="800000"/>
            <a:headEnd/>
            <a:tailEnd/>
          </a:ln>
          <a:effectLst/>
        </p:spPr>
        <p:txBody>
          <a:bodyPr wrap="none">
            <a:spAutoFit/>
          </a:bodyPr>
          <a:lstStyle/>
          <a:p>
            <a:r>
              <a:rPr lang="en-US" dirty="0">
                <a:solidFill>
                  <a:srgbClr val="002060"/>
                </a:solidFill>
              </a:rPr>
              <a:t>Gabions across stream bed</a:t>
            </a:r>
          </a:p>
        </p:txBody>
      </p:sp>
      <p:sp>
        <p:nvSpPr>
          <p:cNvPr id="73742" name="Text Box 14"/>
          <p:cNvSpPr txBox="1">
            <a:spLocks noChangeArrowheads="1"/>
          </p:cNvSpPr>
          <p:nvPr/>
        </p:nvSpPr>
        <p:spPr bwMode="auto">
          <a:xfrm>
            <a:off x="5699125" y="3617913"/>
            <a:ext cx="2557110" cy="369332"/>
          </a:xfrm>
          <a:prstGeom prst="rect">
            <a:avLst/>
          </a:prstGeom>
          <a:noFill/>
          <a:ln w="9525">
            <a:noFill/>
            <a:miter lim="800000"/>
            <a:headEnd/>
            <a:tailEnd/>
          </a:ln>
          <a:effectLst/>
        </p:spPr>
        <p:txBody>
          <a:bodyPr wrap="none">
            <a:spAutoFit/>
          </a:bodyPr>
          <a:lstStyle/>
          <a:p>
            <a:r>
              <a:rPr lang="en-US" dirty="0" err="1">
                <a:solidFill>
                  <a:srgbClr val="002060"/>
                </a:solidFill>
              </a:rPr>
              <a:t>Bunding</a:t>
            </a:r>
            <a:r>
              <a:rPr lang="en-US" dirty="0">
                <a:solidFill>
                  <a:srgbClr val="002060"/>
                </a:solidFill>
              </a:rPr>
              <a:t>/Gully plugging</a:t>
            </a:r>
          </a:p>
        </p:txBody>
      </p:sp>
      <p:sp>
        <p:nvSpPr>
          <p:cNvPr id="73743" name="Text Box 15"/>
          <p:cNvSpPr txBox="1">
            <a:spLocks noChangeArrowheads="1"/>
          </p:cNvSpPr>
          <p:nvPr/>
        </p:nvSpPr>
        <p:spPr bwMode="auto">
          <a:xfrm>
            <a:off x="1279525" y="5980113"/>
            <a:ext cx="2178050" cy="366712"/>
          </a:xfrm>
          <a:prstGeom prst="rect">
            <a:avLst/>
          </a:prstGeom>
          <a:noFill/>
          <a:ln w="9525">
            <a:noFill/>
            <a:miter lim="800000"/>
            <a:headEnd/>
            <a:tailEnd/>
          </a:ln>
          <a:effectLst/>
        </p:spPr>
        <p:txBody>
          <a:bodyPr wrap="none">
            <a:spAutoFit/>
          </a:bodyPr>
          <a:lstStyle/>
          <a:p>
            <a:r>
              <a:rPr lang="en-US">
                <a:solidFill>
                  <a:srgbClr val="FFFF00"/>
                </a:solidFill>
              </a:rPr>
              <a:t>Contour Terracing</a:t>
            </a:r>
          </a:p>
        </p:txBody>
      </p:sp>
      <p:sp>
        <p:nvSpPr>
          <p:cNvPr id="73745" name="Text Box 17"/>
          <p:cNvSpPr txBox="1">
            <a:spLocks noChangeArrowheads="1"/>
          </p:cNvSpPr>
          <p:nvPr/>
        </p:nvSpPr>
        <p:spPr bwMode="auto">
          <a:xfrm>
            <a:off x="6096000" y="6019800"/>
            <a:ext cx="1954381" cy="369332"/>
          </a:xfrm>
          <a:prstGeom prst="rect">
            <a:avLst/>
          </a:prstGeom>
          <a:noFill/>
          <a:ln w="9525">
            <a:noFill/>
            <a:miter lim="800000"/>
            <a:headEnd/>
            <a:tailEnd/>
          </a:ln>
          <a:effectLst/>
        </p:spPr>
        <p:txBody>
          <a:bodyPr wrap="none">
            <a:spAutoFit/>
          </a:bodyPr>
          <a:lstStyle/>
          <a:p>
            <a:r>
              <a:rPr lang="en-US" dirty="0">
                <a:solidFill>
                  <a:srgbClr val="002060"/>
                </a:solidFill>
              </a:rPr>
              <a:t>Contour trenches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60438"/>
          </a:xfrm>
        </p:spPr>
        <p:txBody>
          <a:bodyPr/>
          <a:lstStyle/>
          <a:p>
            <a:r>
              <a:rPr lang="en-US" dirty="0" smtClean="0">
                <a:solidFill>
                  <a:srgbClr val="002060"/>
                </a:solidFill>
                <a:effectLst>
                  <a:outerShdw blurRad="38100" dist="38100" dir="2700000" algn="tl">
                    <a:srgbClr val="FFFFFF"/>
                  </a:outerShdw>
                </a:effectLst>
              </a:rPr>
              <a:t>Water Sensitive Urban Design</a:t>
            </a:r>
            <a:endParaRPr lang="en-US" dirty="0">
              <a:solidFill>
                <a:srgbClr val="002060"/>
              </a:solidFill>
            </a:endParaRPr>
          </a:p>
        </p:txBody>
      </p:sp>
      <p:sp>
        <p:nvSpPr>
          <p:cNvPr id="3" name="Rectangle 2"/>
          <p:cNvSpPr/>
          <p:nvPr/>
        </p:nvSpPr>
        <p:spPr>
          <a:xfrm>
            <a:off x="838200" y="1524000"/>
            <a:ext cx="7772400" cy="4031873"/>
          </a:xfrm>
          <a:prstGeom prst="rect">
            <a:avLst/>
          </a:prstGeom>
        </p:spPr>
        <p:txBody>
          <a:bodyPr wrap="square">
            <a:spAutoFit/>
          </a:bodyPr>
          <a:lstStyle/>
          <a:p>
            <a:r>
              <a:rPr lang="en-US" sz="3200" b="1" dirty="0"/>
              <a:t>Water Sensitive Urban Design</a:t>
            </a:r>
            <a:r>
              <a:rPr lang="en-US" sz="3200" dirty="0"/>
              <a:t> </a:t>
            </a:r>
            <a:r>
              <a:rPr lang="en-US" sz="3200" b="1" dirty="0"/>
              <a:t>(WSUD)</a:t>
            </a:r>
            <a:r>
              <a:rPr lang="en-US" sz="3200" dirty="0"/>
              <a:t> is a relatively new approach to water management in urban areas. The objective of </a:t>
            </a:r>
            <a:r>
              <a:rPr lang="en-US" sz="3200" b="1" dirty="0"/>
              <a:t>WSUD</a:t>
            </a:r>
            <a:r>
              <a:rPr lang="en-US" sz="3200" dirty="0"/>
              <a:t> is to maintain or replicate the pre-development water cycle through the use of design techniques to create a functionally equivalent hydrological landscape.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6" name="Slide Number Placeholder 3"/>
          <p:cNvSpPr>
            <a:spLocks noGrp="1"/>
          </p:cNvSpPr>
          <p:nvPr>
            <p:ph type="sldNum" sz="quarter" idx="12"/>
          </p:nvPr>
        </p:nvSpPr>
        <p:spPr/>
        <p:txBody>
          <a:bodyPr/>
          <a:lstStyle/>
          <a:p>
            <a:r>
              <a:rPr lang="de-DE"/>
              <a:t>© PK, 2005 – page </a:t>
            </a:r>
            <a:fld id="{DD9DC2E1-82EB-422F-92E2-461BAAEE6AA0}" type="slidenum">
              <a:rPr lang="de-DE"/>
              <a:pPr/>
              <a:t>49</a:t>
            </a:fld>
            <a:endParaRPr lang="de-DE"/>
          </a:p>
        </p:txBody>
      </p:sp>
      <p:sp>
        <p:nvSpPr>
          <p:cNvPr id="268290" name="Text Box 2"/>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marL="101600"/>
            <a:r>
              <a:rPr lang="de-DE" sz="2800">
                <a:latin typeface="Arial Black" pitchFamily="34" charset="0"/>
                <a:cs typeface="Times New Roman" pitchFamily="18" charset="0"/>
              </a:rPr>
              <a:t>Infiltration </a:t>
            </a:r>
            <a:endParaRPr lang="de-DE" sz="2800" b="1">
              <a:latin typeface="Arial Black" pitchFamily="34" charset="0"/>
              <a:cs typeface="Arial" charset="0"/>
            </a:endParaRPr>
          </a:p>
        </p:txBody>
      </p:sp>
      <p:pic>
        <p:nvPicPr>
          <p:cNvPr id="268291" name="Picture 3"/>
          <p:cNvPicPr>
            <a:picLocks noChangeAspect="1" noChangeArrowheads="1"/>
          </p:cNvPicPr>
          <p:nvPr/>
        </p:nvPicPr>
        <p:blipFill>
          <a:blip r:embed="rId2" cstate="print"/>
          <a:srcRect/>
          <a:stretch>
            <a:fillRect/>
          </a:stretch>
        </p:blipFill>
        <p:spPr bwMode="auto">
          <a:xfrm>
            <a:off x="781050" y="762000"/>
            <a:ext cx="7581900" cy="545782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lstStyle/>
          <a:p>
            <a:r>
              <a:rPr lang="en-US" sz="3200" dirty="0" smtClean="0"/>
              <a:t>Old Approach to Manage Stormwater</a:t>
            </a:r>
            <a:endParaRPr lang="en-US" sz="3200" dirty="0"/>
          </a:p>
        </p:txBody>
      </p:sp>
      <p:pic>
        <p:nvPicPr>
          <p:cNvPr id="4" name="Picture 2"/>
          <p:cNvPicPr>
            <a:picLocks noChangeAspect="1" noChangeArrowheads="1"/>
          </p:cNvPicPr>
          <p:nvPr/>
        </p:nvPicPr>
        <p:blipFill>
          <a:blip r:embed="rId2" cstate="print"/>
          <a:srcRect/>
          <a:stretch>
            <a:fillRect/>
          </a:stretch>
        </p:blipFill>
        <p:spPr bwMode="auto">
          <a:xfrm>
            <a:off x="457200" y="1295400"/>
            <a:ext cx="2895600" cy="32004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4038600" y="1295401"/>
            <a:ext cx="4403778" cy="3200400"/>
          </a:xfrm>
          <a:prstGeom prst="rect">
            <a:avLst/>
          </a:prstGeom>
          <a:noFill/>
          <a:ln w="9525">
            <a:noFill/>
            <a:miter lim="800000"/>
            <a:headEnd/>
            <a:tailEnd/>
          </a:ln>
          <a:effectLst/>
        </p:spPr>
      </p:pic>
      <p:sp>
        <p:nvSpPr>
          <p:cNvPr id="6" name="Rectangle 5"/>
          <p:cNvSpPr/>
          <p:nvPr/>
        </p:nvSpPr>
        <p:spPr>
          <a:xfrm>
            <a:off x="1219200" y="5105400"/>
            <a:ext cx="6718392" cy="523220"/>
          </a:xfrm>
          <a:prstGeom prst="rect">
            <a:avLst/>
          </a:prstGeom>
        </p:spPr>
        <p:txBody>
          <a:bodyPr wrap="square">
            <a:spAutoFit/>
          </a:bodyPr>
          <a:lstStyle/>
          <a:p>
            <a:r>
              <a:rPr lang="en-US" sz="2800" dirty="0" smtClean="0"/>
              <a:t>     Collect it and pipe it away quickly!</a:t>
            </a:r>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ftr" sz="quarter" idx="11"/>
          </p:nvPr>
        </p:nvSpPr>
        <p:spPr>
          <a:noFill/>
        </p:spPr>
        <p:txBody>
          <a:bodyPr/>
          <a:lstStyle/>
          <a:p>
            <a:r>
              <a:rPr lang="en-US" smtClean="0">
                <a:latin typeface="Arial" pitchFamily="34" charset="0"/>
              </a:rPr>
              <a:t>(c) Dr. Amar N. Joshi</a:t>
            </a:r>
          </a:p>
        </p:txBody>
      </p:sp>
      <p:sp>
        <p:nvSpPr>
          <p:cNvPr id="68611" name="Rectangle 2"/>
          <p:cNvSpPr>
            <a:spLocks noGrp="1" noChangeArrowheads="1"/>
          </p:cNvSpPr>
          <p:nvPr>
            <p:ph type="title"/>
          </p:nvPr>
        </p:nvSpPr>
        <p:spPr>
          <a:xfrm>
            <a:off x="457200" y="228600"/>
            <a:ext cx="8229600" cy="534951"/>
          </a:xfrm>
        </p:spPr>
        <p:txBody>
          <a:bodyPr/>
          <a:lstStyle/>
          <a:p>
            <a:pPr eaLnBrk="1" hangingPunct="1"/>
            <a:r>
              <a:rPr lang="en-US" sz="3600" b="1" dirty="0" smtClean="0"/>
              <a:t>French Drains</a:t>
            </a:r>
          </a:p>
        </p:txBody>
      </p:sp>
      <p:pic>
        <p:nvPicPr>
          <p:cNvPr id="68612" name="Picture 3"/>
          <p:cNvPicPr>
            <a:picLocks noChangeAspect="1" noChangeArrowheads="1"/>
          </p:cNvPicPr>
          <p:nvPr/>
        </p:nvPicPr>
        <p:blipFill>
          <a:blip r:embed="rId2" cstate="print"/>
          <a:srcRect/>
          <a:stretch>
            <a:fillRect/>
          </a:stretch>
        </p:blipFill>
        <p:spPr bwMode="auto">
          <a:xfrm>
            <a:off x="4348162" y="1589087"/>
            <a:ext cx="4598988" cy="2906713"/>
          </a:xfrm>
          <a:prstGeom prst="rect">
            <a:avLst/>
          </a:prstGeom>
          <a:noFill/>
          <a:ln w="9525">
            <a:noFill/>
            <a:miter lim="800000"/>
            <a:headEnd/>
            <a:tailEnd/>
          </a:ln>
        </p:spPr>
      </p:pic>
      <p:pic>
        <p:nvPicPr>
          <p:cNvPr id="68613" name="Picture 4"/>
          <p:cNvPicPr>
            <a:picLocks noChangeAspect="1" noChangeArrowheads="1"/>
          </p:cNvPicPr>
          <p:nvPr/>
        </p:nvPicPr>
        <p:blipFill>
          <a:blip r:embed="rId3" cstate="print"/>
          <a:srcRect/>
          <a:stretch>
            <a:fillRect/>
          </a:stretch>
        </p:blipFill>
        <p:spPr bwMode="auto">
          <a:xfrm>
            <a:off x="44450" y="3431381"/>
            <a:ext cx="4451350" cy="2128838"/>
          </a:xfrm>
          <a:prstGeom prst="rect">
            <a:avLst/>
          </a:prstGeom>
          <a:noFill/>
          <a:ln w="9525">
            <a:noFill/>
            <a:miter lim="800000"/>
            <a:headEnd/>
            <a:tailEnd/>
          </a:ln>
        </p:spPr>
      </p:pic>
      <p:pic>
        <p:nvPicPr>
          <p:cNvPr id="68614" name="Picture 5" descr="drn052"/>
          <p:cNvPicPr>
            <a:picLocks noChangeAspect="1" noChangeArrowheads="1"/>
          </p:cNvPicPr>
          <p:nvPr/>
        </p:nvPicPr>
        <p:blipFill>
          <a:blip r:embed="rId4" cstate="print"/>
          <a:srcRect/>
          <a:stretch>
            <a:fillRect/>
          </a:stretch>
        </p:blipFill>
        <p:spPr bwMode="auto">
          <a:xfrm>
            <a:off x="457200" y="982629"/>
            <a:ext cx="4633913" cy="2211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icture19"/>
          <p:cNvPicPr>
            <a:picLocks noChangeAspect="1" noChangeArrowheads="1"/>
          </p:cNvPicPr>
          <p:nvPr/>
        </p:nvPicPr>
        <p:blipFill>
          <a:blip r:embed="rId2" cstate="print"/>
          <a:srcRect/>
          <a:stretch>
            <a:fillRect/>
          </a:stretch>
        </p:blipFill>
        <p:spPr bwMode="auto">
          <a:xfrm>
            <a:off x="762000" y="838200"/>
            <a:ext cx="7848600" cy="5768975"/>
          </a:xfrm>
          <a:prstGeom prst="rect">
            <a:avLst/>
          </a:prstGeom>
          <a:noFill/>
          <a:ln w="9525">
            <a:noFill/>
            <a:miter lim="800000"/>
            <a:headEnd/>
            <a:tailEnd/>
          </a:ln>
        </p:spPr>
      </p:pic>
      <p:sp>
        <p:nvSpPr>
          <p:cNvPr id="1577987" name="Rectangle 3"/>
          <p:cNvSpPr>
            <a:spLocks noChangeArrowheads="1"/>
          </p:cNvSpPr>
          <p:nvPr/>
        </p:nvSpPr>
        <p:spPr bwMode="auto">
          <a:xfrm>
            <a:off x="0" y="242888"/>
            <a:ext cx="8974138" cy="530225"/>
          </a:xfrm>
          <a:prstGeom prst="rect">
            <a:avLst/>
          </a:prstGeom>
          <a:noFill/>
          <a:ln w="9525">
            <a:noFill/>
            <a:miter lim="800000"/>
            <a:headEnd/>
            <a:tailEnd/>
          </a:ln>
          <a:effectLst/>
        </p:spPr>
        <p:txBody>
          <a:bodyPr anchor="b">
            <a:spAutoFit/>
          </a:bodyPr>
          <a:lstStyle/>
          <a:p>
            <a:pPr algn="ctr">
              <a:lnSpc>
                <a:spcPct val="90000"/>
              </a:lnSpc>
              <a:defRPr/>
            </a:pPr>
            <a:r>
              <a:rPr lang="en-US" sz="3200" b="1">
                <a:solidFill>
                  <a:srgbClr val="FFFF00"/>
                </a:solidFill>
                <a:effectLst>
                  <a:outerShdw blurRad="38100" dist="38100" dir="2700000" algn="tl">
                    <a:srgbClr val="000000"/>
                  </a:outerShdw>
                </a:effectLst>
                <a:latin typeface="Tahoma" pitchFamily="34" charset="0"/>
              </a:rPr>
              <a:t>Vegetated Swales (simple &amp; inexpensive)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010" name="Rectangle 2"/>
          <p:cNvSpPr>
            <a:spLocks noGrp="1" noChangeArrowheads="1"/>
          </p:cNvSpPr>
          <p:nvPr>
            <p:ph type="title"/>
          </p:nvPr>
        </p:nvSpPr>
        <p:spPr>
          <a:xfrm>
            <a:off x="228600" y="117475"/>
            <a:ext cx="8637588" cy="579438"/>
          </a:xfrm>
        </p:spPr>
        <p:txBody>
          <a:bodyPr/>
          <a:lstStyle/>
          <a:p>
            <a:pPr eaLnBrk="1" hangingPunct="1">
              <a:defRPr/>
            </a:pPr>
            <a:r>
              <a:rPr lang="en-US" sz="3200" smtClean="0"/>
              <a:t>Vegetated Swale (Enhanced)</a:t>
            </a:r>
          </a:p>
        </p:txBody>
      </p:sp>
      <p:pic>
        <p:nvPicPr>
          <p:cNvPr id="89091" name="Picture 3" descr="Ford-vegswale6"/>
          <p:cNvPicPr>
            <a:picLocks noChangeAspect="1" noChangeArrowheads="1"/>
          </p:cNvPicPr>
          <p:nvPr/>
        </p:nvPicPr>
        <p:blipFill>
          <a:blip r:embed="rId2" cstate="print"/>
          <a:srcRect b="18"/>
          <a:stretch>
            <a:fillRect/>
          </a:stretch>
        </p:blipFill>
        <p:spPr bwMode="auto">
          <a:xfrm>
            <a:off x="3200400" y="5145088"/>
            <a:ext cx="5943600" cy="1712912"/>
          </a:xfrm>
          <a:prstGeom prst="rect">
            <a:avLst/>
          </a:prstGeom>
          <a:noFill/>
          <a:ln w="9525">
            <a:noFill/>
            <a:miter lim="800000"/>
            <a:headEnd/>
            <a:tailEnd/>
          </a:ln>
        </p:spPr>
      </p:pic>
      <p:pic>
        <p:nvPicPr>
          <p:cNvPr id="89092" name="Picture 4" descr="01_Swale Detail"/>
          <p:cNvPicPr>
            <a:picLocks noChangeAspect="1" noChangeArrowheads="1"/>
          </p:cNvPicPr>
          <p:nvPr/>
        </p:nvPicPr>
        <p:blipFill>
          <a:blip r:embed="rId3" cstate="print"/>
          <a:srcRect r="-9"/>
          <a:stretch>
            <a:fillRect/>
          </a:stretch>
        </p:blipFill>
        <p:spPr bwMode="auto">
          <a:xfrm>
            <a:off x="0" y="762000"/>
            <a:ext cx="5886450" cy="5257800"/>
          </a:xfrm>
          <a:prstGeom prst="rect">
            <a:avLst/>
          </a:prstGeom>
          <a:noFill/>
          <a:ln w="9525">
            <a:noFill/>
            <a:miter lim="800000"/>
            <a:headEnd/>
            <a:tailEnd/>
          </a:ln>
        </p:spPr>
      </p:pic>
      <p:pic>
        <p:nvPicPr>
          <p:cNvPr id="89093" name="Picture 5" descr="07_Chapter_3-13_23_0002"/>
          <p:cNvPicPr>
            <a:picLocks noChangeAspect="1" noChangeArrowheads="1"/>
          </p:cNvPicPr>
          <p:nvPr/>
        </p:nvPicPr>
        <p:blipFill>
          <a:blip r:embed="rId4" cstate="print"/>
          <a:srcRect/>
          <a:stretch>
            <a:fillRect/>
          </a:stretch>
        </p:blipFill>
        <p:spPr bwMode="auto">
          <a:xfrm>
            <a:off x="6172200" y="2971800"/>
            <a:ext cx="2782888" cy="2144713"/>
          </a:xfrm>
          <a:prstGeom prst="rect">
            <a:avLst/>
          </a:prstGeom>
          <a:noFill/>
          <a:ln w="9525">
            <a:noFill/>
            <a:miter lim="800000"/>
            <a:headEnd/>
            <a:tailEnd/>
          </a:ln>
        </p:spPr>
      </p:pic>
      <p:pic>
        <p:nvPicPr>
          <p:cNvPr id="89094" name="Picture 6" descr="00_ Facility Photos_30_0001"/>
          <p:cNvPicPr>
            <a:picLocks noChangeAspect="1" noChangeArrowheads="1"/>
          </p:cNvPicPr>
          <p:nvPr/>
        </p:nvPicPr>
        <p:blipFill>
          <a:blip r:embed="rId5" cstate="print"/>
          <a:srcRect/>
          <a:stretch>
            <a:fillRect/>
          </a:stretch>
        </p:blipFill>
        <p:spPr bwMode="auto">
          <a:xfrm>
            <a:off x="6184900" y="685800"/>
            <a:ext cx="2959100" cy="22161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RB CUTOUTS-Layout2"/>
          <p:cNvPicPr>
            <a:picLocks noChangeAspect="1" noChangeArrowheads="1"/>
          </p:cNvPicPr>
          <p:nvPr/>
        </p:nvPicPr>
        <p:blipFill>
          <a:blip r:embed="rId2" cstate="print"/>
          <a:srcRect/>
          <a:stretch>
            <a:fillRect/>
          </a:stretch>
        </p:blipFill>
        <p:spPr bwMode="auto">
          <a:xfrm>
            <a:off x="228600" y="152400"/>
            <a:ext cx="8686800" cy="4030663"/>
          </a:xfrm>
          <a:prstGeom prst="rect">
            <a:avLst/>
          </a:prstGeom>
          <a:noFill/>
          <a:ln w="9525">
            <a:noFill/>
            <a:miter lim="800000"/>
            <a:headEnd/>
            <a:tailEnd/>
          </a:ln>
        </p:spPr>
      </p:pic>
      <p:sp>
        <p:nvSpPr>
          <p:cNvPr id="1580035" name="Rectangle 3"/>
          <p:cNvSpPr>
            <a:spLocks noChangeArrowheads="1"/>
          </p:cNvSpPr>
          <p:nvPr/>
        </p:nvSpPr>
        <p:spPr bwMode="auto">
          <a:xfrm>
            <a:off x="609600" y="5075238"/>
            <a:ext cx="3200400" cy="946150"/>
          </a:xfrm>
          <a:prstGeom prst="rect">
            <a:avLst/>
          </a:prstGeom>
          <a:noFill/>
          <a:ln w="9525">
            <a:noFill/>
            <a:miter lim="800000"/>
            <a:headEnd/>
            <a:tailEnd/>
          </a:ln>
          <a:effectLst/>
        </p:spPr>
        <p:txBody>
          <a:bodyPr anchor="b">
            <a:spAutoFit/>
          </a:bodyPr>
          <a:lstStyle/>
          <a:p>
            <a:pPr algn="ctr">
              <a:defRPr/>
            </a:pPr>
            <a:r>
              <a:rPr lang="en-US" sz="2800">
                <a:solidFill>
                  <a:srgbClr val="FFFF00"/>
                </a:solidFill>
                <a:effectLst>
                  <a:outerShdw blurRad="38100" dist="38100" dir="2700000" algn="tl">
                    <a:srgbClr val="000000"/>
                  </a:outerShdw>
                </a:effectLst>
                <a:latin typeface="Tahoma" pitchFamily="34" charset="0"/>
              </a:rPr>
              <a:t>Vegetated Filter Strip </a:t>
            </a:r>
          </a:p>
        </p:txBody>
      </p:sp>
      <p:pic>
        <p:nvPicPr>
          <p:cNvPr id="90116" name="Picture 4" descr="flyingJ"/>
          <p:cNvPicPr>
            <a:picLocks noChangeAspect="1" noChangeArrowheads="1"/>
          </p:cNvPicPr>
          <p:nvPr/>
        </p:nvPicPr>
        <p:blipFill>
          <a:blip r:embed="rId3" cstate="print"/>
          <a:srcRect b="32"/>
          <a:stretch>
            <a:fillRect/>
          </a:stretch>
        </p:blipFill>
        <p:spPr bwMode="auto">
          <a:xfrm>
            <a:off x="4267200" y="4103688"/>
            <a:ext cx="4876800" cy="2754312"/>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title"/>
          </p:nvPr>
        </p:nvSpPr>
        <p:spPr>
          <a:xfrm>
            <a:off x="228600" y="120650"/>
            <a:ext cx="8637588" cy="641350"/>
          </a:xfrm>
        </p:spPr>
        <p:txBody>
          <a:bodyPr/>
          <a:lstStyle/>
          <a:p>
            <a:pPr eaLnBrk="1" hangingPunct="1">
              <a:defRPr/>
            </a:pPr>
            <a:r>
              <a:rPr lang="en-US" sz="3600" smtClean="0"/>
              <a:t>Vegetated Infiltration Beds</a:t>
            </a:r>
          </a:p>
        </p:txBody>
      </p:sp>
      <p:sp>
        <p:nvSpPr>
          <p:cNvPr id="74755" name="Text Box 3"/>
          <p:cNvSpPr txBox="1">
            <a:spLocks noChangeArrowheads="1"/>
          </p:cNvSpPr>
          <p:nvPr/>
        </p:nvSpPr>
        <p:spPr bwMode="auto">
          <a:xfrm>
            <a:off x="152400" y="1600200"/>
            <a:ext cx="2824163" cy="1373188"/>
          </a:xfrm>
          <a:prstGeom prst="rect">
            <a:avLst/>
          </a:prstGeom>
          <a:noFill/>
          <a:ln w="9525">
            <a:noFill/>
            <a:miter lim="800000"/>
            <a:headEnd/>
            <a:tailEnd/>
          </a:ln>
        </p:spPr>
        <p:txBody>
          <a:bodyPr>
            <a:spAutoFit/>
          </a:bodyPr>
          <a:lstStyle/>
          <a:p>
            <a:pPr>
              <a:spcBef>
                <a:spcPct val="50000"/>
              </a:spcBef>
            </a:pPr>
            <a:r>
              <a:rPr lang="en-US" sz="2800" b="1" i="1" dirty="0">
                <a:solidFill>
                  <a:srgbClr val="7030A0"/>
                </a:solidFill>
                <a:latin typeface="Tahoma" pitchFamily="34" charset="0"/>
              </a:rPr>
              <a:t>Distributing Water in Sub-Surface Bed</a:t>
            </a:r>
          </a:p>
        </p:txBody>
      </p:sp>
      <p:pic>
        <p:nvPicPr>
          <p:cNvPr id="74756" name="Picture 4" descr="ppt-infilbed-nolog"/>
          <p:cNvPicPr>
            <a:picLocks noChangeAspect="1" noChangeArrowheads="1"/>
          </p:cNvPicPr>
          <p:nvPr/>
        </p:nvPicPr>
        <p:blipFill>
          <a:blip r:embed="rId2" cstate="print"/>
          <a:srcRect b="31"/>
          <a:stretch>
            <a:fillRect/>
          </a:stretch>
        </p:blipFill>
        <p:spPr bwMode="auto">
          <a:xfrm>
            <a:off x="3054350" y="914400"/>
            <a:ext cx="5919788" cy="4487863"/>
          </a:xfrm>
          <a:prstGeom prst="rect">
            <a:avLst/>
          </a:prstGeom>
          <a:noFill/>
          <a:ln w="9525">
            <a:noFill/>
            <a:miter lim="800000"/>
            <a:headEnd/>
            <a:tailEnd/>
          </a:ln>
        </p:spPr>
      </p:pic>
      <p:pic>
        <p:nvPicPr>
          <p:cNvPr id="74757" name="Picture 5" descr="psu9_02 016"/>
          <p:cNvPicPr>
            <a:picLocks noChangeAspect="1" noChangeArrowheads="1"/>
          </p:cNvPicPr>
          <p:nvPr/>
        </p:nvPicPr>
        <p:blipFill>
          <a:blip r:embed="rId3" cstate="print"/>
          <a:srcRect/>
          <a:stretch>
            <a:fillRect/>
          </a:stretch>
        </p:blipFill>
        <p:spPr bwMode="auto">
          <a:xfrm>
            <a:off x="228600" y="4606925"/>
            <a:ext cx="3281363" cy="225583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npo0000ff"/>
          <p:cNvPicPr>
            <a:picLocks noChangeAspect="1" noChangeArrowheads="1"/>
          </p:cNvPicPr>
          <p:nvPr/>
        </p:nvPicPr>
        <p:blipFill>
          <a:blip r:embed="rId2" cstate="print">
            <a:lum bright="12000"/>
          </a:blip>
          <a:srcRect/>
          <a:stretch>
            <a:fillRect/>
          </a:stretch>
        </p:blipFill>
        <p:spPr bwMode="auto">
          <a:xfrm>
            <a:off x="3733800" y="2800350"/>
            <a:ext cx="5410200" cy="4057650"/>
          </a:xfrm>
          <a:prstGeom prst="rect">
            <a:avLst/>
          </a:prstGeom>
          <a:noFill/>
          <a:ln w="9525" algn="ctr">
            <a:noFill/>
            <a:miter lim="800000"/>
            <a:headEnd/>
            <a:tailEnd/>
          </a:ln>
        </p:spPr>
      </p:pic>
      <p:pic>
        <p:nvPicPr>
          <p:cNvPr id="91139" name="Picture 3" descr="03_woodland_berms2"/>
          <p:cNvPicPr>
            <a:picLocks noChangeAspect="1" noChangeArrowheads="1"/>
          </p:cNvPicPr>
          <p:nvPr/>
        </p:nvPicPr>
        <p:blipFill>
          <a:blip r:embed="rId3" cstate="print"/>
          <a:srcRect r="37" b="12"/>
          <a:stretch>
            <a:fillRect/>
          </a:stretch>
        </p:blipFill>
        <p:spPr bwMode="auto">
          <a:xfrm>
            <a:off x="0" y="762000"/>
            <a:ext cx="4724400" cy="2438400"/>
          </a:xfrm>
          <a:prstGeom prst="rect">
            <a:avLst/>
          </a:prstGeom>
          <a:noFill/>
          <a:ln w="9525">
            <a:noFill/>
            <a:miter lim="800000"/>
            <a:headEnd/>
            <a:tailEnd/>
          </a:ln>
        </p:spPr>
      </p:pic>
      <p:pic>
        <p:nvPicPr>
          <p:cNvPr id="91140" name="Picture 4" descr="04_berm2-rev"/>
          <p:cNvPicPr>
            <a:picLocks noChangeAspect="1" noChangeArrowheads="1"/>
          </p:cNvPicPr>
          <p:nvPr/>
        </p:nvPicPr>
        <p:blipFill>
          <a:blip r:embed="rId4" cstate="print"/>
          <a:srcRect/>
          <a:stretch>
            <a:fillRect/>
          </a:stretch>
        </p:blipFill>
        <p:spPr bwMode="auto">
          <a:xfrm>
            <a:off x="111125" y="3810000"/>
            <a:ext cx="3470275" cy="2884488"/>
          </a:xfrm>
          <a:prstGeom prst="rect">
            <a:avLst/>
          </a:prstGeom>
          <a:noFill/>
          <a:ln w="9525">
            <a:noFill/>
            <a:miter lim="800000"/>
            <a:headEnd/>
            <a:tailEnd/>
          </a:ln>
        </p:spPr>
      </p:pic>
      <p:sp>
        <p:nvSpPr>
          <p:cNvPr id="1581061" name="Rectangle 5"/>
          <p:cNvSpPr>
            <a:spLocks noChangeArrowheads="1"/>
          </p:cNvSpPr>
          <p:nvPr/>
        </p:nvSpPr>
        <p:spPr bwMode="auto">
          <a:xfrm>
            <a:off x="228600" y="120650"/>
            <a:ext cx="8637588" cy="641350"/>
          </a:xfrm>
          <a:prstGeom prst="rect">
            <a:avLst/>
          </a:prstGeom>
          <a:noFill/>
          <a:ln w="9525">
            <a:noFill/>
            <a:miter lim="800000"/>
            <a:headEnd/>
            <a:tailEnd/>
          </a:ln>
          <a:effectLst/>
        </p:spPr>
        <p:txBody>
          <a:bodyPr anchor="b">
            <a:spAutoFit/>
          </a:bodyPr>
          <a:lstStyle/>
          <a:p>
            <a:pPr algn="ctr">
              <a:defRPr/>
            </a:pPr>
            <a:r>
              <a:rPr lang="en-US" sz="3600" b="1">
                <a:solidFill>
                  <a:srgbClr val="FFFF00"/>
                </a:solidFill>
                <a:effectLst>
                  <a:outerShdw blurRad="38100" dist="38100" dir="2700000" algn="tl">
                    <a:srgbClr val="000000"/>
                  </a:outerShdw>
                </a:effectLst>
                <a:latin typeface="Tahoma" pitchFamily="34" charset="0"/>
              </a:rPr>
              <a:t>Infiltration Berms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ChangeArrowheads="1"/>
          </p:cNvSpPr>
          <p:nvPr/>
        </p:nvSpPr>
        <p:spPr bwMode="auto">
          <a:xfrm>
            <a:off x="457200" y="274638"/>
            <a:ext cx="8229600" cy="258762"/>
          </a:xfrm>
          <a:prstGeom prst="rect">
            <a:avLst/>
          </a:prstGeom>
          <a:noFill/>
          <a:ln w="9525">
            <a:noFill/>
            <a:miter lim="800000"/>
            <a:headEnd/>
            <a:tailEnd/>
          </a:ln>
        </p:spPr>
        <p:txBody>
          <a:bodyPr anchor="ctr"/>
          <a:lstStyle/>
          <a:p>
            <a:pPr algn="ctr"/>
            <a:r>
              <a:rPr lang="en-US" sz="3200" b="1" dirty="0" smtClean="0">
                <a:solidFill>
                  <a:schemeClr val="bg1"/>
                </a:solidFill>
              </a:rPr>
              <a:t>INFILTRATION BASIN</a:t>
            </a:r>
            <a:endParaRPr lang="en-US" sz="3200" b="1" dirty="0">
              <a:solidFill>
                <a:schemeClr val="bg1"/>
              </a:solidFill>
            </a:endParaRPr>
          </a:p>
        </p:txBody>
      </p:sp>
      <p:pic>
        <p:nvPicPr>
          <p:cNvPr id="62468" name="Picture 3"/>
          <p:cNvPicPr>
            <a:picLocks noChangeAspect="1" noChangeArrowheads="1"/>
          </p:cNvPicPr>
          <p:nvPr/>
        </p:nvPicPr>
        <p:blipFill>
          <a:blip r:embed="rId2" cstate="print"/>
          <a:srcRect/>
          <a:stretch>
            <a:fillRect/>
          </a:stretch>
        </p:blipFill>
        <p:spPr bwMode="auto">
          <a:xfrm>
            <a:off x="1295400" y="609600"/>
            <a:ext cx="6872973" cy="60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0" name="Rectangle 2"/>
          <p:cNvSpPr>
            <a:spLocks noGrp="1" noChangeArrowheads="1"/>
          </p:cNvSpPr>
          <p:nvPr>
            <p:ph type="title"/>
          </p:nvPr>
        </p:nvSpPr>
        <p:spPr>
          <a:xfrm>
            <a:off x="228600" y="120650"/>
            <a:ext cx="8637588" cy="641350"/>
          </a:xfrm>
        </p:spPr>
        <p:txBody>
          <a:bodyPr/>
          <a:lstStyle/>
          <a:p>
            <a:pPr eaLnBrk="1" hangingPunct="1">
              <a:defRPr/>
            </a:pPr>
            <a:r>
              <a:rPr lang="en-US" sz="3600" smtClean="0"/>
              <a:t>Infiltration Basins</a:t>
            </a:r>
          </a:p>
        </p:txBody>
      </p:sp>
      <p:pic>
        <p:nvPicPr>
          <p:cNvPr id="72707" name="Picture 3" descr="00_commerce_basin-rev"/>
          <p:cNvPicPr>
            <a:picLocks noChangeAspect="1" noChangeArrowheads="1"/>
          </p:cNvPicPr>
          <p:nvPr/>
        </p:nvPicPr>
        <p:blipFill>
          <a:blip r:embed="rId2" cstate="print"/>
          <a:srcRect/>
          <a:stretch>
            <a:fillRect/>
          </a:stretch>
        </p:blipFill>
        <p:spPr bwMode="auto">
          <a:xfrm>
            <a:off x="76200" y="981075"/>
            <a:ext cx="8991600" cy="488632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1371600" y="0"/>
            <a:ext cx="7315200" cy="1009650"/>
          </a:xfrm>
        </p:spPr>
        <p:txBody>
          <a:bodyPr/>
          <a:lstStyle/>
          <a:p>
            <a:pPr eaLnBrk="1" hangingPunct="1"/>
            <a:r>
              <a:rPr lang="en-US" sz="3200" b="1" dirty="0" smtClean="0"/>
              <a:t>INFILTRATION TRENCHES</a:t>
            </a:r>
          </a:p>
        </p:txBody>
      </p:sp>
      <p:sp>
        <p:nvSpPr>
          <p:cNvPr id="64516" name="Text Box 3"/>
          <p:cNvSpPr txBox="1">
            <a:spLocks noChangeArrowheads="1"/>
          </p:cNvSpPr>
          <p:nvPr/>
        </p:nvSpPr>
        <p:spPr bwMode="auto">
          <a:xfrm>
            <a:off x="60325" y="1255713"/>
            <a:ext cx="184150" cy="366712"/>
          </a:xfrm>
          <a:prstGeom prst="rect">
            <a:avLst/>
          </a:prstGeom>
          <a:noFill/>
          <a:ln w="9525">
            <a:noFill/>
            <a:miter lim="800000"/>
            <a:headEnd/>
            <a:tailEnd/>
          </a:ln>
        </p:spPr>
        <p:txBody>
          <a:bodyPr wrap="none">
            <a:spAutoFit/>
          </a:bodyPr>
          <a:lstStyle/>
          <a:p>
            <a:pPr eaLnBrk="0" hangingPunct="0"/>
            <a:endParaRPr lang="en-US"/>
          </a:p>
        </p:txBody>
      </p:sp>
      <p:pic>
        <p:nvPicPr>
          <p:cNvPr id="64517" name="Picture 4"/>
          <p:cNvPicPr>
            <a:picLocks noChangeAspect="1" noChangeArrowheads="1"/>
          </p:cNvPicPr>
          <p:nvPr/>
        </p:nvPicPr>
        <p:blipFill>
          <a:blip r:embed="rId2" cstate="print"/>
          <a:srcRect/>
          <a:stretch>
            <a:fillRect/>
          </a:stretch>
        </p:blipFill>
        <p:spPr bwMode="auto">
          <a:xfrm>
            <a:off x="304800" y="1752600"/>
            <a:ext cx="1719263" cy="4625975"/>
          </a:xfrm>
          <a:prstGeom prst="rect">
            <a:avLst/>
          </a:prstGeom>
          <a:noFill/>
          <a:ln w="9525">
            <a:noFill/>
            <a:miter lim="800000"/>
            <a:headEnd/>
            <a:tailEnd/>
          </a:ln>
        </p:spPr>
      </p:pic>
      <p:pic>
        <p:nvPicPr>
          <p:cNvPr id="64518" name="Picture 5"/>
          <p:cNvPicPr>
            <a:picLocks noChangeAspect="1" noChangeArrowheads="1"/>
          </p:cNvPicPr>
          <p:nvPr/>
        </p:nvPicPr>
        <p:blipFill>
          <a:blip r:embed="rId3" cstate="print"/>
          <a:srcRect/>
          <a:stretch>
            <a:fillRect/>
          </a:stretch>
        </p:blipFill>
        <p:spPr bwMode="auto">
          <a:xfrm>
            <a:off x="2286000" y="990600"/>
            <a:ext cx="6238926" cy="1592263"/>
          </a:xfrm>
          <a:prstGeom prst="rect">
            <a:avLst/>
          </a:prstGeom>
          <a:noFill/>
          <a:ln w="9525">
            <a:noFill/>
            <a:miter lim="800000"/>
            <a:headEnd/>
            <a:tailEnd/>
          </a:ln>
        </p:spPr>
      </p:pic>
      <p:pic>
        <p:nvPicPr>
          <p:cNvPr id="64519" name="Picture 6"/>
          <p:cNvPicPr>
            <a:picLocks noChangeAspect="1" noChangeArrowheads="1"/>
          </p:cNvPicPr>
          <p:nvPr/>
        </p:nvPicPr>
        <p:blipFill>
          <a:blip r:embed="rId4" cstate="print"/>
          <a:srcRect/>
          <a:stretch>
            <a:fillRect/>
          </a:stretch>
        </p:blipFill>
        <p:spPr bwMode="auto">
          <a:xfrm>
            <a:off x="2438400" y="2819400"/>
            <a:ext cx="60515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794" name="Rectangle 2"/>
          <p:cNvSpPr>
            <a:spLocks noGrp="1" noChangeArrowheads="1"/>
          </p:cNvSpPr>
          <p:nvPr>
            <p:ph type="title"/>
          </p:nvPr>
        </p:nvSpPr>
        <p:spPr>
          <a:xfrm>
            <a:off x="228600" y="76200"/>
            <a:ext cx="8637588" cy="641350"/>
          </a:xfrm>
        </p:spPr>
        <p:txBody>
          <a:bodyPr/>
          <a:lstStyle/>
          <a:p>
            <a:pPr eaLnBrk="1" hangingPunct="1">
              <a:defRPr/>
            </a:pPr>
            <a:r>
              <a:rPr lang="en-US" sz="3600" smtClean="0"/>
              <a:t>Infiltration Trenches</a:t>
            </a:r>
          </a:p>
        </p:txBody>
      </p:sp>
      <p:pic>
        <p:nvPicPr>
          <p:cNvPr id="83971" name="Picture 3" descr="Infiltration Trench-2"/>
          <p:cNvPicPr>
            <a:picLocks noChangeAspect="1" noChangeArrowheads="1"/>
          </p:cNvPicPr>
          <p:nvPr/>
        </p:nvPicPr>
        <p:blipFill>
          <a:blip r:embed="rId2" cstate="print"/>
          <a:srcRect b="-26"/>
          <a:stretch>
            <a:fillRect/>
          </a:stretch>
        </p:blipFill>
        <p:spPr bwMode="auto">
          <a:xfrm>
            <a:off x="152400" y="3789363"/>
            <a:ext cx="4038600" cy="3068637"/>
          </a:xfrm>
          <a:prstGeom prst="rect">
            <a:avLst/>
          </a:prstGeom>
          <a:noFill/>
          <a:ln w="9525">
            <a:noFill/>
            <a:miter lim="800000"/>
            <a:headEnd/>
            <a:tailEnd/>
          </a:ln>
        </p:spPr>
      </p:pic>
      <p:pic>
        <p:nvPicPr>
          <p:cNvPr id="83972" name="Picture 3" descr="npo0000f3"/>
          <p:cNvPicPr>
            <a:picLocks noChangeAspect="1" noChangeArrowheads="1"/>
          </p:cNvPicPr>
          <p:nvPr/>
        </p:nvPicPr>
        <p:blipFill>
          <a:blip r:embed="rId3" cstate="print"/>
          <a:srcRect r="-15" b="23"/>
          <a:stretch>
            <a:fillRect/>
          </a:stretch>
        </p:blipFill>
        <p:spPr bwMode="auto">
          <a:xfrm>
            <a:off x="1524000" y="685800"/>
            <a:ext cx="6172200" cy="3048000"/>
          </a:xfrm>
          <a:prstGeom prst="rect">
            <a:avLst/>
          </a:prstGeom>
          <a:noFill/>
          <a:ln w="9525" algn="ctr">
            <a:noFill/>
            <a:miter lim="800000"/>
            <a:headEnd/>
            <a:tailEnd/>
          </a:ln>
        </p:spPr>
      </p:pic>
      <p:pic>
        <p:nvPicPr>
          <p:cNvPr id="83973" name="Picture 3" descr="npo0000f5"/>
          <p:cNvPicPr>
            <a:picLocks noChangeAspect="1" noChangeArrowheads="1"/>
          </p:cNvPicPr>
          <p:nvPr/>
        </p:nvPicPr>
        <p:blipFill>
          <a:blip r:embed="rId4" cstate="print"/>
          <a:srcRect/>
          <a:stretch>
            <a:fillRect/>
          </a:stretch>
        </p:blipFill>
        <p:spPr bwMode="auto">
          <a:xfrm>
            <a:off x="4419600" y="3810000"/>
            <a:ext cx="4572000" cy="3048000"/>
          </a:xfrm>
          <a:prstGeom prst="rect">
            <a:avLst/>
          </a:prstGeom>
          <a:noFill/>
          <a:ln w="9525" algn="ctr">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358115" cy="888322"/>
          </a:xfrm>
        </p:spPr>
        <p:txBody>
          <a:bodyPr>
            <a:noAutofit/>
          </a:bodyPr>
          <a:lstStyle/>
          <a:p>
            <a:pPr algn="l"/>
            <a:r>
              <a:rPr lang="en-US" sz="3200" b="1" dirty="0" smtClean="0">
                <a:solidFill>
                  <a:srgbClr val="002060"/>
                </a:solidFill>
                <a:latin typeface="Arial" charset="0"/>
              </a:rPr>
              <a:t>Watershed Urbanization</a:t>
            </a:r>
            <a:br>
              <a:rPr lang="en-US" sz="3200" b="1" dirty="0" smtClean="0">
                <a:solidFill>
                  <a:srgbClr val="002060"/>
                </a:solidFill>
                <a:latin typeface="Arial" charset="0"/>
              </a:rPr>
            </a:br>
            <a:endParaRPr lang="en-US" sz="3200" b="1" dirty="0">
              <a:solidFill>
                <a:srgbClr val="002060"/>
              </a:solidFill>
            </a:endParaRPr>
          </a:p>
        </p:txBody>
      </p:sp>
      <p:pic>
        <p:nvPicPr>
          <p:cNvPr id="27650" name="Picture 2"/>
          <p:cNvPicPr>
            <a:picLocks noChangeAspect="1" noChangeArrowheads="1"/>
          </p:cNvPicPr>
          <p:nvPr/>
        </p:nvPicPr>
        <p:blipFill>
          <a:blip r:embed="rId2" cstate="print"/>
          <a:srcRect/>
          <a:stretch>
            <a:fillRect/>
          </a:stretch>
        </p:blipFill>
        <p:spPr bwMode="auto">
          <a:xfrm>
            <a:off x="5477410" y="226030"/>
            <a:ext cx="2950369" cy="6422419"/>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a:off x="199072" y="779138"/>
            <a:ext cx="4882576" cy="5895167"/>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r>
              <a:rPr lang="de-DE"/>
              <a:t>Urban Water Systems</a:t>
            </a:r>
          </a:p>
          <a:p>
            <a:endParaRPr lang="de-DE"/>
          </a:p>
        </p:txBody>
      </p:sp>
      <p:sp>
        <p:nvSpPr>
          <p:cNvPr id="19" name="Footer Placeholder 2"/>
          <p:cNvSpPr>
            <a:spLocks noGrp="1"/>
          </p:cNvSpPr>
          <p:nvPr>
            <p:ph type="ftr" sz="quarter" idx="11"/>
          </p:nvPr>
        </p:nvSpPr>
        <p:spPr/>
        <p:txBody>
          <a:bodyPr/>
          <a:lstStyle/>
          <a:p>
            <a:r>
              <a:rPr lang="de-DE"/>
              <a:t>10  Urban drainage</a:t>
            </a:r>
          </a:p>
        </p:txBody>
      </p:sp>
      <p:sp>
        <p:nvSpPr>
          <p:cNvPr id="20" name="Slide Number Placeholder 3"/>
          <p:cNvSpPr>
            <a:spLocks noGrp="1"/>
          </p:cNvSpPr>
          <p:nvPr>
            <p:ph type="sldNum" sz="quarter" idx="12"/>
          </p:nvPr>
        </p:nvSpPr>
        <p:spPr/>
        <p:txBody>
          <a:bodyPr/>
          <a:lstStyle/>
          <a:p>
            <a:r>
              <a:rPr lang="de-DE"/>
              <a:t>© PK, 2005 – page </a:t>
            </a:r>
            <a:fld id="{575A4C4A-CFD5-481B-9BF6-8714B269E564}" type="slidenum">
              <a:rPr lang="de-DE"/>
              <a:pPr/>
              <a:t>60</a:t>
            </a:fld>
            <a:endParaRPr lang="de-DE"/>
          </a:p>
        </p:txBody>
      </p:sp>
      <p:sp>
        <p:nvSpPr>
          <p:cNvPr id="251906"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1907"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rPr>
              <a:t>Trough infiltration </a:t>
            </a:r>
          </a:p>
        </p:txBody>
      </p:sp>
      <p:pic>
        <p:nvPicPr>
          <p:cNvPr id="251908" name="Picture 4"/>
          <p:cNvPicPr>
            <a:picLocks noChangeAspect="1" noChangeArrowheads="1"/>
          </p:cNvPicPr>
          <p:nvPr/>
        </p:nvPicPr>
        <p:blipFill>
          <a:blip r:embed="rId2" cstate="print"/>
          <a:srcRect/>
          <a:stretch>
            <a:fillRect/>
          </a:stretch>
        </p:blipFill>
        <p:spPr bwMode="auto">
          <a:xfrm>
            <a:off x="66675" y="1189038"/>
            <a:ext cx="9010650" cy="4467225"/>
          </a:xfrm>
          <a:prstGeom prst="rect">
            <a:avLst/>
          </a:prstGeom>
          <a:noFill/>
          <a:ln w="9525">
            <a:noFill/>
            <a:miter lim="800000"/>
            <a:headEnd/>
            <a:tailEnd/>
          </a:ln>
          <a:effectLst/>
        </p:spPr>
      </p:pic>
      <p:sp>
        <p:nvSpPr>
          <p:cNvPr id="251910" name="Text Box 6"/>
          <p:cNvSpPr txBox="1">
            <a:spLocks noChangeArrowheads="1"/>
          </p:cNvSpPr>
          <p:nvPr/>
        </p:nvSpPr>
        <p:spPr bwMode="auto">
          <a:xfrm rot="-5400000">
            <a:off x="-465137" y="2849562"/>
            <a:ext cx="1727200" cy="581025"/>
          </a:xfrm>
          <a:prstGeom prst="rect">
            <a:avLst/>
          </a:prstGeom>
          <a:solidFill>
            <a:schemeClr val="bg1"/>
          </a:solidFill>
          <a:ln w="9525">
            <a:noFill/>
            <a:miter lim="800000"/>
            <a:headEnd/>
            <a:tailEnd/>
          </a:ln>
          <a:effectLst/>
        </p:spPr>
        <p:txBody>
          <a:bodyPr>
            <a:spAutoFit/>
          </a:bodyPr>
          <a:lstStyle/>
          <a:p>
            <a:pPr>
              <a:spcBef>
                <a:spcPct val="50000"/>
              </a:spcBef>
            </a:pPr>
            <a:r>
              <a:rPr lang="de-DE" sz="1600">
                <a:latin typeface="Arial" charset="0"/>
              </a:rPr>
              <a:t>Upper layer with low  permeability </a:t>
            </a:r>
          </a:p>
        </p:txBody>
      </p:sp>
      <p:sp>
        <p:nvSpPr>
          <p:cNvPr id="251911" name="Text Box 7"/>
          <p:cNvSpPr txBox="1">
            <a:spLocks noChangeArrowheads="1"/>
          </p:cNvSpPr>
          <p:nvPr/>
        </p:nvSpPr>
        <p:spPr bwMode="auto">
          <a:xfrm rot="-5400000">
            <a:off x="-465137" y="4649787"/>
            <a:ext cx="1727200" cy="581025"/>
          </a:xfrm>
          <a:prstGeom prst="rect">
            <a:avLst/>
          </a:prstGeom>
          <a:solidFill>
            <a:schemeClr val="bg1"/>
          </a:solidFill>
          <a:ln w="9525">
            <a:noFill/>
            <a:miter lim="800000"/>
            <a:headEnd/>
            <a:tailEnd/>
          </a:ln>
          <a:effectLst/>
        </p:spPr>
        <p:txBody>
          <a:bodyPr>
            <a:spAutoFit/>
          </a:bodyPr>
          <a:lstStyle/>
          <a:p>
            <a:pPr>
              <a:spcBef>
                <a:spcPct val="50000"/>
              </a:spcBef>
            </a:pPr>
            <a:r>
              <a:rPr lang="de-DE" sz="1600">
                <a:latin typeface="Arial" charset="0"/>
              </a:rPr>
              <a:t>lower layer with high permeability </a:t>
            </a:r>
          </a:p>
        </p:txBody>
      </p:sp>
      <p:sp>
        <p:nvSpPr>
          <p:cNvPr id="251912" name="Text Box 8"/>
          <p:cNvSpPr txBox="1">
            <a:spLocks noChangeArrowheads="1"/>
          </p:cNvSpPr>
          <p:nvPr/>
        </p:nvSpPr>
        <p:spPr bwMode="auto">
          <a:xfrm>
            <a:off x="3562350" y="2852738"/>
            <a:ext cx="1657350"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charset="0"/>
              </a:rPr>
              <a:t>Bank protection</a:t>
            </a:r>
          </a:p>
        </p:txBody>
      </p:sp>
      <p:sp>
        <p:nvSpPr>
          <p:cNvPr id="251913" name="Text Box 9"/>
          <p:cNvSpPr txBox="1">
            <a:spLocks noChangeArrowheads="1"/>
          </p:cNvSpPr>
          <p:nvPr/>
        </p:nvSpPr>
        <p:spPr bwMode="auto">
          <a:xfrm>
            <a:off x="755650" y="2565400"/>
            <a:ext cx="1657350" cy="266700"/>
          </a:xfrm>
          <a:prstGeom prst="rect">
            <a:avLst/>
          </a:prstGeom>
          <a:solidFill>
            <a:schemeClr val="bg1"/>
          </a:solidFill>
          <a:ln w="9525">
            <a:noFill/>
            <a:miter lim="800000"/>
            <a:headEnd/>
            <a:tailEnd/>
          </a:ln>
          <a:effectLst/>
        </p:spPr>
        <p:txBody>
          <a:bodyPr lIns="18000" tIns="10800" rIns="18000" bIns="10800">
            <a:spAutoFit/>
          </a:bodyPr>
          <a:lstStyle/>
          <a:p>
            <a:pPr algn="r">
              <a:spcBef>
                <a:spcPct val="50000"/>
              </a:spcBef>
            </a:pPr>
            <a:r>
              <a:rPr lang="de-DE" sz="1600">
                <a:latin typeface="Arial" charset="0"/>
              </a:rPr>
              <a:t>Frost protection</a:t>
            </a:r>
          </a:p>
        </p:txBody>
      </p:sp>
      <p:sp>
        <p:nvSpPr>
          <p:cNvPr id="251914" name="Rectangle 10"/>
          <p:cNvSpPr>
            <a:spLocks noChangeArrowheads="1"/>
          </p:cNvSpPr>
          <p:nvPr/>
        </p:nvSpPr>
        <p:spPr bwMode="auto">
          <a:xfrm>
            <a:off x="2771775" y="2565400"/>
            <a:ext cx="1655763" cy="215900"/>
          </a:xfrm>
          <a:prstGeom prst="rect">
            <a:avLst/>
          </a:prstGeom>
          <a:solidFill>
            <a:schemeClr val="bg1"/>
          </a:solidFill>
          <a:ln w="9525">
            <a:noFill/>
            <a:miter lim="800000"/>
            <a:headEnd/>
            <a:tailEnd/>
          </a:ln>
          <a:effectLst/>
        </p:spPr>
        <p:txBody>
          <a:bodyPr wrap="none" anchor="ctr"/>
          <a:lstStyle/>
          <a:p>
            <a:endParaRPr lang="en-US"/>
          </a:p>
        </p:txBody>
      </p:sp>
      <p:sp>
        <p:nvSpPr>
          <p:cNvPr id="251915" name="Text Box 11"/>
          <p:cNvSpPr txBox="1">
            <a:spLocks noChangeArrowheads="1"/>
          </p:cNvSpPr>
          <p:nvPr/>
        </p:nvSpPr>
        <p:spPr bwMode="auto">
          <a:xfrm>
            <a:off x="6659563" y="4221163"/>
            <a:ext cx="2233612" cy="511175"/>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charset="0"/>
              </a:rPr>
              <a:t>Filter layer, sand, </a:t>
            </a:r>
            <a:br>
              <a:rPr lang="de-DE" sz="1600">
                <a:latin typeface="Arial" charset="0"/>
              </a:rPr>
            </a:br>
            <a:r>
              <a:rPr lang="de-DE" sz="1600">
                <a:latin typeface="Arial" charset="0"/>
              </a:rPr>
              <a:t>h = 50 cm</a:t>
            </a:r>
          </a:p>
        </p:txBody>
      </p:sp>
      <p:sp>
        <p:nvSpPr>
          <p:cNvPr id="251916" name="Text Box 12"/>
          <p:cNvSpPr txBox="1">
            <a:spLocks noChangeArrowheads="1"/>
          </p:cNvSpPr>
          <p:nvPr/>
        </p:nvSpPr>
        <p:spPr bwMode="auto">
          <a:xfrm>
            <a:off x="6732588" y="3716338"/>
            <a:ext cx="1295400" cy="511175"/>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charset="0"/>
              </a:rPr>
              <a:t>Humus, </a:t>
            </a:r>
            <a:br>
              <a:rPr lang="de-DE" sz="1600">
                <a:latin typeface="Arial" charset="0"/>
              </a:rPr>
            </a:br>
            <a:r>
              <a:rPr lang="de-DE" sz="1600">
                <a:latin typeface="Arial" charset="0"/>
              </a:rPr>
              <a:t>h = 30 cm</a:t>
            </a:r>
          </a:p>
        </p:txBody>
      </p:sp>
      <p:sp>
        <p:nvSpPr>
          <p:cNvPr id="251917" name="Text Box 13"/>
          <p:cNvSpPr txBox="1">
            <a:spLocks noChangeArrowheads="1"/>
          </p:cNvSpPr>
          <p:nvPr/>
        </p:nvSpPr>
        <p:spPr bwMode="auto">
          <a:xfrm>
            <a:off x="6910388" y="1989138"/>
            <a:ext cx="2233612"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charset="0"/>
              </a:rPr>
              <a:t>ev. overflow</a:t>
            </a:r>
          </a:p>
        </p:txBody>
      </p:sp>
      <p:sp>
        <p:nvSpPr>
          <p:cNvPr id="251918" name="Text Box 14"/>
          <p:cNvSpPr txBox="1">
            <a:spLocks noChangeArrowheads="1"/>
          </p:cNvSpPr>
          <p:nvPr/>
        </p:nvSpPr>
        <p:spPr bwMode="auto">
          <a:xfrm>
            <a:off x="5219700" y="2708275"/>
            <a:ext cx="1657350" cy="266700"/>
          </a:xfrm>
          <a:prstGeom prst="rect">
            <a:avLst/>
          </a:prstGeom>
          <a:solidFill>
            <a:schemeClr val="bg1"/>
          </a:solidFill>
          <a:ln w="9525">
            <a:noFill/>
            <a:miter lim="800000"/>
            <a:headEnd/>
            <a:tailEnd/>
          </a:ln>
          <a:effectLst/>
        </p:spPr>
        <p:txBody>
          <a:bodyPr lIns="18000" tIns="10800" rIns="18000" bIns="10800">
            <a:spAutoFit/>
          </a:bodyPr>
          <a:lstStyle/>
          <a:p>
            <a:pPr algn="ctr">
              <a:spcBef>
                <a:spcPct val="50000"/>
              </a:spcBef>
            </a:pPr>
            <a:r>
              <a:rPr lang="de-DE" sz="1600">
                <a:latin typeface="Arial" charset="0"/>
              </a:rPr>
              <a:t>Max. water level</a:t>
            </a:r>
          </a:p>
        </p:txBody>
      </p:sp>
      <p:sp>
        <p:nvSpPr>
          <p:cNvPr id="251919" name="Text Box 15"/>
          <p:cNvSpPr txBox="1">
            <a:spLocks noChangeArrowheads="1"/>
          </p:cNvSpPr>
          <p:nvPr/>
        </p:nvSpPr>
        <p:spPr bwMode="auto">
          <a:xfrm>
            <a:off x="2843213" y="4437063"/>
            <a:ext cx="1727200" cy="511175"/>
          </a:xfrm>
          <a:prstGeom prst="rect">
            <a:avLst/>
          </a:prstGeom>
          <a:solidFill>
            <a:schemeClr val="bg1"/>
          </a:solidFill>
          <a:ln w="9525">
            <a:noFill/>
            <a:miter lim="800000"/>
            <a:headEnd/>
            <a:tailEnd/>
          </a:ln>
          <a:effectLst/>
        </p:spPr>
        <p:txBody>
          <a:bodyPr lIns="18000" tIns="10800" rIns="18000" bIns="10800">
            <a:spAutoFit/>
          </a:bodyPr>
          <a:lstStyle/>
          <a:p>
            <a:pPr algn="ctr">
              <a:spcBef>
                <a:spcPct val="50000"/>
              </a:spcBef>
            </a:pPr>
            <a:r>
              <a:rPr lang="de-DE" sz="1600">
                <a:latin typeface="Arial" charset="0"/>
              </a:rPr>
              <a:t>Maximum groundwater level </a:t>
            </a:r>
          </a:p>
        </p:txBody>
      </p:sp>
      <p:sp>
        <p:nvSpPr>
          <p:cNvPr id="251920" name="Text Box 16"/>
          <p:cNvSpPr txBox="1">
            <a:spLocks noChangeArrowheads="1"/>
          </p:cNvSpPr>
          <p:nvPr/>
        </p:nvSpPr>
        <p:spPr bwMode="auto">
          <a:xfrm rot="-5400000">
            <a:off x="4335463" y="4384675"/>
            <a:ext cx="882650"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charset="0"/>
              </a:rPr>
              <a:t>min. 1 m </a:t>
            </a:r>
          </a:p>
        </p:txBody>
      </p:sp>
      <p:sp>
        <p:nvSpPr>
          <p:cNvPr id="251921" name="Rectangle 17"/>
          <p:cNvSpPr>
            <a:spLocks noChangeArrowheads="1"/>
          </p:cNvSpPr>
          <p:nvPr/>
        </p:nvSpPr>
        <p:spPr bwMode="auto">
          <a:xfrm>
            <a:off x="4572000" y="3141663"/>
            <a:ext cx="1728788" cy="503237"/>
          </a:xfrm>
          <a:prstGeom prst="rect">
            <a:avLst/>
          </a:prstGeom>
          <a:solidFill>
            <a:schemeClr val="bg1"/>
          </a:solidFill>
          <a:ln w="9525">
            <a:noFill/>
            <a:miter lim="800000"/>
            <a:headEnd/>
            <a:tailEnd/>
          </a:ln>
          <a:effectLst/>
        </p:spPr>
        <p:txBody>
          <a:bodyPr wrap="none" anchor="ctr"/>
          <a:lstStyle/>
          <a:p>
            <a:endParaRPr lang="en-US"/>
          </a:p>
        </p:txBody>
      </p:sp>
      <p:sp>
        <p:nvSpPr>
          <p:cNvPr id="251922" name="Rectangle 18"/>
          <p:cNvSpPr>
            <a:spLocks noChangeArrowheads="1"/>
          </p:cNvSpPr>
          <p:nvPr/>
        </p:nvSpPr>
        <p:spPr bwMode="auto">
          <a:xfrm>
            <a:off x="2627313" y="981075"/>
            <a:ext cx="4105275" cy="1439863"/>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7" name="Slide Number Placeholder 3"/>
          <p:cNvSpPr>
            <a:spLocks noGrp="1"/>
          </p:cNvSpPr>
          <p:nvPr>
            <p:ph type="sldNum" sz="quarter" idx="12"/>
          </p:nvPr>
        </p:nvSpPr>
        <p:spPr/>
        <p:txBody>
          <a:bodyPr/>
          <a:lstStyle/>
          <a:p>
            <a:r>
              <a:rPr lang="de-DE"/>
              <a:t>© PK, 2005 – page </a:t>
            </a:r>
            <a:fld id="{B35284FB-9EDB-42AC-8031-15E0FBD5FE79}" type="slidenum">
              <a:rPr lang="de-DE"/>
              <a:pPr/>
              <a:t>61</a:t>
            </a:fld>
            <a:endParaRPr lang="de-DE"/>
          </a:p>
        </p:txBody>
      </p:sp>
      <p:sp>
        <p:nvSpPr>
          <p:cNvPr id="252930"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2931"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charset="0"/>
              </a:rPr>
              <a:t>Infiltration pipe </a:t>
            </a:r>
            <a:endParaRPr lang="de-DE" sz="2800">
              <a:latin typeface="Arial Black" pitchFamily="34" charset="0"/>
            </a:endParaRPr>
          </a:p>
        </p:txBody>
      </p:sp>
      <p:pic>
        <p:nvPicPr>
          <p:cNvPr id="252932" name="Picture 4"/>
          <p:cNvPicPr>
            <a:picLocks noChangeAspect="1" noChangeArrowheads="1"/>
          </p:cNvPicPr>
          <p:nvPr/>
        </p:nvPicPr>
        <p:blipFill>
          <a:blip r:embed="rId2" cstate="print"/>
          <a:srcRect/>
          <a:stretch>
            <a:fillRect/>
          </a:stretch>
        </p:blipFill>
        <p:spPr bwMode="auto">
          <a:xfrm>
            <a:off x="0" y="847725"/>
            <a:ext cx="9144000" cy="5629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7" name="Slide Number Placeholder 3"/>
          <p:cNvSpPr>
            <a:spLocks noGrp="1"/>
          </p:cNvSpPr>
          <p:nvPr>
            <p:ph type="sldNum" sz="quarter" idx="12"/>
          </p:nvPr>
        </p:nvSpPr>
        <p:spPr/>
        <p:txBody>
          <a:bodyPr/>
          <a:lstStyle/>
          <a:p>
            <a:r>
              <a:rPr lang="de-DE"/>
              <a:t>© PK, 2005 – page </a:t>
            </a:r>
            <a:fld id="{573A5050-EAC5-4284-A674-6B723BCD19B6}" type="slidenum">
              <a:rPr lang="de-DE"/>
              <a:pPr/>
              <a:t>62</a:t>
            </a:fld>
            <a:endParaRPr lang="de-DE"/>
          </a:p>
        </p:txBody>
      </p:sp>
      <p:sp>
        <p:nvSpPr>
          <p:cNvPr id="253954"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3955"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charset="0"/>
              </a:rPr>
              <a:t>Infiltration shaft </a:t>
            </a:r>
            <a:endParaRPr lang="de-DE" sz="2800">
              <a:latin typeface="Arial Black" pitchFamily="34" charset="0"/>
            </a:endParaRPr>
          </a:p>
        </p:txBody>
      </p:sp>
      <p:pic>
        <p:nvPicPr>
          <p:cNvPr id="253956" name="Picture 4"/>
          <p:cNvPicPr>
            <a:picLocks noChangeAspect="1" noChangeArrowheads="1"/>
          </p:cNvPicPr>
          <p:nvPr/>
        </p:nvPicPr>
        <p:blipFill>
          <a:blip r:embed="rId2" cstate="print"/>
          <a:srcRect/>
          <a:stretch>
            <a:fillRect/>
          </a:stretch>
        </p:blipFill>
        <p:spPr bwMode="auto">
          <a:xfrm>
            <a:off x="257175" y="847725"/>
            <a:ext cx="8629650" cy="555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7" name="Slide Number Placeholder 3"/>
          <p:cNvSpPr>
            <a:spLocks noGrp="1"/>
          </p:cNvSpPr>
          <p:nvPr>
            <p:ph type="sldNum" sz="quarter" idx="12"/>
          </p:nvPr>
        </p:nvSpPr>
        <p:spPr/>
        <p:txBody>
          <a:bodyPr/>
          <a:lstStyle/>
          <a:p>
            <a:r>
              <a:rPr lang="de-DE"/>
              <a:t>© PK, 2005 – page </a:t>
            </a:r>
            <a:fld id="{F6A4D3DC-D449-4A66-8405-28B0BFFE5257}" type="slidenum">
              <a:rPr lang="de-DE"/>
              <a:pPr/>
              <a:t>63</a:t>
            </a:fld>
            <a:endParaRPr lang="de-DE"/>
          </a:p>
        </p:txBody>
      </p:sp>
      <p:sp>
        <p:nvSpPr>
          <p:cNvPr id="254978"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4979"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charset="0"/>
              </a:rPr>
              <a:t>Trough-trench system</a:t>
            </a:r>
            <a:endParaRPr lang="de-DE" sz="2800">
              <a:latin typeface="Arial Black" pitchFamily="34" charset="0"/>
            </a:endParaRPr>
          </a:p>
        </p:txBody>
      </p:sp>
      <p:pic>
        <p:nvPicPr>
          <p:cNvPr id="254980" name="Picture 4"/>
          <p:cNvPicPr>
            <a:picLocks noChangeAspect="1" noChangeArrowheads="1"/>
          </p:cNvPicPr>
          <p:nvPr/>
        </p:nvPicPr>
        <p:blipFill>
          <a:blip r:embed="rId2" cstate="print"/>
          <a:srcRect/>
          <a:stretch>
            <a:fillRect/>
          </a:stretch>
        </p:blipFill>
        <p:spPr bwMode="auto">
          <a:xfrm>
            <a:off x="3124200" y="666750"/>
            <a:ext cx="6019800" cy="6191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8" name="Rectangle 2"/>
          <p:cNvSpPr>
            <a:spLocks noGrp="1" noChangeArrowheads="1"/>
          </p:cNvSpPr>
          <p:nvPr>
            <p:ph type="title"/>
          </p:nvPr>
        </p:nvSpPr>
        <p:spPr>
          <a:xfrm>
            <a:off x="228600" y="487363"/>
            <a:ext cx="8637588" cy="579437"/>
          </a:xfrm>
        </p:spPr>
        <p:txBody>
          <a:bodyPr/>
          <a:lstStyle/>
          <a:p>
            <a:pPr eaLnBrk="1" hangingPunct="1">
              <a:defRPr/>
            </a:pPr>
            <a:r>
              <a:rPr lang="en-US" sz="3200" smtClean="0"/>
              <a:t>Constructed Wetlands</a:t>
            </a:r>
          </a:p>
        </p:txBody>
      </p:sp>
      <p:pic>
        <p:nvPicPr>
          <p:cNvPr id="108547" name="Picture 3" descr="VEG_SWqual_wetlandbasin"/>
          <p:cNvPicPr>
            <a:picLocks noChangeAspect="1" noChangeArrowheads="1"/>
          </p:cNvPicPr>
          <p:nvPr/>
        </p:nvPicPr>
        <p:blipFill>
          <a:blip r:embed="rId2" cstate="print"/>
          <a:srcRect/>
          <a:stretch>
            <a:fillRect/>
          </a:stretch>
        </p:blipFill>
        <p:spPr bwMode="auto">
          <a:xfrm>
            <a:off x="4953000" y="1352550"/>
            <a:ext cx="4191000" cy="3143250"/>
          </a:xfrm>
          <a:prstGeom prst="rect">
            <a:avLst/>
          </a:prstGeom>
          <a:noFill/>
          <a:ln w="9525">
            <a:noFill/>
            <a:miter lim="800000"/>
            <a:headEnd/>
            <a:tailEnd/>
          </a:ln>
        </p:spPr>
      </p:pic>
      <p:pic>
        <p:nvPicPr>
          <p:cNvPr id="108548" name="Picture 4" descr="FLYINGJ2"/>
          <p:cNvPicPr>
            <a:picLocks noChangeAspect="1" noChangeArrowheads="1"/>
          </p:cNvPicPr>
          <p:nvPr/>
        </p:nvPicPr>
        <p:blipFill>
          <a:blip r:embed="rId3" cstate="print"/>
          <a:srcRect/>
          <a:stretch>
            <a:fillRect/>
          </a:stretch>
        </p:blipFill>
        <p:spPr bwMode="auto">
          <a:xfrm>
            <a:off x="4953000" y="3833813"/>
            <a:ext cx="4191000" cy="2792412"/>
          </a:xfrm>
          <a:prstGeom prst="rect">
            <a:avLst/>
          </a:prstGeom>
          <a:noFill/>
          <a:ln w="9525">
            <a:noFill/>
            <a:miter lim="800000"/>
            <a:headEnd/>
            <a:tailEnd/>
          </a:ln>
        </p:spPr>
      </p:pic>
      <p:pic>
        <p:nvPicPr>
          <p:cNvPr id="108549" name="Picture 5" descr="02_pondwetland"/>
          <p:cNvPicPr>
            <a:picLocks noChangeAspect="1" noChangeArrowheads="1"/>
          </p:cNvPicPr>
          <p:nvPr/>
        </p:nvPicPr>
        <p:blipFill>
          <a:blip r:embed="rId4" cstate="print"/>
          <a:srcRect/>
          <a:stretch>
            <a:fillRect/>
          </a:stretch>
        </p:blipFill>
        <p:spPr bwMode="auto">
          <a:xfrm>
            <a:off x="0" y="3657600"/>
            <a:ext cx="5181600" cy="2986088"/>
          </a:xfrm>
          <a:prstGeom prst="rect">
            <a:avLst/>
          </a:prstGeom>
          <a:noFill/>
          <a:ln w="9525">
            <a:noFill/>
            <a:miter lim="800000"/>
            <a:headEnd/>
            <a:tailEnd/>
          </a:ln>
        </p:spPr>
      </p:pic>
      <p:pic>
        <p:nvPicPr>
          <p:cNvPr id="108550" name="Picture 6" descr="04_wetland_xsec"/>
          <p:cNvPicPr>
            <a:picLocks noChangeAspect="1" noChangeArrowheads="1"/>
          </p:cNvPicPr>
          <p:nvPr/>
        </p:nvPicPr>
        <p:blipFill>
          <a:blip r:embed="rId5" cstate="print"/>
          <a:srcRect/>
          <a:stretch>
            <a:fillRect/>
          </a:stretch>
        </p:blipFill>
        <p:spPr bwMode="auto">
          <a:xfrm>
            <a:off x="228600" y="1524000"/>
            <a:ext cx="4572000" cy="196532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xfrm>
            <a:off x="228600" y="487363"/>
            <a:ext cx="8637588" cy="579437"/>
          </a:xfrm>
        </p:spPr>
        <p:txBody>
          <a:bodyPr/>
          <a:lstStyle/>
          <a:p>
            <a:pPr eaLnBrk="1" hangingPunct="1">
              <a:defRPr/>
            </a:pPr>
            <a:r>
              <a:rPr lang="en-US" sz="3200" smtClean="0"/>
              <a:t>Wet Pond / Retention Basin</a:t>
            </a:r>
          </a:p>
        </p:txBody>
      </p:sp>
      <p:pic>
        <p:nvPicPr>
          <p:cNvPr id="109571" name="Picture 3" descr="wet-ponds-fig2"/>
          <p:cNvPicPr>
            <a:picLocks noChangeAspect="1" noChangeArrowheads="1"/>
          </p:cNvPicPr>
          <p:nvPr/>
        </p:nvPicPr>
        <p:blipFill>
          <a:blip r:embed="rId2" cstate="print"/>
          <a:srcRect/>
          <a:stretch>
            <a:fillRect/>
          </a:stretch>
        </p:blipFill>
        <p:spPr bwMode="auto">
          <a:xfrm>
            <a:off x="0" y="1447800"/>
            <a:ext cx="6172200" cy="3311525"/>
          </a:xfrm>
          <a:prstGeom prst="rect">
            <a:avLst/>
          </a:prstGeom>
          <a:noFill/>
          <a:ln w="9525">
            <a:noFill/>
            <a:miter lim="800000"/>
            <a:headEnd/>
            <a:tailEnd/>
          </a:ln>
        </p:spPr>
      </p:pic>
      <p:pic>
        <p:nvPicPr>
          <p:cNvPr id="109572" name="Picture 4" descr="wet-ponds-fig4"/>
          <p:cNvPicPr>
            <a:picLocks noChangeAspect="1" noChangeArrowheads="1"/>
          </p:cNvPicPr>
          <p:nvPr/>
        </p:nvPicPr>
        <p:blipFill>
          <a:blip r:embed="rId3" cstate="print"/>
          <a:srcRect/>
          <a:stretch>
            <a:fillRect/>
          </a:stretch>
        </p:blipFill>
        <p:spPr bwMode="auto">
          <a:xfrm>
            <a:off x="4572000" y="4189413"/>
            <a:ext cx="4424363" cy="266858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2"/>
          <p:cNvSpPr>
            <a:spLocks noGrp="1" noChangeArrowheads="1"/>
          </p:cNvSpPr>
          <p:nvPr>
            <p:ph type="title"/>
          </p:nvPr>
        </p:nvSpPr>
        <p:spPr>
          <a:xfrm>
            <a:off x="228600" y="120650"/>
            <a:ext cx="8637588" cy="641350"/>
          </a:xfrm>
        </p:spPr>
        <p:txBody>
          <a:bodyPr/>
          <a:lstStyle/>
          <a:p>
            <a:pPr eaLnBrk="1" hangingPunct="1">
              <a:defRPr/>
            </a:pPr>
            <a:r>
              <a:rPr lang="en-US" sz="3600" smtClean="0"/>
              <a:t>Water Quality Inserts/Filters</a:t>
            </a:r>
          </a:p>
        </p:txBody>
      </p:sp>
      <p:pic>
        <p:nvPicPr>
          <p:cNvPr id="110595" name="Picture 3" descr="04_germany_MunichExpoCtr"/>
          <p:cNvPicPr>
            <a:picLocks noChangeAspect="1" noChangeArrowheads="1"/>
          </p:cNvPicPr>
          <p:nvPr/>
        </p:nvPicPr>
        <p:blipFill>
          <a:blip r:embed="rId2" cstate="print"/>
          <a:srcRect r="-31" b="-41"/>
          <a:stretch>
            <a:fillRect/>
          </a:stretch>
        </p:blipFill>
        <p:spPr bwMode="auto">
          <a:xfrm>
            <a:off x="5791200" y="4343400"/>
            <a:ext cx="3276600" cy="2444750"/>
          </a:xfrm>
          <a:prstGeom prst="rect">
            <a:avLst/>
          </a:prstGeom>
          <a:noFill/>
          <a:ln w="9525">
            <a:noFill/>
            <a:miter lim="800000"/>
            <a:headEnd/>
            <a:tailEnd/>
          </a:ln>
        </p:spPr>
      </p:pic>
      <p:pic>
        <p:nvPicPr>
          <p:cNvPr id="110596" name="Picture 4" descr="03_install"/>
          <p:cNvPicPr>
            <a:picLocks noChangeAspect="1" noChangeArrowheads="1"/>
          </p:cNvPicPr>
          <p:nvPr/>
        </p:nvPicPr>
        <p:blipFill>
          <a:blip r:embed="rId3" cstate="print"/>
          <a:srcRect r="125" b="171"/>
          <a:stretch>
            <a:fillRect/>
          </a:stretch>
        </p:blipFill>
        <p:spPr bwMode="auto">
          <a:xfrm>
            <a:off x="5715000" y="1219200"/>
            <a:ext cx="3352800" cy="2590800"/>
          </a:xfrm>
          <a:prstGeom prst="rect">
            <a:avLst/>
          </a:prstGeom>
          <a:noFill/>
          <a:ln w="9525">
            <a:noFill/>
            <a:miter lim="800000"/>
            <a:headEnd/>
            <a:tailEnd/>
          </a:ln>
        </p:spPr>
      </p:pic>
      <p:pic>
        <p:nvPicPr>
          <p:cNvPr id="110597" name="Picture 5" descr="01_basket"/>
          <p:cNvPicPr>
            <a:picLocks noChangeAspect="1" noChangeArrowheads="1"/>
          </p:cNvPicPr>
          <p:nvPr/>
        </p:nvPicPr>
        <p:blipFill>
          <a:blip r:embed="rId4" cstate="print"/>
          <a:srcRect r="-24" b="-21"/>
          <a:stretch>
            <a:fillRect/>
          </a:stretch>
        </p:blipFill>
        <p:spPr bwMode="auto">
          <a:xfrm>
            <a:off x="152400" y="3505200"/>
            <a:ext cx="2057400" cy="3281363"/>
          </a:xfrm>
          <a:prstGeom prst="rect">
            <a:avLst/>
          </a:prstGeom>
          <a:noFill/>
          <a:ln w="9525">
            <a:noFill/>
            <a:miter lim="800000"/>
            <a:headEnd/>
            <a:tailEnd/>
          </a:ln>
        </p:spPr>
      </p:pic>
      <p:pic>
        <p:nvPicPr>
          <p:cNvPr id="110598" name="Picture 6" descr="02_bag"/>
          <p:cNvPicPr>
            <a:picLocks noChangeAspect="1" noChangeArrowheads="1"/>
          </p:cNvPicPr>
          <p:nvPr/>
        </p:nvPicPr>
        <p:blipFill>
          <a:blip r:embed="rId5" cstate="print"/>
          <a:srcRect r="34" b="-38"/>
          <a:stretch>
            <a:fillRect/>
          </a:stretch>
        </p:blipFill>
        <p:spPr bwMode="auto">
          <a:xfrm>
            <a:off x="152400" y="1219200"/>
            <a:ext cx="2514600" cy="1600200"/>
          </a:xfrm>
          <a:prstGeom prst="rect">
            <a:avLst/>
          </a:prstGeom>
          <a:noFill/>
          <a:ln w="9525">
            <a:noFill/>
            <a:miter lim="800000"/>
            <a:headEnd/>
            <a:tailEnd/>
          </a:ln>
        </p:spPr>
      </p:pic>
      <p:pic>
        <p:nvPicPr>
          <p:cNvPr id="110599" name="Picture 7"/>
          <p:cNvPicPr>
            <a:picLocks noChangeAspect="1" noChangeArrowheads="1"/>
          </p:cNvPicPr>
          <p:nvPr/>
        </p:nvPicPr>
        <p:blipFill>
          <a:blip r:embed="rId6" cstate="print"/>
          <a:srcRect/>
          <a:stretch>
            <a:fillRect/>
          </a:stretch>
        </p:blipFill>
        <p:spPr bwMode="auto">
          <a:xfrm>
            <a:off x="2286000" y="3048000"/>
            <a:ext cx="3352800" cy="29067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2"/>
          <p:cNvSpPr>
            <a:spLocks noGrp="1" noChangeArrowheads="1"/>
          </p:cNvSpPr>
          <p:nvPr>
            <p:ph type="title"/>
          </p:nvPr>
        </p:nvSpPr>
        <p:spPr>
          <a:xfrm>
            <a:off x="0" y="150813"/>
            <a:ext cx="9144000" cy="457200"/>
          </a:xfrm>
        </p:spPr>
        <p:txBody>
          <a:bodyPr/>
          <a:lstStyle/>
          <a:p>
            <a:pPr eaLnBrk="1" hangingPunct="1">
              <a:defRPr/>
            </a:pPr>
            <a:r>
              <a:rPr lang="en-US" sz="2400" smtClean="0"/>
              <a:t>Riparian Buffer Restoration and Reforestation</a:t>
            </a:r>
          </a:p>
        </p:txBody>
      </p:sp>
      <p:pic>
        <p:nvPicPr>
          <p:cNvPr id="112643" name="Picture 3" descr="02_POHATCONG2"/>
          <p:cNvPicPr>
            <a:picLocks noChangeAspect="1" noChangeArrowheads="1"/>
          </p:cNvPicPr>
          <p:nvPr/>
        </p:nvPicPr>
        <p:blipFill>
          <a:blip r:embed="rId2" cstate="print"/>
          <a:srcRect/>
          <a:stretch>
            <a:fillRect/>
          </a:stretch>
        </p:blipFill>
        <p:spPr bwMode="auto">
          <a:xfrm>
            <a:off x="228600" y="4341813"/>
            <a:ext cx="3810000" cy="2516187"/>
          </a:xfrm>
          <a:prstGeom prst="rect">
            <a:avLst/>
          </a:prstGeom>
          <a:noFill/>
          <a:ln w="9525">
            <a:noFill/>
            <a:miter lim="800000"/>
            <a:headEnd/>
            <a:tailEnd/>
          </a:ln>
        </p:spPr>
      </p:pic>
      <p:pic>
        <p:nvPicPr>
          <p:cNvPr id="112644" name="Picture 4" descr="05_HACKETTSTOWN6-rev"/>
          <p:cNvPicPr>
            <a:picLocks noChangeAspect="1" noChangeArrowheads="1"/>
          </p:cNvPicPr>
          <p:nvPr/>
        </p:nvPicPr>
        <p:blipFill>
          <a:blip r:embed="rId3" cstate="print"/>
          <a:srcRect/>
          <a:stretch>
            <a:fillRect/>
          </a:stretch>
        </p:blipFill>
        <p:spPr bwMode="auto">
          <a:xfrm>
            <a:off x="5029200" y="952500"/>
            <a:ext cx="4038600" cy="2705100"/>
          </a:xfrm>
          <a:prstGeom prst="rect">
            <a:avLst/>
          </a:prstGeom>
          <a:noFill/>
          <a:ln w="9525">
            <a:noFill/>
            <a:miter lim="800000"/>
            <a:headEnd/>
            <a:tailEnd/>
          </a:ln>
        </p:spPr>
      </p:pic>
      <p:pic>
        <p:nvPicPr>
          <p:cNvPr id="112645" name="Picture 5" descr="01_Bufferwidths"/>
          <p:cNvPicPr>
            <a:picLocks noChangeAspect="1" noChangeArrowheads="1"/>
          </p:cNvPicPr>
          <p:nvPr/>
        </p:nvPicPr>
        <p:blipFill>
          <a:blip r:embed="rId4" cstate="print"/>
          <a:srcRect r="35" b="47"/>
          <a:stretch>
            <a:fillRect/>
          </a:stretch>
        </p:blipFill>
        <p:spPr bwMode="auto">
          <a:xfrm>
            <a:off x="76200" y="685800"/>
            <a:ext cx="4800600" cy="3767138"/>
          </a:xfrm>
          <a:prstGeom prst="rect">
            <a:avLst/>
          </a:prstGeom>
          <a:noFill/>
          <a:ln w="9525">
            <a:noFill/>
            <a:miter lim="800000"/>
            <a:headEnd/>
            <a:tailEnd/>
          </a:ln>
        </p:spPr>
      </p:pic>
      <p:pic>
        <p:nvPicPr>
          <p:cNvPr id="112646" name="Picture 6" descr="riparian_buffer_06_17_0001"/>
          <p:cNvPicPr>
            <a:picLocks noChangeAspect="1" noChangeArrowheads="1"/>
          </p:cNvPicPr>
          <p:nvPr/>
        </p:nvPicPr>
        <p:blipFill>
          <a:blip r:embed="rId5" cstate="print"/>
          <a:srcRect r="-14" b="-40"/>
          <a:stretch>
            <a:fillRect/>
          </a:stretch>
        </p:blipFill>
        <p:spPr bwMode="auto">
          <a:xfrm>
            <a:off x="4419600" y="3886200"/>
            <a:ext cx="4648200" cy="29432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MEADOW-sect2"/>
          <p:cNvPicPr>
            <a:picLocks noChangeAspect="1" noChangeArrowheads="1"/>
          </p:cNvPicPr>
          <p:nvPr/>
        </p:nvPicPr>
        <p:blipFill>
          <a:blip r:embed="rId2" cstate="print"/>
          <a:srcRect r="-833"/>
          <a:stretch>
            <a:fillRect/>
          </a:stretch>
        </p:blipFill>
        <p:spPr bwMode="auto">
          <a:xfrm>
            <a:off x="-38100" y="2806700"/>
            <a:ext cx="9220200" cy="4046538"/>
          </a:xfrm>
          <a:prstGeom prst="rect">
            <a:avLst/>
          </a:prstGeom>
          <a:noFill/>
          <a:ln w="9525">
            <a:noFill/>
            <a:miter lim="800000"/>
            <a:headEnd/>
            <a:tailEnd/>
          </a:ln>
        </p:spPr>
      </p:pic>
      <p:pic>
        <p:nvPicPr>
          <p:cNvPr id="113667" name="Picture 3" descr="s-cd meadow close"/>
          <p:cNvPicPr>
            <a:picLocks noChangeAspect="1" noChangeArrowheads="1"/>
          </p:cNvPicPr>
          <p:nvPr/>
        </p:nvPicPr>
        <p:blipFill>
          <a:blip r:embed="rId3" cstate="print"/>
          <a:srcRect/>
          <a:stretch>
            <a:fillRect/>
          </a:stretch>
        </p:blipFill>
        <p:spPr bwMode="auto">
          <a:xfrm>
            <a:off x="5410200" y="4724400"/>
            <a:ext cx="2743200" cy="2057400"/>
          </a:xfrm>
          <a:prstGeom prst="rect">
            <a:avLst/>
          </a:prstGeom>
          <a:noFill/>
          <a:ln w="9525">
            <a:noFill/>
            <a:miter lim="800000"/>
            <a:headEnd/>
            <a:tailEnd/>
          </a:ln>
        </p:spPr>
      </p:pic>
      <p:sp>
        <p:nvSpPr>
          <p:cNvPr id="113668" name="Text Box 4"/>
          <p:cNvSpPr txBox="1">
            <a:spLocks noChangeArrowheads="1"/>
          </p:cNvSpPr>
          <p:nvPr/>
        </p:nvSpPr>
        <p:spPr bwMode="auto">
          <a:xfrm>
            <a:off x="609600" y="3505200"/>
            <a:ext cx="3932238" cy="457200"/>
          </a:xfrm>
          <a:prstGeom prst="rect">
            <a:avLst/>
          </a:prstGeom>
          <a:noFill/>
          <a:ln w="9525">
            <a:noFill/>
            <a:miter lim="800000"/>
            <a:headEnd/>
            <a:tailEnd/>
          </a:ln>
        </p:spPr>
        <p:txBody>
          <a:bodyPr wrap="none">
            <a:spAutoFit/>
          </a:bodyPr>
          <a:lstStyle/>
          <a:p>
            <a:r>
              <a:rPr lang="en-US"/>
              <a:t>Lawn to Sustainable Meadows</a:t>
            </a:r>
          </a:p>
        </p:txBody>
      </p:sp>
      <p:sp>
        <p:nvSpPr>
          <p:cNvPr id="113669" name="Text Box 5"/>
          <p:cNvSpPr txBox="1">
            <a:spLocks noChangeArrowheads="1"/>
          </p:cNvSpPr>
          <p:nvPr/>
        </p:nvSpPr>
        <p:spPr bwMode="auto">
          <a:xfrm>
            <a:off x="609600" y="2971800"/>
            <a:ext cx="908050" cy="366713"/>
          </a:xfrm>
          <a:prstGeom prst="rect">
            <a:avLst/>
          </a:prstGeom>
          <a:noFill/>
          <a:ln w="9525">
            <a:noFill/>
            <a:miter lim="800000"/>
            <a:headEnd/>
            <a:tailEnd/>
          </a:ln>
        </p:spPr>
        <p:txBody>
          <a:bodyPr wrap="none">
            <a:spAutoFit/>
          </a:bodyPr>
          <a:lstStyle/>
          <a:p>
            <a:r>
              <a:rPr lang="en-US" sz="1800" i="1"/>
              <a:t>Seeding</a:t>
            </a:r>
          </a:p>
        </p:txBody>
      </p:sp>
      <p:sp>
        <p:nvSpPr>
          <p:cNvPr id="113670" name="Text Box 6"/>
          <p:cNvSpPr txBox="1">
            <a:spLocks noChangeArrowheads="1"/>
          </p:cNvSpPr>
          <p:nvPr/>
        </p:nvSpPr>
        <p:spPr bwMode="auto">
          <a:xfrm>
            <a:off x="2743200" y="2971800"/>
            <a:ext cx="863600" cy="366713"/>
          </a:xfrm>
          <a:prstGeom prst="rect">
            <a:avLst/>
          </a:prstGeom>
          <a:noFill/>
          <a:ln w="9525">
            <a:noFill/>
            <a:miter lim="800000"/>
            <a:headEnd/>
            <a:tailEnd/>
          </a:ln>
        </p:spPr>
        <p:txBody>
          <a:bodyPr wrap="none">
            <a:spAutoFit/>
          </a:bodyPr>
          <a:lstStyle/>
          <a:p>
            <a:r>
              <a:rPr lang="en-US" sz="1800" i="1"/>
              <a:t>1</a:t>
            </a:r>
            <a:r>
              <a:rPr lang="en-US" sz="1800" i="1" baseline="30000"/>
              <a:t>st</a:t>
            </a:r>
            <a:r>
              <a:rPr lang="en-US" sz="1800" i="1"/>
              <a:t> year</a:t>
            </a:r>
          </a:p>
        </p:txBody>
      </p:sp>
      <p:sp>
        <p:nvSpPr>
          <p:cNvPr id="113671" name="Text Box 7"/>
          <p:cNvSpPr txBox="1">
            <a:spLocks noChangeArrowheads="1"/>
          </p:cNvSpPr>
          <p:nvPr/>
        </p:nvSpPr>
        <p:spPr bwMode="auto">
          <a:xfrm>
            <a:off x="5257800" y="4191000"/>
            <a:ext cx="914400" cy="366713"/>
          </a:xfrm>
          <a:prstGeom prst="rect">
            <a:avLst/>
          </a:prstGeom>
          <a:noFill/>
          <a:ln w="9525">
            <a:noFill/>
            <a:miter lim="800000"/>
            <a:headEnd/>
            <a:tailEnd/>
          </a:ln>
        </p:spPr>
        <p:txBody>
          <a:bodyPr wrap="none">
            <a:spAutoFit/>
          </a:bodyPr>
          <a:lstStyle/>
          <a:p>
            <a:r>
              <a:rPr lang="en-US" sz="1800" i="1"/>
              <a:t>2</a:t>
            </a:r>
            <a:r>
              <a:rPr lang="en-US" sz="1800" i="1" baseline="30000"/>
              <a:t>nd</a:t>
            </a:r>
            <a:r>
              <a:rPr lang="en-US" sz="1800" i="1"/>
              <a:t> year</a:t>
            </a:r>
          </a:p>
        </p:txBody>
      </p:sp>
      <p:sp>
        <p:nvSpPr>
          <p:cNvPr id="113672" name="Text Box 8"/>
          <p:cNvSpPr txBox="1">
            <a:spLocks noChangeArrowheads="1"/>
          </p:cNvSpPr>
          <p:nvPr/>
        </p:nvSpPr>
        <p:spPr bwMode="auto">
          <a:xfrm>
            <a:off x="8094663" y="4876800"/>
            <a:ext cx="896937" cy="366713"/>
          </a:xfrm>
          <a:prstGeom prst="rect">
            <a:avLst/>
          </a:prstGeom>
          <a:noFill/>
          <a:ln w="9525">
            <a:noFill/>
            <a:miter lim="800000"/>
            <a:headEnd/>
            <a:tailEnd/>
          </a:ln>
        </p:spPr>
        <p:txBody>
          <a:bodyPr wrap="none">
            <a:spAutoFit/>
          </a:bodyPr>
          <a:lstStyle/>
          <a:p>
            <a:r>
              <a:rPr lang="en-US" sz="1800" i="1"/>
              <a:t>3</a:t>
            </a:r>
            <a:r>
              <a:rPr lang="en-US" sz="1800" i="1" baseline="30000"/>
              <a:t>rd</a:t>
            </a:r>
            <a:r>
              <a:rPr lang="en-US" sz="1800" i="1"/>
              <a:t> year</a:t>
            </a:r>
          </a:p>
        </p:txBody>
      </p:sp>
      <p:pic>
        <p:nvPicPr>
          <p:cNvPr id="113673" name="Picture 9" descr="3rdyrmeadow"/>
          <p:cNvPicPr>
            <a:picLocks noChangeAspect="1" noChangeArrowheads="1"/>
          </p:cNvPicPr>
          <p:nvPr/>
        </p:nvPicPr>
        <p:blipFill>
          <a:blip r:embed="rId4" cstate="print"/>
          <a:srcRect r="142" b="78"/>
          <a:stretch>
            <a:fillRect/>
          </a:stretch>
        </p:blipFill>
        <p:spPr bwMode="auto">
          <a:xfrm>
            <a:off x="7086600" y="838200"/>
            <a:ext cx="2097088" cy="3962400"/>
          </a:xfrm>
          <a:prstGeom prst="rect">
            <a:avLst/>
          </a:prstGeom>
          <a:noFill/>
          <a:ln w="9525">
            <a:noFill/>
            <a:miter lim="800000"/>
            <a:headEnd/>
            <a:tailEnd/>
          </a:ln>
        </p:spPr>
      </p:pic>
      <p:pic>
        <p:nvPicPr>
          <p:cNvPr id="113674" name="Picture 10" descr="seeding"/>
          <p:cNvPicPr>
            <a:picLocks noChangeAspect="1" noChangeArrowheads="1"/>
          </p:cNvPicPr>
          <p:nvPr/>
        </p:nvPicPr>
        <p:blipFill>
          <a:blip r:embed="rId5" cstate="print"/>
          <a:srcRect b="258"/>
          <a:stretch>
            <a:fillRect/>
          </a:stretch>
        </p:blipFill>
        <p:spPr bwMode="auto">
          <a:xfrm>
            <a:off x="685800" y="1524000"/>
            <a:ext cx="2362200" cy="1476375"/>
          </a:xfrm>
          <a:prstGeom prst="rect">
            <a:avLst/>
          </a:prstGeom>
          <a:noFill/>
          <a:ln w="9525">
            <a:noFill/>
            <a:miter lim="800000"/>
            <a:headEnd/>
            <a:tailEnd/>
          </a:ln>
        </p:spPr>
      </p:pic>
      <p:sp>
        <p:nvSpPr>
          <p:cNvPr id="1603595" name="Rectangle 11"/>
          <p:cNvSpPr>
            <a:spLocks noGrp="1" noChangeArrowheads="1"/>
          </p:cNvSpPr>
          <p:nvPr>
            <p:ph type="title"/>
          </p:nvPr>
        </p:nvSpPr>
        <p:spPr>
          <a:xfrm>
            <a:off x="609600" y="358775"/>
            <a:ext cx="7772400" cy="641350"/>
          </a:xfrm>
        </p:spPr>
        <p:txBody>
          <a:bodyPr/>
          <a:lstStyle/>
          <a:p>
            <a:pPr eaLnBrk="1" hangingPunct="1">
              <a:defRPr/>
            </a:pPr>
            <a:r>
              <a:rPr lang="en-US" sz="2800" smtClean="0">
                <a:solidFill>
                  <a:srgbClr val="FFFF23"/>
                </a:solidFill>
              </a:rPr>
              <a:t>Landscape Restoration</a:t>
            </a:r>
            <a:r>
              <a:rPr lang="en-US" sz="3600" smtClean="0">
                <a:solidFill>
                  <a:srgbClr val="FFFFFF"/>
                </a:solidFill>
              </a:rPr>
              <a:t> </a:t>
            </a:r>
            <a:endParaRPr lang="en-US" sz="3600" i="1" smtClean="0">
              <a:solidFill>
                <a:srgbClr val="FFFFFF"/>
              </a:solidFill>
            </a:endParaRPr>
          </a:p>
        </p:txBody>
      </p:sp>
      <p:pic>
        <p:nvPicPr>
          <p:cNvPr id="113676" name="Picture 12" descr="1styrmeadow"/>
          <p:cNvPicPr>
            <a:picLocks noChangeAspect="1" noChangeArrowheads="1"/>
          </p:cNvPicPr>
          <p:nvPr/>
        </p:nvPicPr>
        <p:blipFill>
          <a:blip r:embed="rId6" cstate="print"/>
          <a:srcRect r="116" b="-235"/>
          <a:stretch>
            <a:fillRect/>
          </a:stretch>
        </p:blipFill>
        <p:spPr bwMode="auto">
          <a:xfrm>
            <a:off x="2743200" y="1524000"/>
            <a:ext cx="2667000" cy="1462088"/>
          </a:xfrm>
          <a:prstGeom prst="rect">
            <a:avLst/>
          </a:prstGeom>
          <a:noFill/>
          <a:ln w="9525">
            <a:noFill/>
            <a:miter lim="800000"/>
            <a:headEnd/>
            <a:tailEnd/>
          </a:ln>
        </p:spPr>
      </p:pic>
      <p:pic>
        <p:nvPicPr>
          <p:cNvPr id="113677" name="Picture 13" descr="2ndyrmeadow"/>
          <p:cNvPicPr>
            <a:picLocks noChangeAspect="1" noChangeArrowheads="1"/>
          </p:cNvPicPr>
          <p:nvPr/>
        </p:nvPicPr>
        <p:blipFill>
          <a:blip r:embed="rId7" cstate="print"/>
          <a:srcRect/>
          <a:stretch>
            <a:fillRect/>
          </a:stretch>
        </p:blipFill>
        <p:spPr bwMode="auto">
          <a:xfrm>
            <a:off x="5334000" y="1524000"/>
            <a:ext cx="1757363" cy="2667000"/>
          </a:xfrm>
          <a:prstGeom prst="rect">
            <a:avLst/>
          </a:prstGeom>
          <a:noFill/>
          <a:ln w="9525">
            <a:noFill/>
            <a:miter lim="800000"/>
            <a:headEnd/>
            <a:tailEnd/>
          </a:ln>
        </p:spPr>
      </p:pic>
      <p:sp>
        <p:nvSpPr>
          <p:cNvPr id="1603598" name="Rectangle 14"/>
          <p:cNvSpPr>
            <a:spLocks noChangeArrowheads="1"/>
          </p:cNvSpPr>
          <p:nvPr/>
        </p:nvSpPr>
        <p:spPr bwMode="auto">
          <a:xfrm>
            <a:off x="228600" y="5791200"/>
            <a:ext cx="6629400" cy="1066800"/>
          </a:xfrm>
          <a:prstGeom prst="rect">
            <a:avLst/>
          </a:prstGeom>
          <a:noFill/>
          <a:ln w="9525">
            <a:noFill/>
            <a:miter lim="800000"/>
            <a:headEnd/>
            <a:tailEnd/>
          </a:ln>
          <a:effectLst/>
        </p:spPr>
        <p:txBody>
          <a:bodyPr anchor="b">
            <a:spAutoFit/>
          </a:bodyPr>
          <a:lstStyle/>
          <a:p>
            <a:pPr>
              <a:defRPr/>
            </a:pPr>
            <a:r>
              <a:rPr lang="en-US" sz="4400" b="1">
                <a:solidFill>
                  <a:srgbClr val="FFFFFF"/>
                </a:solidFill>
                <a:effectLst>
                  <a:outerShdw blurRad="38100" dist="38100" dir="2700000" algn="tl">
                    <a:srgbClr val="000000"/>
                  </a:outerShdw>
                </a:effectLst>
                <a:latin typeface="Book Antiqua" pitchFamily="18" charset="0"/>
              </a:rPr>
              <a:t/>
            </a:r>
            <a:br>
              <a:rPr lang="en-US" sz="4400" b="1">
                <a:solidFill>
                  <a:srgbClr val="FFFFFF"/>
                </a:solidFill>
                <a:effectLst>
                  <a:outerShdw blurRad="38100" dist="38100" dir="2700000" algn="tl">
                    <a:srgbClr val="000000"/>
                  </a:outerShdw>
                </a:effectLst>
                <a:latin typeface="Book Antiqua" pitchFamily="18" charset="0"/>
              </a:rPr>
            </a:br>
            <a:r>
              <a:rPr lang="en-US" sz="2000" b="1" i="1">
                <a:solidFill>
                  <a:srgbClr val="FFFFFF"/>
                </a:solidFill>
                <a:effectLst>
                  <a:outerShdw blurRad="38100" dist="38100" dir="2700000" algn="tl">
                    <a:srgbClr val="000000"/>
                  </a:outerShdw>
                </a:effectLst>
                <a:latin typeface="Book Antiqua" pitchFamily="18" charset="0"/>
              </a:rPr>
              <a:t>Images courtesy of Rolf Sauer and Partners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2"/>
          <p:cNvSpPr>
            <a:spLocks noGrp="1" noChangeArrowheads="1"/>
          </p:cNvSpPr>
          <p:nvPr>
            <p:ph type="title"/>
          </p:nvPr>
        </p:nvSpPr>
        <p:spPr>
          <a:xfrm>
            <a:off x="762000" y="274638"/>
            <a:ext cx="7772400" cy="519112"/>
          </a:xfrm>
        </p:spPr>
        <p:txBody>
          <a:bodyPr/>
          <a:lstStyle/>
          <a:p>
            <a:pPr eaLnBrk="1" hangingPunct="1">
              <a:defRPr/>
            </a:pPr>
            <a:r>
              <a:rPr lang="en-US" sz="2800" smtClean="0"/>
              <a:t>Landscape Restoration (cont.)</a:t>
            </a:r>
          </a:p>
        </p:txBody>
      </p:sp>
      <p:pic>
        <p:nvPicPr>
          <p:cNvPr id="114691" name="Picture 3"/>
          <p:cNvPicPr>
            <a:picLocks noChangeAspect="1" noChangeArrowheads="1"/>
          </p:cNvPicPr>
          <p:nvPr/>
        </p:nvPicPr>
        <p:blipFill>
          <a:blip r:embed="rId2" cstate="print"/>
          <a:srcRect/>
          <a:stretch>
            <a:fillRect/>
          </a:stretch>
        </p:blipFill>
        <p:spPr bwMode="auto">
          <a:xfrm>
            <a:off x="0" y="862013"/>
            <a:ext cx="9144000" cy="591978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152400" y="0"/>
            <a:ext cx="8991600" cy="609600"/>
          </a:xfrm>
          <a:solidFill>
            <a:schemeClr val="bg1"/>
          </a:solidFill>
        </p:spPr>
        <p:txBody>
          <a:bodyPr>
            <a:normAutofit fontScale="90000"/>
          </a:bodyPr>
          <a:lstStyle/>
          <a:p>
            <a:pPr eaLnBrk="1" hangingPunct="1"/>
            <a:r>
              <a:rPr lang="en-US" sz="3600" smtClean="0"/>
              <a:t>Floods and Urbanization</a:t>
            </a:r>
          </a:p>
        </p:txBody>
      </p:sp>
      <p:pic>
        <p:nvPicPr>
          <p:cNvPr id="77827" name="Picture 3" descr="ham_fig12_10"/>
          <p:cNvPicPr>
            <a:picLocks noChangeAspect="1" noChangeArrowheads="1"/>
          </p:cNvPicPr>
          <p:nvPr/>
        </p:nvPicPr>
        <p:blipFill>
          <a:blip r:embed="rId4" cstate="print"/>
          <a:srcRect/>
          <a:stretch>
            <a:fillRect/>
          </a:stretch>
        </p:blipFill>
        <p:spPr bwMode="auto">
          <a:xfrm>
            <a:off x="914400" y="695325"/>
            <a:ext cx="7467600" cy="6154738"/>
          </a:xfrm>
          <a:prstGeom prst="rect">
            <a:avLst/>
          </a:prstGeom>
          <a:noFill/>
          <a:ln w="9525">
            <a:noFill/>
            <a:miter lim="800000"/>
            <a:headEnd/>
            <a:tailEnd/>
          </a:ln>
        </p:spPr>
      </p:pic>
      <p:sp>
        <p:nvSpPr>
          <p:cNvPr id="77828" name="Text Box 4"/>
          <p:cNvSpPr txBox="1">
            <a:spLocks noChangeArrowheads="1"/>
          </p:cNvSpPr>
          <p:nvPr/>
        </p:nvSpPr>
        <p:spPr bwMode="auto">
          <a:xfrm>
            <a:off x="41542" y="3303588"/>
            <a:ext cx="4015843" cy="707886"/>
          </a:xfrm>
          <a:prstGeom prst="rect">
            <a:avLst/>
          </a:prstGeom>
          <a:noFill/>
          <a:ln w="9525">
            <a:noFill/>
            <a:miter lim="800000"/>
            <a:headEnd/>
            <a:tailEnd/>
          </a:ln>
        </p:spPr>
        <p:txBody>
          <a:bodyPr wrap="none">
            <a:spAutoFit/>
          </a:bodyPr>
          <a:lstStyle/>
          <a:p>
            <a:pPr algn="ctr" eaLnBrk="0" hangingPunct="0"/>
            <a:r>
              <a:rPr lang="en-US" sz="2000"/>
              <a:t>Surface runoff vs. Infiltration</a:t>
            </a:r>
          </a:p>
          <a:p>
            <a:pPr algn="ctr" eaLnBrk="0" hangingPunct="0"/>
            <a:r>
              <a:rPr lang="en-US" sz="2000"/>
              <a:t>Natural land cover vs. Urban area</a:t>
            </a:r>
          </a:p>
        </p:txBody>
      </p:sp>
    </p:spTree>
    <p:custDataLst>
      <p:tags r:id="rId1"/>
    </p:custData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228600" y="120650"/>
            <a:ext cx="8637588" cy="641350"/>
          </a:xfrm>
        </p:spPr>
        <p:txBody>
          <a:bodyPr/>
          <a:lstStyle/>
          <a:p>
            <a:pPr eaLnBrk="1" hangingPunct="1">
              <a:defRPr/>
            </a:pPr>
            <a:r>
              <a:rPr lang="en-US" sz="3600" smtClean="0"/>
              <a:t>Rain Gardens / Bioretention</a:t>
            </a:r>
          </a:p>
        </p:txBody>
      </p:sp>
      <p:pic>
        <p:nvPicPr>
          <p:cNvPr id="84995" name="Picture 3" descr="biofiltration"/>
          <p:cNvPicPr>
            <a:picLocks noChangeAspect="1" noChangeArrowheads="1"/>
          </p:cNvPicPr>
          <p:nvPr/>
        </p:nvPicPr>
        <p:blipFill>
          <a:blip r:embed="rId2" cstate="print"/>
          <a:srcRect/>
          <a:stretch>
            <a:fillRect/>
          </a:stretch>
        </p:blipFill>
        <p:spPr bwMode="auto">
          <a:xfrm>
            <a:off x="4114800" y="3314700"/>
            <a:ext cx="4724400" cy="3543300"/>
          </a:xfrm>
          <a:prstGeom prst="rect">
            <a:avLst/>
          </a:prstGeom>
          <a:noFill/>
          <a:ln w="9525">
            <a:noFill/>
            <a:miter lim="800000"/>
            <a:headEnd/>
            <a:tailEnd/>
          </a:ln>
        </p:spPr>
      </p:pic>
      <p:pic>
        <p:nvPicPr>
          <p:cNvPr id="84996" name="Picture 4" descr="swmgmt_main2"/>
          <p:cNvPicPr>
            <a:picLocks noChangeAspect="1" noChangeArrowheads="1"/>
          </p:cNvPicPr>
          <p:nvPr/>
        </p:nvPicPr>
        <p:blipFill>
          <a:blip r:embed="rId3" cstate="print"/>
          <a:srcRect/>
          <a:stretch>
            <a:fillRect/>
          </a:stretch>
        </p:blipFill>
        <p:spPr bwMode="auto">
          <a:xfrm>
            <a:off x="304800" y="3886200"/>
            <a:ext cx="3962400" cy="2971800"/>
          </a:xfrm>
          <a:prstGeom prst="rect">
            <a:avLst/>
          </a:prstGeom>
          <a:noFill/>
          <a:ln w="9525">
            <a:noFill/>
            <a:miter lim="800000"/>
            <a:headEnd/>
            <a:tailEnd/>
          </a:ln>
        </p:spPr>
      </p:pic>
      <p:sp>
        <p:nvSpPr>
          <p:cNvPr id="84997" name="Text Box 5"/>
          <p:cNvSpPr txBox="1">
            <a:spLocks noChangeArrowheads="1"/>
          </p:cNvSpPr>
          <p:nvPr/>
        </p:nvSpPr>
        <p:spPr bwMode="auto">
          <a:xfrm>
            <a:off x="6858000" y="1171575"/>
            <a:ext cx="2362200" cy="1190625"/>
          </a:xfrm>
          <a:prstGeom prst="rect">
            <a:avLst/>
          </a:prstGeom>
          <a:noFill/>
          <a:ln w="9525">
            <a:noFill/>
            <a:miter lim="800000"/>
            <a:headEnd/>
            <a:tailEnd/>
          </a:ln>
        </p:spPr>
        <p:txBody>
          <a:bodyPr>
            <a:spAutoFit/>
          </a:bodyPr>
          <a:lstStyle/>
          <a:p>
            <a:pPr>
              <a:spcBef>
                <a:spcPct val="50000"/>
              </a:spcBef>
            </a:pPr>
            <a:r>
              <a:rPr lang="en-US" sz="1800" i="1"/>
              <a:t>Rainwater can support the landscape and soils, reducing pipes and basins.</a:t>
            </a:r>
          </a:p>
        </p:txBody>
      </p:sp>
      <p:pic>
        <p:nvPicPr>
          <p:cNvPr id="84998" name="Picture 3" descr="npo00010e"/>
          <p:cNvPicPr>
            <a:picLocks noChangeAspect="1" noChangeArrowheads="1"/>
          </p:cNvPicPr>
          <p:nvPr/>
        </p:nvPicPr>
        <p:blipFill>
          <a:blip r:embed="rId4" cstate="print"/>
          <a:srcRect b="247"/>
          <a:stretch>
            <a:fillRect/>
          </a:stretch>
        </p:blipFill>
        <p:spPr bwMode="auto">
          <a:xfrm>
            <a:off x="152400" y="787400"/>
            <a:ext cx="6629400" cy="2816225"/>
          </a:xfrm>
          <a:prstGeom prst="rect">
            <a:avLst/>
          </a:prstGeom>
          <a:noFill/>
          <a:ln w="9525" algn="ctr">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609562"/>
          </a:xfrm>
        </p:spPr>
        <p:txBody>
          <a:bodyPr>
            <a:normAutofit fontScale="90000"/>
          </a:bodyPr>
          <a:lstStyle/>
          <a:p>
            <a:r>
              <a:rPr lang="en-US" sz="3600" b="1" dirty="0" smtClean="0"/>
              <a:t>Tree planter schematic</a:t>
            </a:r>
            <a:endParaRPr lang="en-US" sz="3600" dirty="0"/>
          </a:p>
        </p:txBody>
      </p:sp>
      <p:pic>
        <p:nvPicPr>
          <p:cNvPr id="90114" name="Picture 2"/>
          <p:cNvPicPr>
            <a:picLocks noChangeAspect="1" noChangeArrowheads="1"/>
          </p:cNvPicPr>
          <p:nvPr/>
        </p:nvPicPr>
        <p:blipFill>
          <a:blip r:embed="rId2" cstate="print"/>
          <a:srcRect/>
          <a:stretch>
            <a:fillRect/>
          </a:stretch>
        </p:blipFill>
        <p:spPr bwMode="auto">
          <a:xfrm>
            <a:off x="1943064" y="690525"/>
            <a:ext cx="4872514" cy="4637246"/>
          </a:xfrm>
          <a:prstGeom prst="rect">
            <a:avLst/>
          </a:prstGeom>
          <a:noFill/>
          <a:ln w="9525">
            <a:noFill/>
            <a:miter lim="800000"/>
            <a:headEnd/>
            <a:tailEnd/>
          </a:ln>
          <a:effectLst/>
        </p:spPr>
      </p:pic>
      <p:pic>
        <p:nvPicPr>
          <p:cNvPr id="90115" name="Picture 3"/>
          <p:cNvPicPr>
            <a:picLocks noChangeAspect="1" noChangeArrowheads="1"/>
          </p:cNvPicPr>
          <p:nvPr/>
        </p:nvPicPr>
        <p:blipFill>
          <a:blip r:embed="rId3" cstate="print"/>
          <a:srcRect/>
          <a:stretch>
            <a:fillRect/>
          </a:stretch>
        </p:blipFill>
        <p:spPr bwMode="auto">
          <a:xfrm>
            <a:off x="0" y="3209922"/>
            <a:ext cx="2409825" cy="2524125"/>
          </a:xfrm>
          <a:prstGeom prst="rect">
            <a:avLst/>
          </a:prstGeom>
          <a:noFill/>
          <a:ln w="9525">
            <a:noFill/>
            <a:miter lim="800000"/>
            <a:headEnd/>
            <a:tailEnd/>
          </a:ln>
          <a:effectLst/>
        </p:spPr>
      </p:pic>
      <p:pic>
        <p:nvPicPr>
          <p:cNvPr id="90116" name="Picture 4"/>
          <p:cNvPicPr>
            <a:picLocks noChangeAspect="1" noChangeArrowheads="1"/>
          </p:cNvPicPr>
          <p:nvPr/>
        </p:nvPicPr>
        <p:blipFill>
          <a:blip r:embed="rId4" cstate="print"/>
          <a:srcRect/>
          <a:stretch>
            <a:fillRect/>
          </a:stretch>
        </p:blipFill>
        <p:spPr bwMode="auto">
          <a:xfrm>
            <a:off x="6543702" y="3209922"/>
            <a:ext cx="2371725" cy="2457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609600" y="274638"/>
            <a:ext cx="8077200" cy="715962"/>
          </a:xfrm>
        </p:spPr>
        <p:txBody>
          <a:bodyPr>
            <a:normAutofit fontScale="90000"/>
          </a:bodyPr>
          <a:lstStyle/>
          <a:p>
            <a:r>
              <a:rPr lang="en-US" sz="4000" dirty="0"/>
              <a:t/>
            </a:r>
            <a:br>
              <a:rPr lang="en-US" sz="4000" dirty="0"/>
            </a:br>
            <a:r>
              <a:rPr lang="en-US" sz="3200" b="1" dirty="0">
                <a:latin typeface="Georgia" pitchFamily="18" charset="0"/>
              </a:rPr>
              <a:t>Bioretention Areas (Rain Gardens)</a:t>
            </a:r>
            <a:br>
              <a:rPr lang="en-US" sz="3200" b="1" dirty="0">
                <a:latin typeface="Georgia" pitchFamily="18" charset="0"/>
              </a:rPr>
            </a:br>
            <a:endParaRPr lang="en-US" sz="3200" b="1" dirty="0">
              <a:latin typeface="Georgia" pitchFamily="18" charset="0"/>
            </a:endParaRPr>
          </a:p>
        </p:txBody>
      </p:sp>
      <p:sp>
        <p:nvSpPr>
          <p:cNvPr id="44037" name="Text Box 5"/>
          <p:cNvSpPr txBox="1">
            <a:spLocks noChangeArrowheads="1"/>
          </p:cNvSpPr>
          <p:nvPr/>
        </p:nvSpPr>
        <p:spPr bwMode="auto">
          <a:xfrm>
            <a:off x="212725" y="990600"/>
            <a:ext cx="8931275" cy="641350"/>
          </a:xfrm>
          <a:prstGeom prst="rect">
            <a:avLst/>
          </a:prstGeom>
          <a:noFill/>
          <a:ln w="9525">
            <a:noFill/>
            <a:miter lim="800000"/>
            <a:headEnd/>
            <a:tailEnd/>
          </a:ln>
          <a:effectLst/>
        </p:spPr>
        <p:txBody>
          <a:bodyPr>
            <a:spAutoFit/>
          </a:bodyPr>
          <a:lstStyle/>
          <a:p>
            <a:r>
              <a:rPr lang="en-US">
                <a:solidFill>
                  <a:schemeClr val="bg1"/>
                </a:solidFill>
                <a:latin typeface="Georgia" pitchFamily="18" charset="0"/>
              </a:rPr>
              <a:t>Stormwater directed to these shallow topographic depressions in the landscape is filtered, stored, and infiltrated into the ground using specialized vegetation and soils.</a:t>
            </a:r>
          </a:p>
        </p:txBody>
      </p:sp>
      <p:pic>
        <p:nvPicPr>
          <p:cNvPr id="44038" name="Picture 6"/>
          <p:cNvPicPr>
            <a:picLocks noChangeAspect="1" noChangeArrowheads="1"/>
          </p:cNvPicPr>
          <p:nvPr/>
        </p:nvPicPr>
        <p:blipFill>
          <a:blip r:embed="rId2" cstate="print"/>
          <a:srcRect/>
          <a:stretch>
            <a:fillRect/>
          </a:stretch>
        </p:blipFill>
        <p:spPr bwMode="auto">
          <a:xfrm>
            <a:off x="2133600" y="3048000"/>
            <a:ext cx="4533900" cy="2508250"/>
          </a:xfrm>
          <a:prstGeom prst="rect">
            <a:avLst/>
          </a:prstGeom>
          <a:noFill/>
          <a:ln w="9525">
            <a:noFill/>
            <a:miter lim="800000"/>
            <a:headEnd/>
            <a:tailEnd/>
          </a:ln>
          <a:effectLst/>
        </p:spPr>
      </p:pic>
      <p:pic>
        <p:nvPicPr>
          <p:cNvPr id="44039" name="Picture 7"/>
          <p:cNvPicPr>
            <a:picLocks noChangeAspect="1" noChangeArrowheads="1"/>
          </p:cNvPicPr>
          <p:nvPr/>
        </p:nvPicPr>
        <p:blipFill>
          <a:blip r:embed="rId3" cstate="print"/>
          <a:srcRect/>
          <a:stretch>
            <a:fillRect/>
          </a:stretch>
        </p:blipFill>
        <p:spPr bwMode="auto">
          <a:xfrm>
            <a:off x="152400" y="1676400"/>
            <a:ext cx="2733675" cy="1676400"/>
          </a:xfrm>
          <a:prstGeom prst="rect">
            <a:avLst/>
          </a:prstGeom>
          <a:noFill/>
          <a:ln w="9525">
            <a:noFill/>
            <a:miter lim="800000"/>
            <a:headEnd/>
            <a:tailEnd/>
          </a:ln>
          <a:effectLst/>
        </p:spPr>
      </p:pic>
      <p:pic>
        <p:nvPicPr>
          <p:cNvPr id="44040" name="Picture 8"/>
          <p:cNvPicPr>
            <a:picLocks noChangeAspect="1" noChangeArrowheads="1"/>
          </p:cNvPicPr>
          <p:nvPr/>
        </p:nvPicPr>
        <p:blipFill>
          <a:blip r:embed="rId4" cstate="print"/>
          <a:srcRect/>
          <a:stretch>
            <a:fillRect/>
          </a:stretch>
        </p:blipFill>
        <p:spPr bwMode="auto">
          <a:xfrm>
            <a:off x="6172200" y="1600200"/>
            <a:ext cx="2743200" cy="1755775"/>
          </a:xfrm>
          <a:prstGeom prst="rect">
            <a:avLst/>
          </a:prstGeom>
          <a:noFill/>
          <a:ln w="9525">
            <a:noFill/>
            <a:miter lim="800000"/>
            <a:headEnd/>
            <a:tailEnd/>
          </a:ln>
          <a:effectLst/>
        </p:spPr>
      </p:pic>
      <p:pic>
        <p:nvPicPr>
          <p:cNvPr id="44041" name="Picture 9"/>
          <p:cNvPicPr>
            <a:picLocks noChangeAspect="1" noChangeArrowheads="1"/>
          </p:cNvPicPr>
          <p:nvPr/>
        </p:nvPicPr>
        <p:blipFill>
          <a:blip r:embed="rId5" cstate="print"/>
          <a:srcRect/>
          <a:stretch>
            <a:fillRect/>
          </a:stretch>
        </p:blipFill>
        <p:spPr bwMode="auto">
          <a:xfrm>
            <a:off x="228600" y="3962400"/>
            <a:ext cx="2643188" cy="2689225"/>
          </a:xfrm>
          <a:prstGeom prst="rect">
            <a:avLst/>
          </a:prstGeom>
          <a:noFill/>
          <a:ln w="9525">
            <a:noFill/>
            <a:miter lim="800000"/>
            <a:headEnd/>
            <a:tailEnd/>
          </a:ln>
          <a:effectLst/>
        </p:spPr>
      </p:pic>
      <p:pic>
        <p:nvPicPr>
          <p:cNvPr id="44042" name="Picture 10"/>
          <p:cNvPicPr>
            <a:picLocks noChangeAspect="1" noChangeArrowheads="1"/>
          </p:cNvPicPr>
          <p:nvPr/>
        </p:nvPicPr>
        <p:blipFill>
          <a:blip r:embed="rId6" cstate="print"/>
          <a:srcRect/>
          <a:stretch>
            <a:fillRect/>
          </a:stretch>
        </p:blipFill>
        <p:spPr bwMode="auto">
          <a:xfrm>
            <a:off x="6365875" y="4191000"/>
            <a:ext cx="2778125" cy="2419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457200" y="381000"/>
            <a:ext cx="8229600" cy="411162"/>
          </a:xfrm>
        </p:spPr>
        <p:txBody>
          <a:bodyPr>
            <a:normAutofit fontScale="90000"/>
          </a:bodyPr>
          <a:lstStyle/>
          <a:p>
            <a:r>
              <a:rPr lang="en-US" sz="3200" b="1" dirty="0"/>
              <a:t>Open Swales/Surface Channels</a:t>
            </a:r>
            <a:r>
              <a:rPr lang="en-US" sz="4000" dirty="0"/>
              <a:t/>
            </a:r>
            <a:br>
              <a:rPr lang="en-US" sz="4000" dirty="0"/>
            </a:br>
            <a:endParaRPr lang="en-US" sz="4000" dirty="0"/>
          </a:p>
        </p:txBody>
      </p:sp>
      <p:sp>
        <p:nvSpPr>
          <p:cNvPr id="50181" name="Text Box 5"/>
          <p:cNvSpPr txBox="1">
            <a:spLocks noChangeArrowheads="1"/>
          </p:cNvSpPr>
          <p:nvPr/>
        </p:nvSpPr>
        <p:spPr bwMode="auto">
          <a:xfrm>
            <a:off x="288925" y="609600"/>
            <a:ext cx="8855075" cy="915987"/>
          </a:xfrm>
          <a:prstGeom prst="rect">
            <a:avLst/>
          </a:prstGeom>
          <a:noFill/>
          <a:ln w="9525">
            <a:noFill/>
            <a:miter lim="800000"/>
            <a:headEnd/>
            <a:tailEnd/>
          </a:ln>
          <a:effectLst/>
        </p:spPr>
        <p:txBody>
          <a:bodyPr>
            <a:spAutoFit/>
          </a:bodyPr>
          <a:lstStyle/>
          <a:p>
            <a:pPr algn="ctr"/>
            <a:r>
              <a:rPr lang="en-US" dirty="0">
                <a:solidFill>
                  <a:schemeClr val="bg1"/>
                </a:solidFill>
                <a:latin typeface="Georgia" pitchFamily="18" charset="0"/>
              </a:rPr>
              <a:t>A swale is a long, shallow depression used to direct water along the surface of the ground. Stormwater is slowed, cleaned, and absorbed into the ground and/or evaporated.</a:t>
            </a:r>
          </a:p>
        </p:txBody>
      </p:sp>
      <p:pic>
        <p:nvPicPr>
          <p:cNvPr id="50182" name="Picture 6"/>
          <p:cNvPicPr>
            <a:picLocks noChangeAspect="1" noChangeArrowheads="1"/>
          </p:cNvPicPr>
          <p:nvPr/>
        </p:nvPicPr>
        <p:blipFill>
          <a:blip r:embed="rId2" cstate="print"/>
          <a:srcRect/>
          <a:stretch>
            <a:fillRect/>
          </a:stretch>
        </p:blipFill>
        <p:spPr bwMode="auto">
          <a:xfrm>
            <a:off x="2514600" y="1752600"/>
            <a:ext cx="4219575" cy="2700338"/>
          </a:xfrm>
          <a:prstGeom prst="rect">
            <a:avLst/>
          </a:prstGeom>
          <a:noFill/>
          <a:ln w="9525">
            <a:noFill/>
            <a:miter lim="800000"/>
            <a:headEnd/>
            <a:tailEnd/>
          </a:ln>
          <a:effectLst/>
        </p:spPr>
      </p:pic>
      <p:pic>
        <p:nvPicPr>
          <p:cNvPr id="50183" name="Picture 7"/>
          <p:cNvPicPr>
            <a:picLocks noChangeAspect="1" noChangeArrowheads="1"/>
          </p:cNvPicPr>
          <p:nvPr/>
        </p:nvPicPr>
        <p:blipFill>
          <a:blip r:embed="rId3" cstate="print"/>
          <a:srcRect/>
          <a:stretch>
            <a:fillRect/>
          </a:stretch>
        </p:blipFill>
        <p:spPr bwMode="auto">
          <a:xfrm>
            <a:off x="152400" y="1447800"/>
            <a:ext cx="2057400" cy="3048000"/>
          </a:xfrm>
          <a:prstGeom prst="rect">
            <a:avLst/>
          </a:prstGeom>
          <a:noFill/>
          <a:ln w="9525">
            <a:noFill/>
            <a:miter lim="800000"/>
            <a:headEnd/>
            <a:tailEnd/>
          </a:ln>
          <a:effectLst/>
        </p:spPr>
      </p:pic>
      <p:pic>
        <p:nvPicPr>
          <p:cNvPr id="50184" name="Picture 8"/>
          <p:cNvPicPr>
            <a:picLocks noChangeAspect="1" noChangeArrowheads="1"/>
          </p:cNvPicPr>
          <p:nvPr/>
        </p:nvPicPr>
        <p:blipFill>
          <a:blip r:embed="rId4" cstate="print"/>
          <a:srcRect/>
          <a:stretch>
            <a:fillRect/>
          </a:stretch>
        </p:blipFill>
        <p:spPr bwMode="auto">
          <a:xfrm>
            <a:off x="6934200" y="1524000"/>
            <a:ext cx="1981200" cy="2895600"/>
          </a:xfrm>
          <a:prstGeom prst="rect">
            <a:avLst/>
          </a:prstGeom>
          <a:noFill/>
          <a:ln w="9525">
            <a:noFill/>
            <a:miter lim="800000"/>
            <a:headEnd/>
            <a:tailEnd/>
          </a:ln>
          <a:effectLst/>
        </p:spPr>
      </p:pic>
      <p:pic>
        <p:nvPicPr>
          <p:cNvPr id="50185" name="Picture 9"/>
          <p:cNvPicPr>
            <a:picLocks noChangeAspect="1" noChangeArrowheads="1"/>
          </p:cNvPicPr>
          <p:nvPr/>
        </p:nvPicPr>
        <p:blipFill>
          <a:blip r:embed="rId5" cstate="print"/>
          <a:srcRect/>
          <a:stretch>
            <a:fillRect/>
          </a:stretch>
        </p:blipFill>
        <p:spPr bwMode="auto">
          <a:xfrm>
            <a:off x="838200" y="4724400"/>
            <a:ext cx="3138488" cy="1935163"/>
          </a:xfrm>
          <a:prstGeom prst="rect">
            <a:avLst/>
          </a:prstGeom>
          <a:noFill/>
          <a:ln w="9525">
            <a:noFill/>
            <a:miter lim="800000"/>
            <a:headEnd/>
            <a:tailEnd/>
          </a:ln>
          <a:effectLst/>
        </p:spPr>
      </p:pic>
      <p:pic>
        <p:nvPicPr>
          <p:cNvPr id="50186" name="Picture 10"/>
          <p:cNvPicPr>
            <a:picLocks noChangeAspect="1" noChangeArrowheads="1"/>
          </p:cNvPicPr>
          <p:nvPr/>
        </p:nvPicPr>
        <p:blipFill>
          <a:blip r:embed="rId6" cstate="print"/>
          <a:srcRect/>
          <a:stretch>
            <a:fillRect/>
          </a:stretch>
        </p:blipFill>
        <p:spPr bwMode="auto">
          <a:xfrm>
            <a:off x="5486400" y="4518025"/>
            <a:ext cx="2286000" cy="2111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938" name="Rectangle 2"/>
          <p:cNvSpPr>
            <a:spLocks noGrp="1" noChangeArrowheads="1"/>
          </p:cNvSpPr>
          <p:nvPr>
            <p:ph type="title"/>
          </p:nvPr>
        </p:nvSpPr>
        <p:spPr>
          <a:xfrm>
            <a:off x="228600" y="273050"/>
            <a:ext cx="8637588" cy="641350"/>
          </a:xfrm>
        </p:spPr>
        <p:txBody>
          <a:bodyPr/>
          <a:lstStyle/>
          <a:p>
            <a:pPr eaLnBrk="1" hangingPunct="1">
              <a:defRPr/>
            </a:pPr>
            <a:r>
              <a:rPr lang="en-US" sz="3600" smtClean="0"/>
              <a:t>Dry Well / Seepage Pit</a:t>
            </a:r>
          </a:p>
        </p:txBody>
      </p:sp>
      <p:pic>
        <p:nvPicPr>
          <p:cNvPr id="87043" name="Picture 3" descr="00-rev"/>
          <p:cNvPicPr>
            <a:picLocks noChangeAspect="1" noChangeArrowheads="1"/>
          </p:cNvPicPr>
          <p:nvPr/>
        </p:nvPicPr>
        <p:blipFill>
          <a:blip r:embed="rId2" cstate="print"/>
          <a:srcRect/>
          <a:stretch>
            <a:fillRect/>
          </a:stretch>
        </p:blipFill>
        <p:spPr bwMode="auto">
          <a:xfrm>
            <a:off x="0" y="1600200"/>
            <a:ext cx="5029200" cy="4068763"/>
          </a:xfrm>
          <a:prstGeom prst="rect">
            <a:avLst/>
          </a:prstGeom>
          <a:noFill/>
          <a:ln w="9525">
            <a:noFill/>
            <a:miter lim="800000"/>
            <a:headEnd/>
            <a:tailEnd/>
          </a:ln>
        </p:spPr>
      </p:pic>
      <p:pic>
        <p:nvPicPr>
          <p:cNvPr id="87044" name="Picture 4" descr="seepagepitdetail"/>
          <p:cNvPicPr>
            <a:picLocks noChangeAspect="1" noChangeArrowheads="1"/>
          </p:cNvPicPr>
          <p:nvPr/>
        </p:nvPicPr>
        <p:blipFill>
          <a:blip r:embed="rId3" cstate="print"/>
          <a:srcRect r="17" b="-21"/>
          <a:stretch>
            <a:fillRect/>
          </a:stretch>
        </p:blipFill>
        <p:spPr bwMode="auto">
          <a:xfrm>
            <a:off x="5154613" y="3648075"/>
            <a:ext cx="3913187" cy="31337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8" name="Rectangle 2"/>
          <p:cNvSpPr>
            <a:spLocks noGrp="1" noChangeArrowheads="1"/>
          </p:cNvSpPr>
          <p:nvPr>
            <p:ph type="title"/>
          </p:nvPr>
        </p:nvSpPr>
        <p:spPr>
          <a:xfrm>
            <a:off x="228600" y="274638"/>
            <a:ext cx="8637588" cy="519112"/>
          </a:xfrm>
        </p:spPr>
        <p:txBody>
          <a:bodyPr/>
          <a:lstStyle/>
          <a:p>
            <a:pPr eaLnBrk="1" hangingPunct="1">
              <a:defRPr/>
            </a:pPr>
            <a:r>
              <a:rPr lang="en-US" sz="2800" smtClean="0"/>
              <a:t>Soil Amendment / Restoration</a:t>
            </a:r>
          </a:p>
        </p:txBody>
      </p:sp>
      <p:pic>
        <p:nvPicPr>
          <p:cNvPr id="115715" name="Picture 3" descr="once&amp;futureforests"/>
          <p:cNvPicPr>
            <a:picLocks noChangeAspect="1" noChangeArrowheads="1"/>
          </p:cNvPicPr>
          <p:nvPr/>
        </p:nvPicPr>
        <p:blipFill>
          <a:blip r:embed="rId2" cstate="print"/>
          <a:srcRect/>
          <a:stretch>
            <a:fillRect/>
          </a:stretch>
        </p:blipFill>
        <p:spPr bwMode="auto">
          <a:xfrm>
            <a:off x="125413" y="914400"/>
            <a:ext cx="3684587" cy="5334000"/>
          </a:xfrm>
          <a:prstGeom prst="rect">
            <a:avLst/>
          </a:prstGeom>
          <a:noFill/>
          <a:ln w="9525">
            <a:noFill/>
            <a:miter lim="800000"/>
            <a:headEnd/>
            <a:tailEnd/>
          </a:ln>
        </p:spPr>
      </p:pic>
      <p:pic>
        <p:nvPicPr>
          <p:cNvPr id="115716" name="Picture 4" descr="fig_0"/>
          <p:cNvPicPr>
            <a:picLocks noChangeAspect="1" noChangeArrowheads="1"/>
          </p:cNvPicPr>
          <p:nvPr/>
        </p:nvPicPr>
        <p:blipFill>
          <a:blip r:embed="rId3" cstate="print"/>
          <a:srcRect/>
          <a:stretch>
            <a:fillRect/>
          </a:stretch>
        </p:blipFill>
        <p:spPr bwMode="auto">
          <a:xfrm>
            <a:off x="3962400" y="1349375"/>
            <a:ext cx="5105400" cy="3198813"/>
          </a:xfrm>
          <a:prstGeom prst="rect">
            <a:avLst/>
          </a:prstGeom>
          <a:noFill/>
          <a:ln w="9525">
            <a:noFill/>
            <a:miter lim="800000"/>
            <a:headEnd/>
            <a:tailEnd/>
          </a:ln>
        </p:spPr>
      </p:pic>
      <p:pic>
        <p:nvPicPr>
          <p:cNvPr id="115717" name="Picture 5" descr="Figure_2"/>
          <p:cNvPicPr>
            <a:picLocks noChangeAspect="1" noChangeArrowheads="1"/>
          </p:cNvPicPr>
          <p:nvPr/>
        </p:nvPicPr>
        <p:blipFill>
          <a:blip r:embed="rId4" cstate="print"/>
          <a:srcRect/>
          <a:stretch>
            <a:fillRect/>
          </a:stretch>
        </p:blipFill>
        <p:spPr bwMode="auto">
          <a:xfrm>
            <a:off x="3290888" y="4668838"/>
            <a:ext cx="5853112" cy="218916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2" name="Rectangle 2"/>
          <p:cNvSpPr>
            <a:spLocks noGrp="1" noChangeArrowheads="1"/>
          </p:cNvSpPr>
          <p:nvPr>
            <p:ph type="title"/>
          </p:nvPr>
        </p:nvSpPr>
        <p:spPr>
          <a:xfrm>
            <a:off x="685800" y="882650"/>
            <a:ext cx="7772400" cy="641350"/>
          </a:xfrm>
        </p:spPr>
        <p:txBody>
          <a:bodyPr/>
          <a:lstStyle/>
          <a:p>
            <a:pPr eaLnBrk="1" hangingPunct="1">
              <a:defRPr/>
            </a:pPr>
            <a:r>
              <a:rPr lang="en-US" sz="3600" dirty="0" smtClean="0"/>
              <a:t>Porous Paving w/ Infiltration</a:t>
            </a:r>
          </a:p>
        </p:txBody>
      </p:sp>
      <p:pic>
        <p:nvPicPr>
          <p:cNvPr id="57347" name="Picture 3" descr="npo000103"/>
          <p:cNvPicPr>
            <a:picLocks noChangeAspect="1" noChangeArrowheads="1"/>
          </p:cNvPicPr>
          <p:nvPr/>
        </p:nvPicPr>
        <p:blipFill>
          <a:blip r:embed="rId2" cstate="print"/>
          <a:srcRect/>
          <a:stretch>
            <a:fillRect/>
          </a:stretch>
        </p:blipFill>
        <p:spPr bwMode="auto">
          <a:xfrm>
            <a:off x="219075" y="1866900"/>
            <a:ext cx="8705850" cy="36195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sz="3200" b="1" dirty="0" smtClean="0"/>
              <a:t>PERMEABLE/POROUS PAVEMENTS</a:t>
            </a:r>
            <a:endParaRPr lang="en-US" sz="3200" b="1" dirty="0"/>
          </a:p>
        </p:txBody>
      </p:sp>
      <p:pic>
        <p:nvPicPr>
          <p:cNvPr id="3" name="Picture 2"/>
          <p:cNvPicPr/>
          <p:nvPr/>
        </p:nvPicPr>
        <p:blipFill>
          <a:blip r:embed="rId2" cstate="print"/>
          <a:srcRect/>
          <a:stretch>
            <a:fillRect/>
          </a:stretch>
        </p:blipFill>
        <p:spPr bwMode="auto">
          <a:xfrm>
            <a:off x="228600" y="4267199"/>
            <a:ext cx="5102225" cy="2362500"/>
          </a:xfrm>
          <a:prstGeom prst="rect">
            <a:avLst/>
          </a:prstGeom>
          <a:noFill/>
          <a:ln w="9525">
            <a:noFill/>
            <a:miter lim="800000"/>
            <a:headEnd/>
            <a:tailEnd/>
          </a:ln>
        </p:spPr>
      </p:pic>
      <p:pic>
        <p:nvPicPr>
          <p:cNvPr id="4" name="Picture 3" descr="E:\ANJ Documents\RWH Reports\Avighna\PP.JPG"/>
          <p:cNvPicPr/>
          <p:nvPr/>
        </p:nvPicPr>
        <p:blipFill>
          <a:blip r:embed="rId3" cstate="print"/>
          <a:srcRect/>
          <a:stretch>
            <a:fillRect/>
          </a:stretch>
        </p:blipFill>
        <p:spPr bwMode="auto">
          <a:xfrm>
            <a:off x="4170357" y="1019142"/>
            <a:ext cx="4759262" cy="31127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normAutofit/>
          </a:bodyPr>
          <a:lstStyle/>
          <a:p>
            <a:r>
              <a:rPr lang="en-US" sz="3600" b="1" dirty="0" smtClean="0"/>
              <a:t>POROUS PAVEMENTS </a:t>
            </a:r>
            <a:endParaRPr lang="en-US" sz="3600" b="1" dirty="0"/>
          </a:p>
        </p:txBody>
      </p:sp>
      <p:sp>
        <p:nvSpPr>
          <p:cNvPr id="3" name="Rectangle 2"/>
          <p:cNvSpPr/>
          <p:nvPr/>
        </p:nvSpPr>
        <p:spPr>
          <a:xfrm>
            <a:off x="304800" y="1016168"/>
            <a:ext cx="8686800" cy="1015663"/>
          </a:xfrm>
          <a:prstGeom prst="rect">
            <a:avLst/>
          </a:prstGeom>
        </p:spPr>
        <p:txBody>
          <a:bodyPr wrap="square">
            <a:spAutoFit/>
          </a:bodyPr>
          <a:lstStyle/>
          <a:p>
            <a:r>
              <a:rPr lang="en-US" sz="2000" dirty="0" smtClean="0">
                <a:solidFill>
                  <a:schemeClr val="bg1"/>
                </a:solidFill>
              </a:rPr>
              <a:t>A type of pavement that allows rain to pass through it. Can be specialized asphalt or concrete, dry-laid interlocking pavers, or other materials.</a:t>
            </a:r>
          </a:p>
          <a:p>
            <a:r>
              <a:rPr lang="en-US" sz="2000" dirty="0" smtClean="0">
                <a:solidFill>
                  <a:schemeClr val="bg1"/>
                </a:solidFill>
              </a:rPr>
              <a:t>Pavements</a:t>
            </a:r>
          </a:p>
        </p:txBody>
      </p:sp>
      <p:pic>
        <p:nvPicPr>
          <p:cNvPr id="8194" name="Picture 2"/>
          <p:cNvPicPr>
            <a:picLocks noChangeAspect="1" noChangeArrowheads="1"/>
          </p:cNvPicPr>
          <p:nvPr/>
        </p:nvPicPr>
        <p:blipFill>
          <a:blip r:embed="rId2" cstate="print"/>
          <a:srcRect/>
          <a:stretch>
            <a:fillRect/>
          </a:stretch>
        </p:blipFill>
        <p:spPr bwMode="auto">
          <a:xfrm>
            <a:off x="304800" y="2514600"/>
            <a:ext cx="1714500" cy="12192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2743200" y="2895600"/>
            <a:ext cx="3429000" cy="211455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533400" y="4495800"/>
            <a:ext cx="1568768" cy="1851660"/>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cstate="print"/>
          <a:srcRect/>
          <a:stretch>
            <a:fillRect/>
          </a:stretch>
        </p:blipFill>
        <p:spPr bwMode="auto">
          <a:xfrm>
            <a:off x="6858000" y="4572000"/>
            <a:ext cx="1308164" cy="1704213"/>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cstate="print"/>
          <a:srcRect/>
          <a:stretch>
            <a:fillRect/>
          </a:stretch>
        </p:blipFill>
        <p:spPr bwMode="auto">
          <a:xfrm>
            <a:off x="7086600" y="2209800"/>
            <a:ext cx="1698784" cy="1815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0" y="1066800"/>
            <a:ext cx="9144000" cy="5307013"/>
          </a:xfrm>
          <a:prstGeom prst="rect">
            <a:avLst/>
          </a:prstGeom>
          <a:noFill/>
          <a:ln w="9525">
            <a:noFill/>
            <a:miter lim="800000"/>
            <a:headEnd/>
            <a:tailEnd/>
          </a:ln>
          <a:effectLst/>
        </p:spPr>
      </p:pic>
      <p:sp>
        <p:nvSpPr>
          <p:cNvPr id="5" name="Title 4"/>
          <p:cNvSpPr>
            <a:spLocks noGrp="1"/>
          </p:cNvSpPr>
          <p:nvPr>
            <p:ph type="title"/>
          </p:nvPr>
        </p:nvSpPr>
        <p:spPr>
          <a:xfrm>
            <a:off x="685800" y="0"/>
            <a:ext cx="8229600" cy="960438"/>
          </a:xfrm>
        </p:spPr>
        <p:txBody>
          <a:bodyPr/>
          <a:lstStyle/>
          <a:p>
            <a:r>
              <a:rPr lang="en-US" dirty="0" smtClean="0"/>
              <a:t>Pervious Area</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28600" y="838200"/>
            <a:ext cx="8683371" cy="547297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b="1" dirty="0" smtClean="0"/>
              <a:t>PARKING LOT PERIMETER</a:t>
            </a:r>
            <a:br>
              <a:rPr lang="en-US" b="1" dirty="0" smtClean="0"/>
            </a:br>
            <a:endParaRPr lang="en-US" dirty="0"/>
          </a:p>
        </p:txBody>
      </p:sp>
      <p:pic>
        <p:nvPicPr>
          <p:cNvPr id="3" name="Picture 4"/>
          <p:cNvPicPr>
            <a:picLocks noChangeAspect="1" noChangeArrowheads="1"/>
          </p:cNvPicPr>
          <p:nvPr/>
        </p:nvPicPr>
        <p:blipFill>
          <a:blip r:embed="rId2" cstate="print"/>
          <a:srcRect/>
          <a:stretch>
            <a:fillRect/>
          </a:stretch>
        </p:blipFill>
        <p:spPr bwMode="auto">
          <a:xfrm>
            <a:off x="457200" y="1447800"/>
            <a:ext cx="8154744" cy="4845424"/>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npo0000d9"/>
          <p:cNvPicPr>
            <a:picLocks noChangeAspect="1" noChangeArrowheads="1"/>
          </p:cNvPicPr>
          <p:nvPr/>
        </p:nvPicPr>
        <p:blipFill>
          <a:blip r:embed="rId2" cstate="print"/>
          <a:srcRect r="-24" b="-63"/>
          <a:stretch>
            <a:fillRect/>
          </a:stretch>
        </p:blipFill>
        <p:spPr bwMode="auto">
          <a:xfrm>
            <a:off x="228600" y="152400"/>
            <a:ext cx="8686800" cy="6400800"/>
          </a:xfrm>
          <a:prstGeom prst="rect">
            <a:avLst/>
          </a:prstGeom>
          <a:noFill/>
          <a:ln w="9525" algn="ctr">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26" name="Rectangle 2"/>
          <p:cNvSpPr>
            <a:spLocks noGrp="1" noChangeArrowheads="1"/>
          </p:cNvSpPr>
          <p:nvPr>
            <p:ph type="title"/>
          </p:nvPr>
        </p:nvSpPr>
        <p:spPr>
          <a:xfrm>
            <a:off x="317500" y="344488"/>
            <a:ext cx="8637588" cy="579437"/>
          </a:xfrm>
        </p:spPr>
        <p:txBody>
          <a:bodyPr/>
          <a:lstStyle/>
          <a:p>
            <a:pPr eaLnBrk="1" hangingPunct="1">
              <a:defRPr/>
            </a:pPr>
            <a:r>
              <a:rPr lang="en-US" sz="3200" smtClean="0"/>
              <a:t>Permeable Patios, Terraces, Courtyards</a:t>
            </a:r>
          </a:p>
        </p:txBody>
      </p:sp>
      <p:pic>
        <p:nvPicPr>
          <p:cNvPr id="71683" name="Picture 3" descr="by_patiow_stonebed"/>
          <p:cNvPicPr>
            <a:picLocks noChangeAspect="1" noChangeArrowheads="1"/>
          </p:cNvPicPr>
          <p:nvPr/>
        </p:nvPicPr>
        <p:blipFill>
          <a:blip r:embed="rId2" cstate="print"/>
          <a:srcRect/>
          <a:stretch>
            <a:fillRect/>
          </a:stretch>
        </p:blipFill>
        <p:spPr bwMode="auto">
          <a:xfrm>
            <a:off x="2009775" y="1228725"/>
            <a:ext cx="5157788" cy="53879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2133600" y="838200"/>
            <a:ext cx="5374862" cy="5347049"/>
          </a:xfrm>
          <a:prstGeom prst="rect">
            <a:avLst/>
          </a:prstGeom>
          <a:noFill/>
          <a:ln w="9525">
            <a:noFill/>
            <a:miter lim="800000"/>
            <a:headEnd/>
            <a:tailEnd/>
          </a:ln>
          <a:effectLst/>
        </p:spPr>
      </p:pic>
      <p:sp>
        <p:nvSpPr>
          <p:cNvPr id="4" name="Title 3"/>
          <p:cNvSpPr>
            <a:spLocks noGrp="1"/>
          </p:cNvSpPr>
          <p:nvPr>
            <p:ph type="title"/>
          </p:nvPr>
        </p:nvSpPr>
        <p:spPr>
          <a:xfrm>
            <a:off x="0" y="4444206"/>
            <a:ext cx="1939913" cy="566738"/>
          </a:xfrm>
        </p:spPr>
        <p:txBody>
          <a:bodyPr/>
          <a:lstStyle/>
          <a:p>
            <a:r>
              <a:rPr lang="en-US" dirty="0" smtClean="0"/>
              <a:t>Pre-treatment</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792127"/>
          </a:xfrm>
        </p:spPr>
        <p:txBody>
          <a:bodyPr/>
          <a:lstStyle/>
          <a:p>
            <a:r>
              <a:rPr lang="en-US" sz="3600" b="1" dirty="0" smtClean="0"/>
              <a:t>Oil/Particle Separators</a:t>
            </a:r>
            <a:endParaRPr lang="en-US" sz="3600" dirty="0"/>
          </a:p>
        </p:txBody>
      </p:sp>
      <p:pic>
        <p:nvPicPr>
          <p:cNvPr id="83971" name="Picture 3"/>
          <p:cNvPicPr>
            <a:picLocks noChangeAspect="1" noChangeArrowheads="1"/>
          </p:cNvPicPr>
          <p:nvPr/>
        </p:nvPicPr>
        <p:blipFill>
          <a:blip r:embed="rId2" cstate="print"/>
          <a:srcRect/>
          <a:stretch>
            <a:fillRect/>
          </a:stretch>
        </p:blipFill>
        <p:spPr bwMode="auto">
          <a:xfrm>
            <a:off x="323850" y="1274733"/>
            <a:ext cx="8496300" cy="3619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lstStyle/>
          <a:p>
            <a:r>
              <a:rPr lang="en-US" dirty="0" smtClean="0"/>
              <a:t>FILTERS IN PARKING LOTS</a:t>
            </a:r>
            <a:endParaRPr lang="en-US" dirty="0"/>
          </a:p>
        </p:txBody>
      </p:sp>
      <p:pic>
        <p:nvPicPr>
          <p:cNvPr id="3" name="Picture 6" descr="sand filter parking"/>
          <p:cNvPicPr>
            <a:picLocks noChangeAspect="1" noChangeArrowheads="1"/>
          </p:cNvPicPr>
          <p:nvPr/>
        </p:nvPicPr>
        <p:blipFill>
          <a:blip r:embed="rId2" cstate="print"/>
          <a:srcRect/>
          <a:stretch>
            <a:fillRect/>
          </a:stretch>
        </p:blipFill>
        <p:spPr bwMode="auto">
          <a:xfrm>
            <a:off x="1066800" y="1371600"/>
            <a:ext cx="6995636" cy="5039678"/>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lternative Parking Lot"/>
          <p:cNvPicPr>
            <a:picLocks noChangeAspect="1" noChangeArrowheads="1"/>
          </p:cNvPicPr>
          <p:nvPr/>
        </p:nvPicPr>
        <p:blipFill>
          <a:blip r:embed="rId2" cstate="print"/>
          <a:srcRect/>
          <a:stretch>
            <a:fillRect/>
          </a:stretch>
        </p:blipFill>
        <p:spPr bwMode="auto">
          <a:xfrm>
            <a:off x="1676400" y="152400"/>
            <a:ext cx="6068568" cy="6529578"/>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d stuff10"/>
          <p:cNvPicPr>
            <a:picLocks noChangeAspect="1" noChangeArrowheads="1"/>
          </p:cNvPicPr>
          <p:nvPr/>
        </p:nvPicPr>
        <p:blipFill>
          <a:blip r:embed="rId2" cstate="print">
            <a:lum bright="12000" contrast="-18000"/>
          </a:blip>
          <a:srcRect/>
          <a:stretch>
            <a:fillRect/>
          </a:stretch>
        </p:blipFill>
        <p:spPr bwMode="auto">
          <a:xfrm>
            <a:off x="0" y="-22860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4038600" y="-90487"/>
            <a:ext cx="5105400" cy="2228850"/>
          </a:xfrm>
          <a:prstGeom prst="rect">
            <a:avLst/>
          </a:prstGeom>
          <a:noFill/>
          <a:ln w="12700">
            <a:noFill/>
            <a:miter lim="800000"/>
            <a:headEnd/>
            <a:tailEnd/>
          </a:ln>
        </p:spPr>
        <p:txBody>
          <a:bodyPr>
            <a:spAutoFit/>
          </a:bodyPr>
          <a:lstStyle/>
          <a:p>
            <a:pPr>
              <a:spcBef>
                <a:spcPct val="50000"/>
              </a:spcBef>
            </a:pPr>
            <a:r>
              <a:rPr lang="en-US" sz="2800" u="sng" dirty="0">
                <a:solidFill>
                  <a:srgbClr val="333399"/>
                </a:solidFill>
                <a:latin typeface="Arial" charset="0"/>
              </a:rPr>
              <a:t>Better Site Design Stormwater Controls</a:t>
            </a:r>
          </a:p>
          <a:p>
            <a:pPr>
              <a:spcBef>
                <a:spcPct val="50000"/>
              </a:spcBef>
            </a:pPr>
            <a:r>
              <a:rPr lang="en-US" sz="2800" u="sng" dirty="0">
                <a:solidFill>
                  <a:srgbClr val="333399"/>
                </a:solidFill>
                <a:latin typeface="Arial" charset="0"/>
              </a:rPr>
              <a:t>Rain Garden </a:t>
            </a:r>
          </a:p>
          <a:p>
            <a:pPr>
              <a:spcBef>
                <a:spcPct val="50000"/>
              </a:spcBef>
            </a:pPr>
            <a:r>
              <a:rPr lang="en-US" sz="2800" u="sng" dirty="0">
                <a:solidFill>
                  <a:srgbClr val="333399"/>
                </a:solidFill>
                <a:latin typeface="Arial" charset="0"/>
              </a:rPr>
              <a:t>Treatment Train Approach</a:t>
            </a:r>
            <a:r>
              <a:rPr lang="en-US" sz="2400" u="sng" dirty="0">
                <a:solidFill>
                  <a:srgbClr val="333399"/>
                </a:solidFill>
                <a:latin typeface="Times New Roman" pitchFamily="18" charset="0"/>
              </a:rPr>
              <a:t> </a:t>
            </a:r>
          </a:p>
        </p:txBody>
      </p:sp>
      <p:sp>
        <p:nvSpPr>
          <p:cNvPr id="5" name="Line 4"/>
          <p:cNvSpPr>
            <a:spLocks noChangeShapeType="1"/>
          </p:cNvSpPr>
          <p:nvPr/>
        </p:nvSpPr>
        <p:spPr bwMode="auto">
          <a:xfrm flipH="1">
            <a:off x="4343400" y="4267200"/>
            <a:ext cx="1600200" cy="533400"/>
          </a:xfrm>
          <a:prstGeom prst="line">
            <a:avLst/>
          </a:prstGeom>
          <a:noFill/>
          <a:ln w="38100">
            <a:solidFill>
              <a:srgbClr val="00FF00"/>
            </a:solidFill>
            <a:round/>
            <a:headEnd/>
            <a:tailEnd type="triangle" w="med" len="med"/>
          </a:ln>
        </p:spPr>
        <p:txBody>
          <a:bodyPr/>
          <a:lstStyle/>
          <a:p>
            <a:endParaRPr lang="en-US"/>
          </a:p>
        </p:txBody>
      </p:sp>
      <p:sp>
        <p:nvSpPr>
          <p:cNvPr id="6" name="Text Box 5"/>
          <p:cNvSpPr txBox="1">
            <a:spLocks noChangeArrowheads="1"/>
          </p:cNvSpPr>
          <p:nvPr/>
        </p:nvSpPr>
        <p:spPr bwMode="auto">
          <a:xfrm>
            <a:off x="2392363" y="5105400"/>
            <a:ext cx="2374900" cy="457200"/>
          </a:xfrm>
          <a:prstGeom prst="rect">
            <a:avLst/>
          </a:prstGeom>
          <a:noFill/>
          <a:ln w="9525">
            <a:noFill/>
            <a:miter lim="800000"/>
            <a:headEnd/>
            <a:tailEnd/>
          </a:ln>
        </p:spPr>
        <p:txBody>
          <a:bodyPr wrap="none">
            <a:spAutoFit/>
          </a:bodyPr>
          <a:lstStyle/>
          <a:p>
            <a:r>
              <a:rPr lang="en-US" sz="2400" b="0">
                <a:solidFill>
                  <a:schemeClr val="tx1"/>
                </a:solidFill>
                <a:latin typeface="Arial" charset="0"/>
              </a:rPr>
              <a:t>Raingarden Cell</a:t>
            </a:r>
            <a:endParaRPr lang="en-US" sz="2400" b="0">
              <a:solidFill>
                <a:schemeClr val="tx1"/>
              </a:solidFill>
              <a:latin typeface="Times New Roman" pitchFamily="18" charset="0"/>
            </a:endParaRPr>
          </a:p>
        </p:txBody>
      </p:sp>
      <p:sp>
        <p:nvSpPr>
          <p:cNvPr id="7" name="Text Box 6"/>
          <p:cNvSpPr txBox="1">
            <a:spLocks noChangeArrowheads="1"/>
          </p:cNvSpPr>
          <p:nvPr/>
        </p:nvSpPr>
        <p:spPr bwMode="auto">
          <a:xfrm>
            <a:off x="77788" y="5449888"/>
            <a:ext cx="2911475" cy="457200"/>
          </a:xfrm>
          <a:prstGeom prst="rect">
            <a:avLst/>
          </a:prstGeom>
          <a:noFill/>
          <a:ln w="9525">
            <a:noFill/>
            <a:miter lim="800000"/>
            <a:headEnd/>
            <a:tailEnd/>
          </a:ln>
        </p:spPr>
        <p:txBody>
          <a:bodyPr wrap="none">
            <a:spAutoFit/>
          </a:bodyPr>
          <a:lstStyle/>
          <a:p>
            <a:r>
              <a:rPr lang="en-US" sz="2400" b="0">
                <a:solidFill>
                  <a:schemeClr val="tx1"/>
                </a:solidFill>
                <a:latin typeface="Arial" charset="0"/>
              </a:rPr>
              <a:t>Storm Drain System</a:t>
            </a:r>
            <a:endParaRPr lang="en-US" sz="2400" b="0">
              <a:solidFill>
                <a:schemeClr val="tx1"/>
              </a:solidFill>
              <a:latin typeface="Times New Roman" pitchFamily="18" charset="0"/>
            </a:endParaRPr>
          </a:p>
        </p:txBody>
      </p:sp>
      <p:sp>
        <p:nvSpPr>
          <p:cNvPr id="8" name="Text Box 7"/>
          <p:cNvSpPr txBox="1">
            <a:spLocks noChangeArrowheads="1"/>
          </p:cNvSpPr>
          <p:nvPr/>
        </p:nvSpPr>
        <p:spPr bwMode="auto">
          <a:xfrm>
            <a:off x="3459163" y="3429000"/>
            <a:ext cx="2374900" cy="457200"/>
          </a:xfrm>
          <a:prstGeom prst="rect">
            <a:avLst/>
          </a:prstGeom>
          <a:noFill/>
          <a:ln w="9525">
            <a:noFill/>
            <a:miter lim="800000"/>
            <a:headEnd/>
            <a:tailEnd/>
          </a:ln>
        </p:spPr>
        <p:txBody>
          <a:bodyPr wrap="none">
            <a:spAutoFit/>
          </a:bodyPr>
          <a:lstStyle/>
          <a:p>
            <a:r>
              <a:rPr lang="en-US" sz="2400" b="0">
                <a:solidFill>
                  <a:schemeClr val="tx1"/>
                </a:solidFill>
                <a:latin typeface="Arial" charset="0"/>
              </a:rPr>
              <a:t>Raingarden Cell</a:t>
            </a:r>
            <a:endParaRPr lang="en-US" sz="2400" b="0">
              <a:solidFill>
                <a:schemeClr val="tx1"/>
              </a:solidFill>
              <a:latin typeface="Times New Roman" pitchFamily="18" charset="0"/>
            </a:endParaRPr>
          </a:p>
        </p:txBody>
      </p:sp>
      <p:sp>
        <p:nvSpPr>
          <p:cNvPr id="9" name="Line 8"/>
          <p:cNvSpPr>
            <a:spLocks noChangeShapeType="1"/>
          </p:cNvSpPr>
          <p:nvPr/>
        </p:nvSpPr>
        <p:spPr bwMode="auto">
          <a:xfrm flipH="1" flipV="1">
            <a:off x="7162800" y="4191000"/>
            <a:ext cx="1295400" cy="0"/>
          </a:xfrm>
          <a:prstGeom prst="line">
            <a:avLst/>
          </a:prstGeom>
          <a:noFill/>
          <a:ln w="19050">
            <a:solidFill>
              <a:srgbClr val="00FF00"/>
            </a:solidFill>
            <a:round/>
            <a:headEnd/>
            <a:tailEnd type="triangle" w="med" len="med"/>
          </a:ln>
        </p:spPr>
        <p:txBody>
          <a:bodyPr wrap="none" anchor="ctr"/>
          <a:lstStyle/>
          <a:p>
            <a:endParaRPr lang="en-US"/>
          </a:p>
        </p:txBody>
      </p:sp>
      <p:grpSp>
        <p:nvGrpSpPr>
          <p:cNvPr id="10" name="Group 9"/>
          <p:cNvGrpSpPr>
            <a:grpSpLocks/>
          </p:cNvGrpSpPr>
          <p:nvPr/>
        </p:nvGrpSpPr>
        <p:grpSpPr bwMode="auto">
          <a:xfrm>
            <a:off x="3962400" y="4038600"/>
            <a:ext cx="2370138" cy="990600"/>
            <a:chOff x="2832" y="2736"/>
            <a:chExt cx="1493" cy="624"/>
          </a:xfrm>
        </p:grpSpPr>
        <p:sp>
          <p:nvSpPr>
            <p:cNvPr id="11" name="Text Box 10"/>
            <p:cNvSpPr txBox="1">
              <a:spLocks noChangeArrowheads="1"/>
            </p:cNvSpPr>
            <p:nvPr/>
          </p:nvSpPr>
          <p:spPr bwMode="auto">
            <a:xfrm rot="-1051177">
              <a:off x="2832" y="2736"/>
              <a:ext cx="1344" cy="288"/>
            </a:xfrm>
            <a:prstGeom prst="rect">
              <a:avLst/>
            </a:prstGeom>
            <a:noFill/>
            <a:ln w="9525">
              <a:noFill/>
              <a:miter lim="800000"/>
              <a:headEnd/>
              <a:tailEnd/>
            </a:ln>
          </p:spPr>
          <p:txBody>
            <a:bodyPr>
              <a:spAutoFit/>
            </a:bodyPr>
            <a:lstStyle/>
            <a:p>
              <a:pPr>
                <a:spcBef>
                  <a:spcPct val="50000"/>
                </a:spcBef>
              </a:pPr>
              <a:r>
                <a:rPr lang="en-US" sz="2400" b="0">
                  <a:solidFill>
                    <a:srgbClr val="FFFF00"/>
                  </a:solidFill>
                  <a:latin typeface="Arial" charset="0"/>
                </a:rPr>
                <a:t>Flow Path</a:t>
              </a:r>
              <a:endParaRPr lang="en-US" sz="2400" b="0">
                <a:latin typeface="Times New Roman" pitchFamily="18" charset="0"/>
              </a:endParaRPr>
            </a:p>
          </p:txBody>
        </p:sp>
        <p:sp>
          <p:nvSpPr>
            <p:cNvPr id="12" name="Text Box 11"/>
            <p:cNvSpPr txBox="1">
              <a:spLocks noChangeArrowheads="1"/>
            </p:cNvSpPr>
            <p:nvPr/>
          </p:nvSpPr>
          <p:spPr bwMode="auto">
            <a:xfrm rot="-970742">
              <a:off x="3120" y="3072"/>
              <a:ext cx="1205" cy="288"/>
            </a:xfrm>
            <a:prstGeom prst="rect">
              <a:avLst/>
            </a:prstGeom>
            <a:noFill/>
            <a:ln w="9525">
              <a:noFill/>
              <a:miter lim="800000"/>
              <a:headEnd/>
              <a:tailEnd/>
            </a:ln>
          </p:spPr>
          <p:txBody>
            <a:bodyPr wrap="none">
              <a:spAutoFit/>
            </a:bodyPr>
            <a:lstStyle/>
            <a:p>
              <a:r>
                <a:rPr lang="en-US" sz="2400" b="0">
                  <a:solidFill>
                    <a:schemeClr val="tx1"/>
                  </a:solidFill>
                  <a:latin typeface="Arial" charset="0"/>
                </a:rPr>
                <a:t>Grass Swale</a:t>
              </a:r>
              <a:endParaRPr lang="en-US" sz="2400" b="0">
                <a:solidFill>
                  <a:schemeClr val="tx1"/>
                </a:solidFill>
                <a:latin typeface="Times New Roman" pitchFamily="18" charset="0"/>
              </a:endParaRPr>
            </a:p>
          </p:txBody>
        </p:sp>
      </p:grpSp>
      <p:sp>
        <p:nvSpPr>
          <p:cNvPr id="13" name="Text Box 12"/>
          <p:cNvSpPr txBox="1">
            <a:spLocks noChangeArrowheads="1"/>
          </p:cNvSpPr>
          <p:nvPr/>
        </p:nvSpPr>
        <p:spPr bwMode="auto">
          <a:xfrm>
            <a:off x="7239000" y="4724400"/>
            <a:ext cx="1295400" cy="457200"/>
          </a:xfrm>
          <a:prstGeom prst="rect">
            <a:avLst/>
          </a:prstGeom>
          <a:noFill/>
          <a:ln w="9525">
            <a:noFill/>
            <a:miter lim="800000"/>
            <a:headEnd/>
            <a:tailEnd/>
          </a:ln>
        </p:spPr>
        <p:txBody>
          <a:bodyPr>
            <a:spAutoFit/>
          </a:bodyPr>
          <a:lstStyle/>
          <a:p>
            <a:pPr>
              <a:spcBef>
                <a:spcPct val="50000"/>
              </a:spcBef>
            </a:pPr>
            <a:endParaRPr lang="en-US" sz="2400" b="0">
              <a:latin typeface="Times New Roman" pitchFamily="18" charset="0"/>
            </a:endParaRPr>
          </a:p>
        </p:txBody>
      </p:sp>
      <p:sp>
        <p:nvSpPr>
          <p:cNvPr id="14" name="Text Box 13"/>
          <p:cNvSpPr txBox="1">
            <a:spLocks noChangeArrowheads="1"/>
          </p:cNvSpPr>
          <p:nvPr/>
        </p:nvSpPr>
        <p:spPr bwMode="auto">
          <a:xfrm>
            <a:off x="6858000" y="4343400"/>
            <a:ext cx="1676400" cy="822325"/>
          </a:xfrm>
          <a:prstGeom prst="rect">
            <a:avLst/>
          </a:prstGeom>
          <a:noFill/>
          <a:ln w="9525">
            <a:noFill/>
            <a:miter lim="800000"/>
            <a:headEnd/>
            <a:tailEnd/>
          </a:ln>
        </p:spPr>
        <p:txBody>
          <a:bodyPr>
            <a:spAutoFit/>
          </a:bodyPr>
          <a:lstStyle/>
          <a:p>
            <a:pPr>
              <a:spcBef>
                <a:spcPct val="50000"/>
              </a:spcBef>
            </a:pPr>
            <a:r>
              <a:rPr lang="en-US" sz="2400" b="0">
                <a:solidFill>
                  <a:schemeClr val="tx1"/>
                </a:solidFill>
                <a:latin typeface="Arial" charset="0"/>
              </a:rPr>
              <a:t>Grass Filter Strip</a:t>
            </a:r>
            <a:endParaRPr lang="en-US" sz="2400" b="0">
              <a:solidFill>
                <a:schemeClr val="tx1"/>
              </a:solidFill>
              <a:latin typeface="Times New Roman" pitchFamily="18" charset="0"/>
            </a:endParaRPr>
          </a:p>
        </p:txBody>
      </p:sp>
      <p:sp>
        <p:nvSpPr>
          <p:cNvPr id="15" name="Text Box 14"/>
          <p:cNvSpPr txBox="1">
            <a:spLocks noChangeArrowheads="1"/>
          </p:cNvSpPr>
          <p:nvPr/>
        </p:nvSpPr>
        <p:spPr bwMode="auto">
          <a:xfrm>
            <a:off x="6705600" y="6400800"/>
            <a:ext cx="1905000" cy="457200"/>
          </a:xfrm>
          <a:prstGeom prst="rect">
            <a:avLst/>
          </a:prstGeom>
          <a:noFill/>
          <a:ln w="9525">
            <a:noFill/>
            <a:miter lim="800000"/>
            <a:headEnd/>
            <a:tailEnd/>
          </a:ln>
        </p:spPr>
        <p:txBody>
          <a:bodyPr>
            <a:spAutoFit/>
          </a:bodyPr>
          <a:lstStyle/>
          <a:p>
            <a:pPr>
              <a:spcBef>
                <a:spcPct val="50000"/>
              </a:spcBef>
            </a:pPr>
            <a:endParaRPr lang="en-US" sz="2400" b="0">
              <a:latin typeface="Times New Roman" pitchFamily="18" charset="0"/>
            </a:endParaRPr>
          </a:p>
        </p:txBody>
      </p:sp>
      <p:sp>
        <p:nvSpPr>
          <p:cNvPr id="16" name="Line 15"/>
          <p:cNvSpPr>
            <a:spLocks noChangeShapeType="1"/>
          </p:cNvSpPr>
          <p:nvPr/>
        </p:nvSpPr>
        <p:spPr bwMode="auto">
          <a:xfrm flipH="1">
            <a:off x="1905000" y="4876800"/>
            <a:ext cx="1219200" cy="304800"/>
          </a:xfrm>
          <a:prstGeom prst="line">
            <a:avLst/>
          </a:prstGeom>
          <a:noFill/>
          <a:ln w="38100">
            <a:solidFill>
              <a:srgbClr val="00FF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755614"/>
          </a:xfrm>
        </p:spPr>
        <p:txBody>
          <a:bodyPr/>
          <a:lstStyle/>
          <a:p>
            <a:r>
              <a:rPr lang="en-US" sz="3600" b="1" dirty="0" smtClean="0"/>
              <a:t>Bio-drainage</a:t>
            </a:r>
            <a:endParaRPr lang="en-US" sz="3600" b="1" dirty="0"/>
          </a:p>
        </p:txBody>
      </p:sp>
      <p:sp>
        <p:nvSpPr>
          <p:cNvPr id="3" name="Rectangle 2"/>
          <p:cNvSpPr/>
          <p:nvPr/>
        </p:nvSpPr>
        <p:spPr>
          <a:xfrm>
            <a:off x="0" y="836577"/>
            <a:ext cx="9144000" cy="646331"/>
          </a:xfrm>
          <a:prstGeom prst="rect">
            <a:avLst/>
          </a:prstGeom>
        </p:spPr>
        <p:txBody>
          <a:bodyPr wrap="square">
            <a:spAutoFit/>
          </a:bodyPr>
          <a:lstStyle/>
          <a:p>
            <a:r>
              <a:rPr lang="en-US" dirty="0" smtClean="0">
                <a:solidFill>
                  <a:schemeClr val="bg1"/>
                </a:solidFill>
              </a:rPr>
              <a:t>Shallow groundwater tables and associated salinity problems have become dominant features in some areas in coastal areas.</a:t>
            </a:r>
            <a:endParaRPr lang="en-US" dirty="0">
              <a:solidFill>
                <a:schemeClr val="bg1"/>
              </a:solidFill>
            </a:endParaRPr>
          </a:p>
        </p:txBody>
      </p:sp>
      <p:sp>
        <p:nvSpPr>
          <p:cNvPr id="4" name="Rectangle 3"/>
          <p:cNvSpPr/>
          <p:nvPr/>
        </p:nvSpPr>
        <p:spPr>
          <a:xfrm>
            <a:off x="0" y="1490007"/>
            <a:ext cx="8953560" cy="646331"/>
          </a:xfrm>
          <a:prstGeom prst="rect">
            <a:avLst/>
          </a:prstGeom>
        </p:spPr>
        <p:txBody>
          <a:bodyPr wrap="square">
            <a:spAutoFit/>
          </a:bodyPr>
          <a:lstStyle/>
          <a:p>
            <a:r>
              <a:rPr lang="en-US" dirty="0" smtClean="0">
                <a:solidFill>
                  <a:srgbClr val="FF0000"/>
                </a:solidFill>
              </a:rPr>
              <a:t>The solution to this often focus on engineering approaches such as deep open ditches, vertical drainage (groundwater pumping) or horizontal subsurface drainage.</a:t>
            </a:r>
            <a:endParaRPr lang="en-US" dirty="0">
              <a:solidFill>
                <a:srgbClr val="FF0000"/>
              </a:solidFill>
            </a:endParaRPr>
          </a:p>
        </p:txBody>
      </p:sp>
      <p:sp>
        <p:nvSpPr>
          <p:cNvPr id="5" name="Rectangle 4"/>
          <p:cNvSpPr/>
          <p:nvPr/>
        </p:nvSpPr>
        <p:spPr>
          <a:xfrm>
            <a:off x="152400" y="5934670"/>
            <a:ext cx="9144000" cy="923330"/>
          </a:xfrm>
          <a:prstGeom prst="rect">
            <a:avLst/>
          </a:prstGeom>
        </p:spPr>
        <p:txBody>
          <a:bodyPr wrap="square">
            <a:spAutoFit/>
          </a:bodyPr>
          <a:lstStyle/>
          <a:p>
            <a:r>
              <a:rPr lang="en-US" dirty="0" smtClean="0">
                <a:solidFill>
                  <a:schemeClr val="bg1"/>
                </a:solidFill>
              </a:rPr>
              <a:t>Bio drainage, i.e. the use of vegetation to manage water fluxes in the landscape, is one such technique that has recently attracted interest in </a:t>
            </a:r>
            <a:r>
              <a:rPr lang="fr-FR" dirty="0" smtClean="0">
                <a:solidFill>
                  <a:schemeClr val="bg1"/>
                </a:solidFill>
              </a:rPr>
              <a:t>drainage and </a:t>
            </a:r>
            <a:r>
              <a:rPr lang="fr-FR" dirty="0" err="1" smtClean="0">
                <a:solidFill>
                  <a:schemeClr val="bg1"/>
                </a:solidFill>
              </a:rPr>
              <a:t>environmental</a:t>
            </a:r>
            <a:r>
              <a:rPr lang="fr-FR" dirty="0" smtClean="0">
                <a:solidFill>
                  <a:schemeClr val="bg1"/>
                </a:solidFill>
              </a:rPr>
              <a:t> management groups.</a:t>
            </a:r>
            <a:endParaRPr lang="en-US" dirty="0">
              <a:solidFill>
                <a:schemeClr val="bg1"/>
              </a:solidFill>
            </a:endParaRPr>
          </a:p>
        </p:txBody>
      </p:sp>
      <p:pic>
        <p:nvPicPr>
          <p:cNvPr id="83970" name="Picture 2"/>
          <p:cNvPicPr>
            <a:picLocks noChangeAspect="1" noChangeArrowheads="1"/>
          </p:cNvPicPr>
          <p:nvPr/>
        </p:nvPicPr>
        <p:blipFill>
          <a:blip r:embed="rId2" cstate="print"/>
          <a:srcRect/>
          <a:stretch>
            <a:fillRect/>
          </a:stretch>
        </p:blipFill>
        <p:spPr bwMode="auto">
          <a:xfrm>
            <a:off x="838200" y="2209800"/>
            <a:ext cx="7537609" cy="3780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Trees for controlling </a:t>
            </a:r>
            <a:r>
              <a:rPr lang="en-US" sz="3200" b="1" dirty="0" err="1" smtClean="0"/>
              <a:t>dryland</a:t>
            </a:r>
            <a:r>
              <a:rPr lang="en-US" sz="3200" b="1" dirty="0" smtClean="0"/>
              <a:t/>
            </a:r>
            <a:br>
              <a:rPr lang="en-US" sz="3200" b="1" dirty="0" smtClean="0"/>
            </a:br>
            <a:r>
              <a:rPr lang="en-US" sz="3200" b="1" dirty="0" smtClean="0"/>
              <a:t>salinity and </a:t>
            </a:r>
            <a:r>
              <a:rPr lang="en-US" sz="3200" b="1" dirty="0" err="1" smtClean="0"/>
              <a:t>waterlogging</a:t>
            </a:r>
            <a:endParaRPr lang="en-US" sz="3200" dirty="0"/>
          </a:p>
        </p:txBody>
      </p:sp>
      <p:pic>
        <p:nvPicPr>
          <p:cNvPr id="86018" name="Picture 2"/>
          <p:cNvPicPr>
            <a:picLocks noChangeAspect="1" noChangeArrowheads="1"/>
          </p:cNvPicPr>
          <p:nvPr/>
        </p:nvPicPr>
        <p:blipFill>
          <a:blip r:embed="rId2" cstate="print"/>
          <a:srcRect/>
          <a:stretch>
            <a:fillRect/>
          </a:stretch>
        </p:blipFill>
        <p:spPr bwMode="auto">
          <a:xfrm>
            <a:off x="609600" y="1828800"/>
            <a:ext cx="8134826" cy="4198620"/>
          </a:xfrm>
          <a:prstGeom prst="rect">
            <a:avLst/>
          </a:prstGeom>
          <a:noFill/>
          <a:ln w="9525">
            <a:noFill/>
            <a:miter lim="800000"/>
            <a:headEnd/>
            <a:tailEnd/>
          </a:ln>
          <a:effectLst/>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chemeClr val="bg1"/>
                </a:solidFill>
              </a:rPr>
              <a:t>Water movement to (recharge) and from (discharge) the water-table in a catchment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960438"/>
          </a:xfrm>
        </p:spPr>
        <p:txBody>
          <a:bodyPr/>
          <a:lstStyle/>
          <a:p>
            <a:r>
              <a:rPr lang="en-US" sz="3200" dirty="0" smtClean="0"/>
              <a:t>New approach for stormwater management</a:t>
            </a:r>
            <a:endParaRPr lang="en-US" sz="3200" dirty="0"/>
          </a:p>
        </p:txBody>
      </p:sp>
      <p:sp>
        <p:nvSpPr>
          <p:cNvPr id="3" name="Rectangle 2"/>
          <p:cNvSpPr/>
          <p:nvPr/>
        </p:nvSpPr>
        <p:spPr>
          <a:xfrm>
            <a:off x="263466" y="1223963"/>
            <a:ext cx="4572000" cy="1477328"/>
          </a:xfrm>
          <a:prstGeom prst="rect">
            <a:avLst/>
          </a:prstGeom>
        </p:spPr>
        <p:txBody>
          <a:bodyPr>
            <a:spAutoFit/>
          </a:bodyPr>
          <a:lstStyle/>
          <a:p>
            <a:r>
              <a:rPr lang="en-US" dirty="0" smtClean="0">
                <a:solidFill>
                  <a:schemeClr val="tx1">
                    <a:lumMod val="50000"/>
                  </a:schemeClr>
                </a:solidFill>
              </a:rPr>
              <a:t>Temporarily hold it on site to allow it to:</a:t>
            </a:r>
          </a:p>
          <a:p>
            <a:endParaRPr lang="en-US" dirty="0" smtClean="0">
              <a:solidFill>
                <a:schemeClr val="tx1">
                  <a:lumMod val="50000"/>
                </a:schemeClr>
              </a:solidFill>
            </a:endParaRPr>
          </a:p>
          <a:p>
            <a:pPr>
              <a:buFont typeface="Wingdings" pitchFamily="2" charset="2"/>
              <a:buChar char="Ø"/>
            </a:pPr>
            <a:r>
              <a:rPr lang="en-US" dirty="0" smtClean="0">
                <a:solidFill>
                  <a:schemeClr val="tx1">
                    <a:lumMod val="50000"/>
                  </a:schemeClr>
                </a:solidFill>
              </a:rPr>
              <a:t>Infiltrate</a:t>
            </a:r>
          </a:p>
          <a:p>
            <a:pPr>
              <a:buFont typeface="Wingdings" pitchFamily="2" charset="2"/>
              <a:buChar char="Ø"/>
            </a:pPr>
            <a:r>
              <a:rPr lang="en-US" dirty="0" smtClean="0">
                <a:solidFill>
                  <a:schemeClr val="tx1">
                    <a:lumMod val="50000"/>
                  </a:schemeClr>
                </a:solidFill>
              </a:rPr>
              <a:t>Evaporate</a:t>
            </a:r>
          </a:p>
          <a:p>
            <a:pPr>
              <a:buFont typeface="Wingdings" pitchFamily="2" charset="2"/>
              <a:buChar char="Ø"/>
            </a:pPr>
            <a:r>
              <a:rPr lang="en-US" dirty="0" smtClean="0">
                <a:solidFill>
                  <a:schemeClr val="tx1">
                    <a:lumMod val="50000"/>
                  </a:schemeClr>
                </a:solidFill>
              </a:rPr>
              <a:t>Be Reused</a:t>
            </a:r>
            <a:endParaRPr lang="en-US" dirty="0">
              <a:solidFill>
                <a:schemeClr val="tx1">
                  <a:lumMod val="50000"/>
                </a:schemeClr>
              </a:solidFill>
            </a:endParaRPr>
          </a:p>
        </p:txBody>
      </p:sp>
      <p:pic>
        <p:nvPicPr>
          <p:cNvPr id="4" name="Picture 3"/>
          <p:cNvPicPr>
            <a:picLocks noChangeAspect="1" noChangeArrowheads="1"/>
          </p:cNvPicPr>
          <p:nvPr/>
        </p:nvPicPr>
        <p:blipFill>
          <a:blip r:embed="rId2" cstate="print"/>
          <a:srcRect/>
          <a:stretch>
            <a:fillRect/>
          </a:stretch>
        </p:blipFill>
        <p:spPr bwMode="auto">
          <a:xfrm>
            <a:off x="5867400" y="1223963"/>
            <a:ext cx="2590800" cy="19431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263466" y="3167063"/>
            <a:ext cx="1633728" cy="2144268"/>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2673324" y="3130106"/>
            <a:ext cx="2438400" cy="2181225"/>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a:stretch>
            <a:fillRect/>
          </a:stretch>
        </p:blipFill>
        <p:spPr bwMode="auto">
          <a:xfrm>
            <a:off x="5867400" y="3387281"/>
            <a:ext cx="2571750" cy="192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466" y="215856"/>
            <a:ext cx="8617068" cy="646331"/>
          </a:xfrm>
          <a:prstGeom prst="rect">
            <a:avLst/>
          </a:prstGeom>
        </p:spPr>
        <p:txBody>
          <a:bodyPr wrap="square">
            <a:spAutoFit/>
          </a:bodyPr>
          <a:lstStyle/>
          <a:p>
            <a:r>
              <a:rPr lang="en-US" b="1" dirty="0" smtClean="0"/>
              <a:t>Trees intercept groundwater flowing down a slope. Water used by the trees will reduce recharge of water tables further down the slope.</a:t>
            </a:r>
            <a:endParaRPr lang="en-US" dirty="0"/>
          </a:p>
        </p:txBody>
      </p:sp>
      <p:pic>
        <p:nvPicPr>
          <p:cNvPr id="87042" name="Picture 2"/>
          <p:cNvPicPr>
            <a:picLocks noChangeAspect="1" noChangeArrowheads="1"/>
          </p:cNvPicPr>
          <p:nvPr/>
        </p:nvPicPr>
        <p:blipFill>
          <a:blip r:embed="rId2" cstate="print"/>
          <a:srcRect/>
          <a:stretch>
            <a:fillRect/>
          </a:stretch>
        </p:blipFill>
        <p:spPr bwMode="auto">
          <a:xfrm>
            <a:off x="1362075" y="1757363"/>
            <a:ext cx="6419850" cy="3343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440" y="215856"/>
            <a:ext cx="8763120" cy="646331"/>
          </a:xfrm>
          <a:prstGeom prst="rect">
            <a:avLst/>
          </a:prstGeom>
        </p:spPr>
        <p:txBody>
          <a:bodyPr wrap="square">
            <a:spAutoFit/>
          </a:bodyPr>
          <a:lstStyle/>
          <a:p>
            <a:r>
              <a:rPr lang="en-US" b="1" dirty="0" smtClean="0"/>
              <a:t>Plant trees on the perimeter of bare, salt-scalded soils in discharge areas to</a:t>
            </a:r>
          </a:p>
          <a:p>
            <a:r>
              <a:rPr lang="en-US" b="1" dirty="0" smtClean="0"/>
              <a:t>control water-table levels</a:t>
            </a:r>
            <a:endParaRPr lang="en-US" dirty="0"/>
          </a:p>
        </p:txBody>
      </p:sp>
      <p:pic>
        <p:nvPicPr>
          <p:cNvPr id="88066" name="Picture 2"/>
          <p:cNvPicPr>
            <a:picLocks noChangeAspect="1" noChangeArrowheads="1"/>
          </p:cNvPicPr>
          <p:nvPr/>
        </p:nvPicPr>
        <p:blipFill>
          <a:blip r:embed="rId2" cstate="print"/>
          <a:srcRect/>
          <a:stretch>
            <a:fillRect/>
          </a:stretch>
        </p:blipFill>
        <p:spPr bwMode="auto">
          <a:xfrm>
            <a:off x="1357313" y="1420785"/>
            <a:ext cx="6429375" cy="3486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n-US" dirty="0"/>
              <a:t>(c) Dr. Amar N. Joshi</a:t>
            </a:r>
          </a:p>
        </p:txBody>
      </p:sp>
      <p:sp>
        <p:nvSpPr>
          <p:cNvPr id="79877" name="Rectangle 5"/>
          <p:cNvSpPr>
            <a:spLocks noChangeArrowheads="1"/>
          </p:cNvSpPr>
          <p:nvPr/>
        </p:nvSpPr>
        <p:spPr bwMode="auto">
          <a:xfrm>
            <a:off x="457200" y="277813"/>
            <a:ext cx="8229600" cy="1139825"/>
          </a:xfrm>
          <a:prstGeom prst="rect">
            <a:avLst/>
          </a:prstGeom>
          <a:noFill/>
          <a:ln w="9525">
            <a:noFill/>
            <a:miter lim="800000"/>
            <a:headEnd/>
            <a:tailEnd/>
          </a:ln>
          <a:effectLst/>
        </p:spPr>
        <p:txBody>
          <a:bodyPr/>
          <a:lstStyle/>
          <a:p>
            <a:pPr algn="ctr"/>
            <a:r>
              <a:rPr lang="en-US" sz="3600" b="1" dirty="0">
                <a:solidFill>
                  <a:srgbClr val="2D2D8A"/>
                </a:solidFill>
              </a:rPr>
              <a:t>Rainwater </a:t>
            </a:r>
            <a:r>
              <a:rPr lang="en-US" sz="3600" b="1" dirty="0" smtClean="0">
                <a:solidFill>
                  <a:srgbClr val="2D2D8A"/>
                </a:solidFill>
              </a:rPr>
              <a:t>Harvesting..Urban</a:t>
            </a:r>
            <a:endParaRPr lang="en-US" sz="3600" b="1" dirty="0">
              <a:solidFill>
                <a:srgbClr val="2D2D8A"/>
              </a:solidFill>
            </a:endParaRPr>
          </a:p>
        </p:txBody>
      </p:sp>
      <p:sp>
        <p:nvSpPr>
          <p:cNvPr id="79878" name="Text Box 6"/>
          <p:cNvSpPr txBox="1">
            <a:spLocks noChangeArrowheads="1"/>
          </p:cNvSpPr>
          <p:nvPr/>
        </p:nvSpPr>
        <p:spPr bwMode="auto">
          <a:xfrm>
            <a:off x="441325" y="1255713"/>
            <a:ext cx="8474075" cy="5330825"/>
          </a:xfrm>
          <a:prstGeom prst="rect">
            <a:avLst/>
          </a:prstGeom>
          <a:noFill/>
          <a:ln w="9525">
            <a:noFill/>
            <a:miter lim="800000"/>
            <a:headEnd/>
            <a:tailEnd/>
          </a:ln>
          <a:effectLst/>
        </p:spPr>
        <p:txBody>
          <a:bodyPr>
            <a:spAutoFit/>
          </a:bodyPr>
          <a:lstStyle/>
          <a:p>
            <a:r>
              <a:rPr lang="en-US" sz="2000"/>
              <a:t>The activity of collecting rainwater directly or recharging into the ground to improve ground water storage is called as </a:t>
            </a:r>
            <a:r>
              <a:rPr lang="en-US" sz="2400" b="1">
                <a:solidFill>
                  <a:srgbClr val="0000FF"/>
                </a:solidFill>
              </a:rPr>
              <a:t>Rain Water Harvesting.</a:t>
            </a:r>
            <a:br>
              <a:rPr lang="en-US" sz="2400" b="1">
                <a:solidFill>
                  <a:srgbClr val="0000FF"/>
                </a:solidFill>
              </a:rPr>
            </a:br>
            <a:r>
              <a:rPr lang="en-US" sz="2000"/>
              <a:t/>
            </a:r>
            <a:br>
              <a:rPr lang="en-US" sz="2000"/>
            </a:br>
            <a:r>
              <a:rPr lang="en-US" sz="2000"/>
              <a:t>The decision whether to </a:t>
            </a:r>
            <a:r>
              <a:rPr lang="en-US" sz="2400" b="1">
                <a:solidFill>
                  <a:srgbClr val="FF0066"/>
                </a:solidFill>
              </a:rPr>
              <a:t>store or recharge water</a:t>
            </a:r>
            <a:r>
              <a:rPr lang="en-US" sz="2000"/>
              <a:t> depends on the rainfall of a particular region. In areas where the total rainfall occurs only during 3 or 4 months of monsoon, Rainwater collected during monsoon has to be stored for the year, which means that huge volumes of storage containers would be required. So, it is always feasible in these areas to use rainwater to recharge groundwater aquifers rather than for storage.</a:t>
            </a:r>
          </a:p>
          <a:p>
            <a:endParaRPr lang="en-US" sz="2000"/>
          </a:p>
          <a:p>
            <a:r>
              <a:rPr lang="en-US" sz="2000"/>
              <a:t>Rainwater is to be </a:t>
            </a:r>
            <a:r>
              <a:rPr lang="en-US" sz="2400" b="1">
                <a:solidFill>
                  <a:schemeClr val="accent2"/>
                </a:solidFill>
              </a:rPr>
              <a:t>harvested to conserve</a:t>
            </a:r>
            <a:r>
              <a:rPr lang="en-US" sz="2000"/>
              <a:t> and augment the storage of ground water, to reduce water table depletion, to improve the quality of ground water, and to arrest seawater intrusion in coastal areas.</a:t>
            </a:r>
            <a:br>
              <a:rPr lang="en-US" sz="2000"/>
            </a:br>
            <a:r>
              <a:rPr lang="en-US" sz="2400"/>
              <a:t/>
            </a:r>
            <a:br>
              <a:rPr lang="en-US" sz="2400"/>
            </a:br>
            <a:endParaRPr lang="en-US" sz="2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ln/>
        </p:spPr>
        <p:txBody>
          <a:bodyPr/>
          <a:lstStyle/>
          <a:p>
            <a:r>
              <a:rPr lang="en-US"/>
              <a:t>(c) Dr. Amar N. Joshi</a:t>
            </a:r>
          </a:p>
        </p:txBody>
      </p:sp>
      <p:sp>
        <p:nvSpPr>
          <p:cNvPr id="148484" name="Rectangle 4"/>
          <p:cNvSpPr>
            <a:spLocks noChangeArrowheads="1"/>
          </p:cNvSpPr>
          <p:nvPr/>
        </p:nvSpPr>
        <p:spPr bwMode="auto">
          <a:xfrm>
            <a:off x="506413" y="633413"/>
            <a:ext cx="8077200" cy="758825"/>
          </a:xfrm>
          <a:prstGeom prst="rect">
            <a:avLst/>
          </a:prstGeom>
          <a:noFill/>
          <a:ln w="9525">
            <a:noFill/>
            <a:miter lim="800000"/>
            <a:headEnd/>
            <a:tailEnd/>
          </a:ln>
        </p:spPr>
        <p:txBody>
          <a:bodyPr anchor="ctr"/>
          <a:lstStyle/>
          <a:p>
            <a:pPr algn="ctr"/>
            <a:r>
              <a:rPr lang="en-US" sz="4000" b="1">
                <a:solidFill>
                  <a:srgbClr val="FF3300"/>
                </a:solidFill>
                <a:latin typeface="Palatino Linotype" pitchFamily="18" charset="0"/>
              </a:rPr>
              <a:t>Rain Water Harvesting Ways</a:t>
            </a:r>
          </a:p>
        </p:txBody>
      </p:sp>
      <p:sp>
        <p:nvSpPr>
          <p:cNvPr id="148485" name="Rectangle 5"/>
          <p:cNvSpPr>
            <a:spLocks noChangeArrowheads="1"/>
          </p:cNvSpPr>
          <p:nvPr/>
        </p:nvSpPr>
        <p:spPr bwMode="auto">
          <a:xfrm>
            <a:off x="0" y="1600200"/>
            <a:ext cx="8534400" cy="4425950"/>
          </a:xfrm>
          <a:prstGeom prst="rect">
            <a:avLst/>
          </a:prstGeom>
          <a:noFill/>
          <a:ln w="9525">
            <a:noFill/>
            <a:miter lim="800000"/>
            <a:headEnd/>
            <a:tailEnd/>
          </a:ln>
          <a:effectLst/>
        </p:spPr>
        <p:txBody>
          <a:bodyPr/>
          <a:lstStyle/>
          <a:p>
            <a:pPr marL="1143000" lvl="2" indent="-228600" algn="just">
              <a:lnSpc>
                <a:spcPct val="150000"/>
              </a:lnSpc>
              <a:spcBef>
                <a:spcPts val="2400"/>
              </a:spcBef>
              <a:buFont typeface="Wingdings" pitchFamily="2" charset="2"/>
              <a:buChar char="Ø"/>
            </a:pPr>
            <a:r>
              <a:rPr lang="en-US" sz="2400" b="1">
                <a:solidFill>
                  <a:srgbClr val="003399"/>
                </a:solidFill>
                <a:latin typeface="Palatino Linotype" pitchFamily="18" charset="0"/>
              </a:rPr>
              <a:t>Capturing run-off from rooftops;</a:t>
            </a:r>
          </a:p>
          <a:p>
            <a:pPr marL="1143000" lvl="2" indent="-228600" algn="just">
              <a:lnSpc>
                <a:spcPct val="150000"/>
              </a:lnSpc>
              <a:spcBef>
                <a:spcPts val="2400"/>
              </a:spcBef>
              <a:buFont typeface="Wingdings" pitchFamily="2" charset="2"/>
              <a:buChar char="Ø"/>
            </a:pPr>
            <a:r>
              <a:rPr lang="en-US" sz="2400" b="1">
                <a:solidFill>
                  <a:srgbClr val="003399"/>
                </a:solidFill>
                <a:latin typeface="Palatino Linotype" pitchFamily="18" charset="0"/>
              </a:rPr>
              <a:t>Capturing run-off from local catchments;</a:t>
            </a:r>
          </a:p>
          <a:p>
            <a:pPr marL="1143000" lvl="2" indent="-228600" algn="just">
              <a:lnSpc>
                <a:spcPct val="150000"/>
              </a:lnSpc>
              <a:spcBef>
                <a:spcPts val="2400"/>
              </a:spcBef>
              <a:buFont typeface="Wingdings" pitchFamily="2" charset="2"/>
              <a:buChar char="Ø"/>
            </a:pPr>
            <a:r>
              <a:rPr lang="en-US" sz="2400" b="1">
                <a:solidFill>
                  <a:srgbClr val="003399"/>
                </a:solidFill>
                <a:latin typeface="Palatino Linotype" pitchFamily="18" charset="0"/>
              </a:rPr>
              <a:t>Capturing seasonal flood water from local streams; and</a:t>
            </a:r>
          </a:p>
          <a:p>
            <a:pPr marL="1143000" lvl="2" indent="-228600" algn="just">
              <a:lnSpc>
                <a:spcPct val="150000"/>
              </a:lnSpc>
              <a:spcBef>
                <a:spcPts val="2400"/>
              </a:spcBef>
              <a:buFont typeface="Wingdings" pitchFamily="2" charset="2"/>
              <a:buChar char="Ø"/>
            </a:pPr>
            <a:r>
              <a:rPr lang="en-US" sz="2400" b="1">
                <a:solidFill>
                  <a:srgbClr val="003399"/>
                </a:solidFill>
                <a:latin typeface="Palatino Linotype" pitchFamily="18" charset="0"/>
              </a:rPr>
              <a:t>Conserving water through watershed management.</a:t>
            </a:r>
          </a:p>
        </p:txBody>
      </p:sp>
      <p:sp>
        <p:nvSpPr>
          <p:cNvPr id="148486" name="Oval 6"/>
          <p:cNvSpPr>
            <a:spLocks noChangeArrowheads="1"/>
          </p:cNvSpPr>
          <p:nvPr/>
        </p:nvSpPr>
        <p:spPr bwMode="auto">
          <a:xfrm>
            <a:off x="123825" y="1554163"/>
            <a:ext cx="7239000" cy="849312"/>
          </a:xfrm>
          <a:prstGeom prst="ellipse">
            <a:avLst/>
          </a:prstGeom>
          <a:noFill/>
          <a:ln w="25400">
            <a:solidFill>
              <a:srgbClr val="FF3300"/>
            </a:solidFill>
            <a:round/>
            <a:headEnd/>
            <a:tailEnd/>
          </a:ln>
          <a:effectLst/>
        </p:spPr>
        <p:txBody>
          <a:bodyPr wrap="none" anchor="ct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ln/>
        </p:spPr>
        <p:txBody>
          <a:bodyPr/>
          <a:lstStyle/>
          <a:p>
            <a:r>
              <a:rPr lang="en-US"/>
              <a:t>(c) Dr. Amar N. Joshi</a:t>
            </a:r>
          </a:p>
        </p:txBody>
      </p:sp>
      <p:sp>
        <p:nvSpPr>
          <p:cNvPr id="77828" name="Rectangle 4"/>
          <p:cNvSpPr>
            <a:spLocks noChangeArrowheads="1"/>
          </p:cNvSpPr>
          <p:nvPr/>
        </p:nvSpPr>
        <p:spPr bwMode="auto">
          <a:xfrm>
            <a:off x="574675" y="304800"/>
            <a:ext cx="8001000" cy="533400"/>
          </a:xfrm>
          <a:prstGeom prst="rect">
            <a:avLst/>
          </a:prstGeom>
          <a:noFill/>
          <a:ln w="9525">
            <a:noFill/>
            <a:miter lim="800000"/>
            <a:headEnd/>
            <a:tailEnd/>
          </a:ln>
          <a:effectLst/>
        </p:spPr>
        <p:txBody>
          <a:bodyPr anchor="b"/>
          <a:lstStyle/>
          <a:p>
            <a:pPr algn="ctr"/>
            <a:r>
              <a:rPr lang="en-GB" sz="3600" b="1">
                <a:solidFill>
                  <a:srgbClr val="2D2D8A"/>
                </a:solidFill>
              </a:rPr>
              <a:t>Non-land-based Systems</a:t>
            </a:r>
            <a:r>
              <a:rPr lang="en-US" sz="3600" b="1">
                <a:solidFill>
                  <a:srgbClr val="2D2D8A"/>
                </a:solidFill>
              </a:rPr>
              <a:t> </a:t>
            </a:r>
          </a:p>
        </p:txBody>
      </p:sp>
      <p:sp>
        <p:nvSpPr>
          <p:cNvPr id="77829" name="Text Box 5"/>
          <p:cNvSpPr txBox="1">
            <a:spLocks noChangeArrowheads="1"/>
          </p:cNvSpPr>
          <p:nvPr/>
        </p:nvSpPr>
        <p:spPr bwMode="auto">
          <a:xfrm>
            <a:off x="136525" y="762000"/>
            <a:ext cx="9007475" cy="915988"/>
          </a:xfrm>
          <a:prstGeom prst="rect">
            <a:avLst/>
          </a:prstGeom>
          <a:noFill/>
          <a:ln w="9525">
            <a:noFill/>
            <a:miter lim="800000"/>
            <a:headEnd/>
            <a:tailEnd/>
          </a:ln>
          <a:effectLst/>
        </p:spPr>
        <p:txBody>
          <a:bodyPr>
            <a:spAutoFit/>
          </a:bodyPr>
          <a:lstStyle/>
          <a:p>
            <a:pPr eaLnBrk="0" hangingPunct="0"/>
            <a:r>
              <a:rPr lang="en-US" b="1"/>
              <a:t>Non-land-based micro-catchment systems collect and store rainwater from the roofs of houses or large buildings, greenhouses, courtyards, and similar impermeable surfaces, including roads</a:t>
            </a:r>
            <a:r>
              <a:rPr lang="en-US"/>
              <a:t>.</a:t>
            </a:r>
            <a:r>
              <a:rPr lang="en-US">
                <a:latin typeface="Verdana" pitchFamily="34" charset="0"/>
              </a:rPr>
              <a:t> </a:t>
            </a:r>
          </a:p>
        </p:txBody>
      </p:sp>
      <p:pic>
        <p:nvPicPr>
          <p:cNvPr id="77830" name="Picture 6"/>
          <p:cNvPicPr>
            <a:picLocks noChangeAspect="1" noChangeArrowheads="1"/>
          </p:cNvPicPr>
          <p:nvPr/>
        </p:nvPicPr>
        <p:blipFill>
          <a:blip r:embed="rId2" cstate="print"/>
          <a:srcRect/>
          <a:stretch>
            <a:fillRect/>
          </a:stretch>
        </p:blipFill>
        <p:spPr bwMode="auto">
          <a:xfrm>
            <a:off x="1219200" y="1828800"/>
            <a:ext cx="6645275" cy="487045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pPr algn="ctr"/>
            <a:r>
              <a:rPr lang="en-US" sz="2400" b="1" dirty="0"/>
              <a:t>Calculating the amount of water the catchment area will produce</a:t>
            </a:r>
          </a:p>
        </p:txBody>
      </p:sp>
      <p:sp>
        <p:nvSpPr>
          <p:cNvPr id="30725" name="Text Box 5"/>
          <p:cNvSpPr txBox="1">
            <a:spLocks noChangeArrowheads="1"/>
          </p:cNvSpPr>
          <p:nvPr/>
        </p:nvSpPr>
        <p:spPr bwMode="auto">
          <a:xfrm>
            <a:off x="441325" y="1219200"/>
            <a:ext cx="8550275" cy="5584825"/>
          </a:xfrm>
          <a:prstGeom prst="rect">
            <a:avLst/>
          </a:prstGeom>
          <a:noFill/>
          <a:ln w="9525">
            <a:noFill/>
            <a:miter lim="800000"/>
            <a:headEnd/>
            <a:tailEnd/>
          </a:ln>
          <a:effectLst/>
        </p:spPr>
        <p:txBody>
          <a:bodyPr>
            <a:spAutoFit/>
          </a:bodyPr>
          <a:lstStyle/>
          <a:p>
            <a:r>
              <a:rPr lang="en-US" dirty="0" err="1">
                <a:latin typeface="Garamond" pitchFamily="18" charset="0"/>
              </a:rPr>
              <a:t>Qdes</a:t>
            </a:r>
            <a:r>
              <a:rPr lang="en-US" dirty="0">
                <a:latin typeface="Garamond" pitchFamily="18" charset="0"/>
              </a:rPr>
              <a:t> = 2.8 x C x </a:t>
            </a:r>
            <a:r>
              <a:rPr lang="en-US" dirty="0" err="1">
                <a:latin typeface="Garamond" pitchFamily="18" charset="0"/>
              </a:rPr>
              <a:t>i</a:t>
            </a:r>
            <a:r>
              <a:rPr lang="en-US" dirty="0">
                <a:latin typeface="Garamond" pitchFamily="18" charset="0"/>
              </a:rPr>
              <a:t> x A</a:t>
            </a:r>
          </a:p>
          <a:p>
            <a:r>
              <a:rPr lang="en-US" b="0" dirty="0" err="1">
                <a:latin typeface="Garamond" pitchFamily="18" charset="0"/>
              </a:rPr>
              <a:t>Qdes</a:t>
            </a:r>
            <a:r>
              <a:rPr lang="en-US" b="0" dirty="0">
                <a:latin typeface="Garamond" pitchFamily="18" charset="0"/>
              </a:rPr>
              <a:t> : the design peak runoff rate, or the maximum flow of </a:t>
            </a:r>
            <a:r>
              <a:rPr lang="en-US" b="0" dirty="0" err="1">
                <a:latin typeface="Garamond" pitchFamily="18" charset="0"/>
              </a:rPr>
              <a:t>stormwater</a:t>
            </a:r>
            <a:r>
              <a:rPr lang="en-US" b="0" dirty="0">
                <a:latin typeface="Garamond" pitchFamily="18" charset="0"/>
              </a:rPr>
              <a:t> the system will be designed for (in </a:t>
            </a:r>
            <a:r>
              <a:rPr lang="en-US" b="0" dirty="0" err="1">
                <a:latin typeface="Garamond" pitchFamily="18" charset="0"/>
              </a:rPr>
              <a:t>litres</a:t>
            </a:r>
            <a:r>
              <a:rPr lang="en-US" b="0" dirty="0">
                <a:latin typeface="Garamond" pitchFamily="18" charset="0"/>
              </a:rPr>
              <a:t> per second)</a:t>
            </a:r>
          </a:p>
          <a:p>
            <a:r>
              <a:rPr lang="en-US" b="0" dirty="0">
                <a:latin typeface="Garamond" pitchFamily="18" charset="0"/>
              </a:rPr>
              <a:t>C : the runoff </a:t>
            </a:r>
            <a:r>
              <a:rPr lang="en-US" b="0" dirty="0" smtClean="0">
                <a:latin typeface="Garamond" pitchFamily="18" charset="0"/>
              </a:rPr>
              <a:t>coefficient</a:t>
            </a:r>
            <a:endParaRPr lang="en-US" b="0" dirty="0">
              <a:latin typeface="Garamond" pitchFamily="18" charset="0"/>
            </a:endParaRPr>
          </a:p>
          <a:p>
            <a:r>
              <a:rPr lang="en-US" b="0" dirty="0" err="1">
                <a:latin typeface="Garamond" pitchFamily="18" charset="0"/>
              </a:rPr>
              <a:t>i</a:t>
            </a:r>
            <a:r>
              <a:rPr lang="en-US" b="0" dirty="0">
                <a:latin typeface="Garamond" pitchFamily="18" charset="0"/>
              </a:rPr>
              <a:t> : the rainfall intensity at the time of concentration read from the chosen</a:t>
            </a:r>
          </a:p>
          <a:p>
            <a:r>
              <a:rPr lang="en-US" b="0" dirty="0">
                <a:latin typeface="Garamond" pitchFamily="18" charset="0"/>
              </a:rPr>
              <a:t>IDF curve; if no IDF curves are available, a value of 100 mm/h can be taken (in mm/h)</a:t>
            </a:r>
          </a:p>
          <a:p>
            <a:r>
              <a:rPr lang="en-US" b="0" dirty="0">
                <a:latin typeface="Garamond" pitchFamily="18" charset="0"/>
              </a:rPr>
              <a:t>A : the surface area of the catchment area (in ha (10,000 m*2)</a:t>
            </a:r>
          </a:p>
          <a:p>
            <a:r>
              <a:rPr lang="en-US" dirty="0">
                <a:latin typeface="Garamond" pitchFamily="18" charset="0"/>
              </a:rPr>
              <a:t>Efficiency of Rainfall capture  E</a:t>
            </a:r>
          </a:p>
          <a:p>
            <a:r>
              <a:rPr lang="en-US" b="0" dirty="0">
                <a:latin typeface="Garamond" pitchFamily="18" charset="0"/>
              </a:rPr>
              <a:t>E = W / (P x A x F),  </a:t>
            </a:r>
          </a:p>
          <a:p>
            <a:r>
              <a:rPr lang="en-US" b="0" dirty="0">
                <a:latin typeface="Garamond" pitchFamily="18" charset="0"/>
              </a:rPr>
              <a:t>W = annual water supply volume obtained from RWH system (in </a:t>
            </a:r>
            <a:r>
              <a:rPr lang="en-US" b="0" dirty="0" err="1">
                <a:latin typeface="Garamond" pitchFamily="18" charset="0"/>
              </a:rPr>
              <a:t>litres</a:t>
            </a:r>
            <a:r>
              <a:rPr lang="en-US" b="0" dirty="0">
                <a:latin typeface="Garamond" pitchFamily="18" charset="0"/>
              </a:rPr>
              <a:t> per year),</a:t>
            </a:r>
          </a:p>
          <a:p>
            <a:r>
              <a:rPr lang="en-US" b="0" dirty="0">
                <a:latin typeface="Garamond" pitchFamily="18" charset="0"/>
              </a:rPr>
              <a:t>P = annual precipitation (in mm)</a:t>
            </a:r>
          </a:p>
          <a:p>
            <a:r>
              <a:rPr lang="en-US" b="0" dirty="0">
                <a:latin typeface="Garamond" pitchFamily="18" charset="0"/>
              </a:rPr>
              <a:t>A = area of roof (in m2)</a:t>
            </a:r>
          </a:p>
          <a:p>
            <a:r>
              <a:rPr lang="en-US" b="0" dirty="0">
                <a:latin typeface="Garamond" pitchFamily="18" charset="0"/>
              </a:rPr>
              <a:t>F = ‘Run-off fraction’ = Water volume reaching the down pipe volume falling on roof </a:t>
            </a:r>
          </a:p>
          <a:p>
            <a:r>
              <a:rPr lang="en-US" b="0" dirty="0">
                <a:latin typeface="Garamond" pitchFamily="18" charset="0"/>
              </a:rPr>
              <a:t>(e.g. .85)</a:t>
            </a:r>
            <a:endParaRPr lang="en-US" b="0" u="sng" dirty="0">
              <a:latin typeface="Garamond" pitchFamily="18" charset="0"/>
            </a:endParaRPr>
          </a:p>
          <a:p>
            <a:r>
              <a:rPr lang="en-US" dirty="0">
                <a:latin typeface="Garamond" pitchFamily="18" charset="0"/>
              </a:rPr>
              <a:t>Mean Daily Run off  R</a:t>
            </a:r>
          </a:p>
          <a:p>
            <a:r>
              <a:rPr lang="en-US" b="0" dirty="0">
                <a:latin typeface="Garamond" pitchFamily="18" charset="0"/>
              </a:rPr>
              <a:t>R = P x A x F / 365</a:t>
            </a:r>
          </a:p>
          <a:p>
            <a:r>
              <a:rPr lang="en-US" b="0" dirty="0">
                <a:latin typeface="Garamond" pitchFamily="18" charset="0"/>
              </a:rPr>
              <a:t>P = annual precipitation (in mm)</a:t>
            </a:r>
          </a:p>
          <a:p>
            <a:r>
              <a:rPr lang="en-US" b="0" dirty="0">
                <a:latin typeface="Garamond" pitchFamily="18" charset="0"/>
              </a:rPr>
              <a:t>A = area of roof (in m2)</a:t>
            </a:r>
          </a:p>
          <a:p>
            <a:r>
              <a:rPr lang="en-US" b="0" dirty="0">
                <a:latin typeface="Garamond" pitchFamily="18" charset="0"/>
              </a:rPr>
              <a:t>F = ‘Run-off fraction’ = Water volume reaching the down pipe volume falling on roof (e.g. .85)</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609600"/>
          </a:xfrm>
        </p:spPr>
        <p:txBody>
          <a:bodyPr/>
          <a:lstStyle/>
          <a:p>
            <a:r>
              <a:rPr lang="en-US" sz="2800" dirty="0" smtClean="0"/>
              <a:t>Run off coefficient of developed areas</a:t>
            </a:r>
            <a:endParaRPr lang="en-US" sz="2800" dirty="0"/>
          </a:p>
        </p:txBody>
      </p:sp>
      <p:pic>
        <p:nvPicPr>
          <p:cNvPr id="183298" name="Picture 2"/>
          <p:cNvPicPr>
            <a:picLocks noChangeAspect="1" noChangeArrowheads="1"/>
          </p:cNvPicPr>
          <p:nvPr/>
        </p:nvPicPr>
        <p:blipFill>
          <a:blip r:embed="rId2" cstate="print"/>
          <a:srcRect/>
          <a:stretch>
            <a:fillRect/>
          </a:stretch>
        </p:blipFill>
        <p:spPr bwMode="auto">
          <a:xfrm>
            <a:off x="1828800" y="685800"/>
            <a:ext cx="4724400" cy="61722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467600" cy="334962"/>
          </a:xfrm>
        </p:spPr>
        <p:txBody>
          <a:bodyPr>
            <a:noAutofit/>
          </a:bodyPr>
          <a:lstStyle/>
          <a:p>
            <a:r>
              <a:rPr lang="en-US" sz="1800" b="1" dirty="0" smtClean="0">
                <a:solidFill>
                  <a:srgbClr val="FF0000"/>
                </a:solidFill>
              </a:rPr>
              <a:t>DATA FOR DESIGNING A RAINWATER HARVESTING SYSTEM</a:t>
            </a:r>
            <a:endParaRPr lang="en-US" sz="1800" b="1" dirty="0">
              <a:solidFill>
                <a:srgbClr val="FF0000"/>
              </a:solidFill>
            </a:endParaRPr>
          </a:p>
        </p:txBody>
      </p:sp>
      <p:graphicFrame>
        <p:nvGraphicFramePr>
          <p:cNvPr id="3" name="Table 2"/>
          <p:cNvGraphicFramePr>
            <a:graphicFrameLocks noGrp="1"/>
          </p:cNvGraphicFramePr>
          <p:nvPr/>
        </p:nvGraphicFramePr>
        <p:xfrm>
          <a:off x="381000" y="685800"/>
          <a:ext cx="8229600" cy="5918519"/>
        </p:xfrm>
        <a:graphic>
          <a:graphicData uri="http://schemas.openxmlformats.org/drawingml/2006/table">
            <a:tbl>
              <a:tblPr/>
              <a:tblGrid>
                <a:gridCol w="781050"/>
                <a:gridCol w="1979613"/>
                <a:gridCol w="2370137"/>
                <a:gridCol w="1649413"/>
                <a:gridCol w="1449387"/>
              </a:tblGrid>
              <a:tr h="2603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Sr. No.</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Subject</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Information as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Values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Remarks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Location, Lay out, Block plan</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Maps, drawings</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Hard copy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Topography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Area of the plot</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In square meters</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21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Area of Roof/Terrace</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In square meters</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21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Rainwater down take pipes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No. of pipes and diameter</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Material type</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Size of Partitions in u.g. tank</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Cubic meter</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Domestic/</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Flushing</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21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Paved, road area in the plot</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Square meters</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Unpaved or garden or RG area</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Square meters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Show on map</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Storm water drains, size, etc</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Drawing</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Hard copy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Cross section</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Soil analysis report</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Geo technical report</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Logs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Bore logs</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Presence of Bore well/open well</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Depth, yield &amp; quality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Logs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Mark on map</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Presence of water body nearby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Pond, river, creek, sea, nala</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Hard copy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Mark on map</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Septic tank, etc</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Distance from wells</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Hard copy</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Mark on map</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21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Flood data</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Max. flood level</a:t>
                      </a: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 &amp; Year</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38200" y="152400"/>
            <a:ext cx="7391400" cy="65532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ChangeArrowheads="1"/>
          </p:cNvSpPr>
          <p:nvPr/>
        </p:nvSpPr>
        <p:spPr bwMode="auto">
          <a:xfrm>
            <a:off x="0" y="-33010"/>
            <a:ext cx="703577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Schedule for Rooftop Rainwater Harvesting:</a:t>
            </a:r>
            <a:endParaRPr kumimoji="0" lang="en-US" sz="2800" b="0" i="0" u="none" strike="noStrike" cap="none" normalizeH="0" baseline="0" dirty="0" smtClean="0">
              <a:ln>
                <a:noFill/>
              </a:ln>
              <a:solidFill>
                <a:schemeClr val="tx1"/>
              </a:solidFill>
              <a:effectLst/>
              <a:latin typeface="Arial" pitchFamily="34" charset="0"/>
            </a:endParaRPr>
          </a:p>
        </p:txBody>
      </p:sp>
      <p:graphicFrame>
        <p:nvGraphicFramePr>
          <p:cNvPr id="3" name="Table 2"/>
          <p:cNvGraphicFramePr>
            <a:graphicFrameLocks noGrp="1"/>
          </p:cNvGraphicFramePr>
          <p:nvPr/>
        </p:nvGraphicFramePr>
        <p:xfrm>
          <a:off x="380999" y="609600"/>
          <a:ext cx="8458200" cy="6099048"/>
        </p:xfrm>
        <a:graphic>
          <a:graphicData uri="http://schemas.openxmlformats.org/drawingml/2006/table">
            <a:tbl>
              <a:tblPr/>
              <a:tblGrid>
                <a:gridCol w="1691449"/>
                <a:gridCol w="1691449"/>
                <a:gridCol w="1691449"/>
                <a:gridCol w="1691449"/>
                <a:gridCol w="1692404"/>
              </a:tblGrid>
              <a:tr h="109838">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Component</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Description</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Purpose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Size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Quantity</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351">
                <a:tc>
                  <a:txBody>
                    <a:bodyPr/>
                    <a:lstStyle/>
                    <a:p>
                      <a:pPr marL="0" marR="0">
                        <a:lnSpc>
                          <a:spcPct val="115000"/>
                        </a:lnSpc>
                        <a:spcBef>
                          <a:spcPts val="0"/>
                        </a:spcBef>
                        <a:spcAft>
                          <a:spcPts val="0"/>
                        </a:spcAft>
                      </a:pPr>
                      <a:r>
                        <a:rPr lang="en-US" sz="1200" dirty="0">
                          <a:latin typeface="Times New Roman"/>
                          <a:ea typeface="Times New Roman"/>
                          <a:cs typeface="Times New Roman"/>
                        </a:rPr>
                        <a:t>Coarse Mesh</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At the mouth of Rainwater down takes on terrace of SS grills</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To trap large sediments entering the conduit pipes</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160 mm diameter</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nos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513">
                <a:tc>
                  <a:txBody>
                    <a:bodyPr/>
                    <a:lstStyle/>
                    <a:p>
                      <a:pPr marL="0" marR="0">
                        <a:lnSpc>
                          <a:spcPct val="115000"/>
                        </a:lnSpc>
                        <a:spcBef>
                          <a:spcPts val="0"/>
                        </a:spcBef>
                        <a:spcAft>
                          <a:spcPts val="0"/>
                        </a:spcAft>
                      </a:pPr>
                      <a:r>
                        <a:rPr lang="en-US" sz="1200">
                          <a:latin typeface="Times New Roman"/>
                          <a:ea typeface="Times New Roman"/>
                          <a:cs typeface="Times New Roman"/>
                        </a:rPr>
                        <a:t>Down take pipes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As per the specification by plumbing agency</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To bring rainwater down</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160 mm</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nos.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351">
                <a:tc>
                  <a:txBody>
                    <a:bodyPr/>
                    <a:lstStyle/>
                    <a:p>
                      <a:pPr marL="0" marR="0">
                        <a:lnSpc>
                          <a:spcPct val="115000"/>
                        </a:lnSpc>
                        <a:spcBef>
                          <a:spcPts val="0"/>
                        </a:spcBef>
                        <a:spcAft>
                          <a:spcPts val="0"/>
                        </a:spcAft>
                      </a:pPr>
                      <a:r>
                        <a:rPr lang="en-US" sz="1200">
                          <a:latin typeface="Times New Roman"/>
                          <a:ea typeface="Times New Roman"/>
                          <a:cs typeface="Times New Roman"/>
                        </a:rPr>
                        <a:t>Collection chamber</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To collect rain water and join it with channel pipe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To avoid breaking of joints of down take and channel pipes</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0.5 m x 0.5m x 0.5 m with air tight cover</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nos.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351">
                <a:tc>
                  <a:txBody>
                    <a:bodyPr/>
                    <a:lstStyle/>
                    <a:p>
                      <a:pPr marL="0" marR="0">
                        <a:lnSpc>
                          <a:spcPct val="115000"/>
                        </a:lnSpc>
                        <a:spcBef>
                          <a:spcPts val="0"/>
                        </a:spcBef>
                        <a:spcAft>
                          <a:spcPts val="0"/>
                        </a:spcAft>
                      </a:pPr>
                      <a:r>
                        <a:rPr lang="en-US" sz="1200">
                          <a:latin typeface="Times New Roman"/>
                          <a:ea typeface="Times New Roman"/>
                          <a:cs typeface="Times New Roman"/>
                        </a:rPr>
                        <a:t>Channel pipe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ISI brand rigid pipes of PVC material of 4/6 kg/cm</a:t>
                      </a:r>
                      <a:r>
                        <a:rPr lang="en-US" sz="1200" baseline="30000">
                          <a:latin typeface="Times New Roman"/>
                          <a:ea typeface="Times New Roman"/>
                          <a:cs typeface="Times New Roman"/>
                        </a:rPr>
                        <a:t>2</a:t>
                      </a:r>
                      <a:r>
                        <a:rPr lang="en-US" sz="1200">
                          <a:latin typeface="Times New Roman"/>
                          <a:ea typeface="Times New Roman"/>
                          <a:cs typeface="Times New Roman"/>
                        </a:rPr>
                        <a:t> strength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To direct  rainwater flow  to Rainwater Harvesting Unit</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200 mm diameter</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Times New Roman"/>
                      </a:endParaRPr>
                    </a:p>
                    <a:p>
                      <a:pPr marL="0" marR="0">
                        <a:lnSpc>
                          <a:spcPct val="115000"/>
                        </a:lnSpc>
                        <a:spcBef>
                          <a:spcPts val="0"/>
                        </a:spcBef>
                        <a:spcAft>
                          <a:spcPts val="0"/>
                        </a:spcAft>
                      </a:pPr>
                      <a:r>
                        <a:rPr lang="en-US" sz="1200" dirty="0">
                          <a:latin typeface="Times New Roman"/>
                          <a:ea typeface="Times New Roman"/>
                          <a:cs typeface="Times New Roman"/>
                        </a:rPr>
                        <a:t>As per site</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513">
                <a:tc>
                  <a:txBody>
                    <a:bodyPr/>
                    <a:lstStyle/>
                    <a:p>
                      <a:pPr marL="0" marR="0">
                        <a:lnSpc>
                          <a:spcPct val="115000"/>
                        </a:lnSpc>
                        <a:spcBef>
                          <a:spcPts val="0"/>
                        </a:spcBef>
                        <a:spcAft>
                          <a:spcPts val="0"/>
                        </a:spcAft>
                      </a:pPr>
                      <a:r>
                        <a:rPr lang="en-US" sz="1200">
                          <a:latin typeface="Times New Roman"/>
                          <a:ea typeface="Times New Roman"/>
                          <a:cs typeface="Times New Roman"/>
                        </a:rPr>
                        <a:t>First Flush (FF) valves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Ball valves of PVC material</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For first seven day reject water in by pass arrangement</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160 mm</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1 set /unit</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189">
                <a:tc>
                  <a:txBody>
                    <a:bodyPr/>
                    <a:lstStyle/>
                    <a:p>
                      <a:pPr marL="0" marR="0">
                        <a:lnSpc>
                          <a:spcPct val="115000"/>
                        </a:lnSpc>
                        <a:spcBef>
                          <a:spcPts val="0"/>
                        </a:spcBef>
                        <a:spcAft>
                          <a:spcPts val="0"/>
                        </a:spcAft>
                      </a:pPr>
                      <a:r>
                        <a:rPr lang="en-US" sz="1200">
                          <a:latin typeface="Times New Roman"/>
                          <a:ea typeface="Times New Roman"/>
                          <a:cs typeface="Times New Roman"/>
                        </a:rPr>
                        <a:t>Valve Box chamber</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225 mm brick masonry chamber plastered from inside in M-25 and cover</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Chamber to house the FF valves</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 m x 1 m x 1 m depth Or as per the valve size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nos.</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513">
                <a:tc>
                  <a:txBody>
                    <a:bodyPr/>
                    <a:lstStyle/>
                    <a:p>
                      <a:pPr marL="0" marR="0">
                        <a:lnSpc>
                          <a:spcPct val="115000"/>
                        </a:lnSpc>
                        <a:spcBef>
                          <a:spcPts val="0"/>
                        </a:spcBef>
                        <a:spcAft>
                          <a:spcPts val="0"/>
                        </a:spcAft>
                      </a:pPr>
                      <a:r>
                        <a:rPr lang="en-US" sz="1200">
                          <a:latin typeface="Times New Roman"/>
                          <a:ea typeface="Times New Roman"/>
                          <a:cs typeface="Times New Roman"/>
                        </a:rPr>
                        <a:t>Filtration chamber/ Filter Unit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RCC tank near the storage tank</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Filtration</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1.5 m x1.5 m x2.0 m depth with graded filter media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no.</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676">
                <a:tc>
                  <a:txBody>
                    <a:bodyPr/>
                    <a:lstStyle/>
                    <a:p>
                      <a:pPr marL="0" marR="0">
                        <a:lnSpc>
                          <a:spcPct val="115000"/>
                        </a:lnSpc>
                        <a:spcBef>
                          <a:spcPts val="0"/>
                        </a:spcBef>
                        <a:spcAft>
                          <a:spcPts val="0"/>
                        </a:spcAft>
                      </a:pPr>
                      <a:r>
                        <a:rPr lang="en-US" sz="1200">
                          <a:latin typeface="Times New Roman"/>
                          <a:ea typeface="Times New Roman"/>
                          <a:cs typeface="Times New Roman"/>
                        </a:rPr>
                        <a:t>Holding tank</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RCC tank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To hold 15 min. peak rainfall</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Total vol. of all tanks 125 m</a:t>
                      </a:r>
                      <a:r>
                        <a:rPr lang="en-US" sz="1200" baseline="30000">
                          <a:latin typeface="Times New Roman"/>
                          <a:ea typeface="Times New Roman"/>
                          <a:cs typeface="Times New Roman"/>
                        </a:rPr>
                        <a:t>3</a:t>
                      </a:r>
                      <a:r>
                        <a:rPr lang="en-US" sz="1200">
                          <a:latin typeface="Times New Roman"/>
                          <a:ea typeface="Times New Roman"/>
                          <a:cs typeface="Times New Roman"/>
                        </a:rPr>
                        <a:t>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6 no.</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189">
                <a:tc>
                  <a:txBody>
                    <a:bodyPr/>
                    <a:lstStyle/>
                    <a:p>
                      <a:pPr marL="0" marR="0">
                        <a:lnSpc>
                          <a:spcPct val="115000"/>
                        </a:lnSpc>
                        <a:spcBef>
                          <a:spcPts val="0"/>
                        </a:spcBef>
                        <a:spcAft>
                          <a:spcPts val="0"/>
                        </a:spcAft>
                      </a:pPr>
                      <a:r>
                        <a:rPr lang="en-US" sz="1200">
                          <a:latin typeface="Times New Roman"/>
                          <a:ea typeface="Times New Roman"/>
                          <a:cs typeface="Times New Roman"/>
                        </a:rPr>
                        <a:t>Recharge Bore well</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Bore well drilled for groundwater extraction</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Recharging the aquifer zones from overflow of storage tank or down takes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150 mm diameter bore well with water source</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6 no. </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513">
                <a:tc>
                  <a:txBody>
                    <a:bodyPr/>
                    <a:lstStyle/>
                    <a:p>
                      <a:pPr marL="0" marR="0">
                        <a:lnSpc>
                          <a:spcPct val="115000"/>
                        </a:lnSpc>
                        <a:spcBef>
                          <a:spcPts val="0"/>
                        </a:spcBef>
                        <a:spcAft>
                          <a:spcPts val="0"/>
                        </a:spcAft>
                      </a:pPr>
                      <a:r>
                        <a:rPr lang="en-US" sz="1200">
                          <a:latin typeface="Times New Roman"/>
                          <a:ea typeface="Times New Roman"/>
                          <a:cs typeface="Times New Roman"/>
                        </a:rPr>
                        <a:t>Recharge Bore well pit</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RCC rings of 1 m diameter  around B/W</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Recharge volume </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Times New Roman"/>
                          <a:cs typeface="Times New Roman"/>
                        </a:rPr>
                        <a:t>10 m</a:t>
                      </a:r>
                      <a:r>
                        <a:rPr lang="en-US" sz="1200" baseline="30000">
                          <a:latin typeface="Times New Roman"/>
                          <a:ea typeface="Times New Roman"/>
                          <a:cs typeface="Times New Roman"/>
                        </a:rPr>
                        <a:t>3</a:t>
                      </a:r>
                      <a:endParaRPr lang="en-US" sz="120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6 nos.</a:t>
                      </a:r>
                      <a:endParaRPr lang="en-US" sz="1200" dirty="0">
                        <a:latin typeface="Calibri"/>
                        <a:ea typeface="Times New Roman"/>
                        <a:cs typeface="Times New Roman"/>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75,2031419620,K:\Case'sFiles\Teaching\Geography\Physical\IntroPhys\Online1202\17Hydrology\Media.ppcx"/>
</p:tagLst>
</file>

<file path=ppt/theme/theme1.xml><?xml version="1.0" encoding="utf-8"?>
<a:theme xmlns:a="http://schemas.openxmlformats.org/drawingml/2006/main" name="Part III Baseline Data">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Part III Baseline Data</Template>
  <TotalTime>314</TotalTime>
  <Words>4426</Words>
  <Application>Microsoft Office PowerPoint</Application>
  <PresentationFormat>On-screen Show (4:3)</PresentationFormat>
  <Paragraphs>832</Paragraphs>
  <Slides>126</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28" baseType="lpstr">
      <vt:lpstr>Part III Baseline Data</vt:lpstr>
      <vt:lpstr>Worksheet</vt:lpstr>
      <vt:lpstr>Slide 1</vt:lpstr>
      <vt:lpstr>Baseline studies</vt:lpstr>
      <vt:lpstr>Slide 3</vt:lpstr>
      <vt:lpstr>Effects of Soil Disturbance</vt:lpstr>
      <vt:lpstr>Old Approach to Manage Stormwater</vt:lpstr>
      <vt:lpstr>Watershed Urbanization </vt:lpstr>
      <vt:lpstr>Floods and Urbanization</vt:lpstr>
      <vt:lpstr>Slide 8</vt:lpstr>
      <vt:lpstr>New approach for stormwater management</vt:lpstr>
      <vt:lpstr>Structural BMPs </vt:lpstr>
      <vt:lpstr>SITE ASSESSMENT</vt:lpstr>
      <vt:lpstr>Slide 12</vt:lpstr>
      <vt:lpstr>Suggested ways</vt:lpstr>
      <vt:lpstr>Slide 14</vt:lpstr>
      <vt:lpstr>Slide 15</vt:lpstr>
      <vt:lpstr>Slide 16</vt:lpstr>
      <vt:lpstr>Runoff Coefficients for Undeveloped Areas Watershed Types </vt:lpstr>
      <vt:lpstr>Identifying Potential Rainwater Harvesting Sites</vt:lpstr>
      <vt:lpstr>Location Map</vt:lpstr>
      <vt:lpstr>Geological map</vt:lpstr>
      <vt:lpstr>Bore logs for sub surface Geology</vt:lpstr>
      <vt:lpstr>Slide 22</vt:lpstr>
      <vt:lpstr>Landuse Landcover Map</vt:lpstr>
      <vt:lpstr>Soil Map </vt:lpstr>
      <vt:lpstr>Slope Map</vt:lpstr>
      <vt:lpstr>Runoff Potential Map</vt:lpstr>
      <vt:lpstr>Potential Rainwater Harvesting Map</vt:lpstr>
      <vt:lpstr>Potential Watershed Area Map</vt:lpstr>
      <vt:lpstr>Slide 29</vt:lpstr>
      <vt:lpstr>Slide 30</vt:lpstr>
      <vt:lpstr>In situ Tests to assess Recharge, etc</vt:lpstr>
      <vt:lpstr>Slide 32</vt:lpstr>
      <vt:lpstr>Infiltration Test</vt:lpstr>
      <vt:lpstr>RESISTIVITY PROFILES</vt:lpstr>
      <vt:lpstr>Other Tests</vt:lpstr>
      <vt:lpstr>WSUD principles / strategies</vt:lpstr>
      <vt:lpstr>Urban Water Cycle</vt:lpstr>
      <vt:lpstr>Suitability of Artificial Recharge Structure</vt:lpstr>
      <vt:lpstr>Slide 39</vt:lpstr>
      <vt:lpstr>Slide 40</vt:lpstr>
      <vt:lpstr>Slide 41</vt:lpstr>
      <vt:lpstr>Aquifer storage &amp; Recovery..ASR Aquifer Storage Transfer &amp; Recovery..ASTR</vt:lpstr>
      <vt:lpstr>Slide 43</vt:lpstr>
      <vt:lpstr>SUBSURFACE INFILTRATION TECHNOLOGIES</vt:lpstr>
      <vt:lpstr>Slide 45</vt:lpstr>
      <vt:lpstr>Slide 46</vt:lpstr>
      <vt:lpstr>Slide 47</vt:lpstr>
      <vt:lpstr>Water Sensitive Urban Design</vt:lpstr>
      <vt:lpstr>Slide 49</vt:lpstr>
      <vt:lpstr>French Drains</vt:lpstr>
      <vt:lpstr>Slide 51</vt:lpstr>
      <vt:lpstr>Vegetated Swale (Enhanced)</vt:lpstr>
      <vt:lpstr>Slide 53</vt:lpstr>
      <vt:lpstr>Vegetated Infiltration Beds</vt:lpstr>
      <vt:lpstr>Slide 55</vt:lpstr>
      <vt:lpstr>Slide 56</vt:lpstr>
      <vt:lpstr>Infiltration Basins</vt:lpstr>
      <vt:lpstr>INFILTRATION TRENCHES</vt:lpstr>
      <vt:lpstr>Infiltration Trenches</vt:lpstr>
      <vt:lpstr>Slide 60</vt:lpstr>
      <vt:lpstr>Slide 61</vt:lpstr>
      <vt:lpstr>Slide 62</vt:lpstr>
      <vt:lpstr>Slide 63</vt:lpstr>
      <vt:lpstr>Constructed Wetlands</vt:lpstr>
      <vt:lpstr>Wet Pond / Retention Basin</vt:lpstr>
      <vt:lpstr>Water Quality Inserts/Filters</vt:lpstr>
      <vt:lpstr>Riparian Buffer Restoration and Reforestation</vt:lpstr>
      <vt:lpstr>Landscape Restoration </vt:lpstr>
      <vt:lpstr>Landscape Restoration (cont.)</vt:lpstr>
      <vt:lpstr>Rain Gardens / Bioretention</vt:lpstr>
      <vt:lpstr>Tree planter schematic</vt:lpstr>
      <vt:lpstr> Bioretention Areas (Rain Gardens) </vt:lpstr>
      <vt:lpstr>Open Swales/Surface Channels </vt:lpstr>
      <vt:lpstr>Dry Well / Seepage Pit</vt:lpstr>
      <vt:lpstr>Soil Amendment / Restoration</vt:lpstr>
      <vt:lpstr>Porous Paving w/ Infiltration</vt:lpstr>
      <vt:lpstr>PERMEABLE/POROUS PAVEMENTS</vt:lpstr>
      <vt:lpstr>POROUS PAVEMENTS </vt:lpstr>
      <vt:lpstr>Pervious Area</vt:lpstr>
      <vt:lpstr>PARKING LOT PERIMETER </vt:lpstr>
      <vt:lpstr>Slide 81</vt:lpstr>
      <vt:lpstr>Permeable Patios, Terraces, Courtyards</vt:lpstr>
      <vt:lpstr>Pre-treatment</vt:lpstr>
      <vt:lpstr>Oil/Particle Separators</vt:lpstr>
      <vt:lpstr>FILTERS IN PARKING LOTS</vt:lpstr>
      <vt:lpstr>Slide 86</vt:lpstr>
      <vt:lpstr>Slide 87</vt:lpstr>
      <vt:lpstr>Bio-drainage</vt:lpstr>
      <vt:lpstr>Trees for controlling dryland salinity and waterlogging</vt:lpstr>
      <vt:lpstr>Slide 90</vt:lpstr>
      <vt:lpstr>Slide 91</vt:lpstr>
      <vt:lpstr>Slide 92</vt:lpstr>
      <vt:lpstr>Slide 93</vt:lpstr>
      <vt:lpstr>Slide 94</vt:lpstr>
      <vt:lpstr>Calculating the amount of water the catchment area will produce</vt:lpstr>
      <vt:lpstr>Run off coefficient of developed areas</vt:lpstr>
      <vt:lpstr>DATA FOR DESIGNING A RAINWATER HARVESTING SYSTEM</vt:lpstr>
      <vt:lpstr>Slide 98</vt:lpstr>
      <vt:lpstr>Slide 99</vt:lpstr>
      <vt:lpstr>Slide 100</vt:lpstr>
      <vt:lpstr>Slide 101</vt:lpstr>
      <vt:lpstr>Slide 102</vt:lpstr>
      <vt:lpstr>Slide 103</vt:lpstr>
      <vt:lpstr>Slide 104</vt:lpstr>
      <vt:lpstr>Slide 105</vt:lpstr>
      <vt:lpstr>First Flush valve </vt:lpstr>
      <vt:lpstr>On line filters/Filtration tank </vt:lpstr>
      <vt:lpstr>Slide 108</vt:lpstr>
      <vt:lpstr>Slide 109</vt:lpstr>
      <vt:lpstr>Slide 110</vt:lpstr>
      <vt:lpstr>Slide 111</vt:lpstr>
      <vt:lpstr>Recharge pits</vt:lpstr>
      <vt:lpstr>Slide 113</vt:lpstr>
      <vt:lpstr>Slide 114</vt:lpstr>
      <vt:lpstr>Soak ways</vt:lpstr>
      <vt:lpstr>Slide 116</vt:lpstr>
      <vt:lpstr>Slide 117</vt:lpstr>
      <vt:lpstr>Slide 118</vt:lpstr>
      <vt:lpstr>Slide 119</vt:lpstr>
      <vt:lpstr>Slide 120</vt:lpstr>
      <vt:lpstr>Slide 121</vt:lpstr>
      <vt:lpstr>Slide 122</vt:lpstr>
      <vt:lpstr>Slide 123</vt:lpstr>
      <vt:lpstr>Cost of system</vt:lpstr>
      <vt:lpstr>Pay Back Period</vt:lpstr>
      <vt:lpstr>Final thought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studies</dc:title>
  <dc:creator>ELP</dc:creator>
  <cp:lastModifiedBy>muz</cp:lastModifiedBy>
  <cp:revision>35</cp:revision>
  <dcterms:created xsi:type="dcterms:W3CDTF">2014-01-12T12:12:19Z</dcterms:created>
  <dcterms:modified xsi:type="dcterms:W3CDTF">2014-02-12T06:29:56Z</dcterms:modified>
</cp:coreProperties>
</file>