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75" r:id="rId3"/>
    <p:sldId id="281" r:id="rId4"/>
    <p:sldId id="298" r:id="rId5"/>
    <p:sldId id="304" r:id="rId6"/>
    <p:sldId id="286" r:id="rId7"/>
    <p:sldId id="297" r:id="rId8"/>
    <p:sldId id="287" r:id="rId9"/>
    <p:sldId id="288" r:id="rId10"/>
    <p:sldId id="289" r:id="rId11"/>
    <p:sldId id="290" r:id="rId12"/>
    <p:sldId id="291" r:id="rId13"/>
    <p:sldId id="292" r:id="rId14"/>
    <p:sldId id="259" r:id="rId15"/>
    <p:sldId id="276" r:id="rId16"/>
    <p:sldId id="293" r:id="rId17"/>
    <p:sldId id="263" r:id="rId18"/>
    <p:sldId id="265" r:id="rId19"/>
    <p:sldId id="274" r:id="rId20"/>
    <p:sldId id="273" r:id="rId21"/>
    <p:sldId id="266" r:id="rId22"/>
    <p:sldId id="267" r:id="rId23"/>
    <p:sldId id="269" r:id="rId24"/>
    <p:sldId id="271" r:id="rId25"/>
    <p:sldId id="294" r:id="rId26"/>
    <p:sldId id="300" r:id="rId27"/>
    <p:sldId id="301" r:id="rId28"/>
    <p:sldId id="302" r:id="rId29"/>
    <p:sldId id="295" r:id="rId30"/>
    <p:sldId id="303" r:id="rId31"/>
    <p:sldId id="28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C97013-9B08-47FE-BC8B-8FCB091D7729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9A367-C2A6-4F1C-B886-779844A273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A93B4A-F649-4B11-A9F4-C5CF582AD120}" type="slidenum">
              <a:rPr lang="en-US"/>
              <a:pPr/>
              <a:t>14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911326" algn="l"/>
                <a:tab pos="1825660" algn="l"/>
                <a:tab pos="2739994" algn="l"/>
                <a:tab pos="3654328" algn="l"/>
                <a:tab pos="4568662" algn="l"/>
                <a:tab pos="5482996" algn="l"/>
                <a:tab pos="6397330" algn="l"/>
                <a:tab pos="7311664" algn="l"/>
                <a:tab pos="8225998" algn="l"/>
                <a:tab pos="9140332" algn="l"/>
                <a:tab pos="10054666" algn="l"/>
              </a:tabLst>
            </a:pPr>
            <a:fld id="{9479A5EF-D843-4896-A7DD-427B253DCAF4}" type="slidenum">
              <a:rPr lang="en-GB" smtClean="0"/>
              <a:pPr>
                <a:tabLst>
                  <a:tab pos="0" algn="l"/>
                  <a:tab pos="911326" algn="l"/>
                  <a:tab pos="1825660" algn="l"/>
                  <a:tab pos="2739994" algn="l"/>
                  <a:tab pos="3654328" algn="l"/>
                  <a:tab pos="4568662" algn="l"/>
                  <a:tab pos="5482996" algn="l"/>
                  <a:tab pos="6397330" algn="l"/>
                  <a:tab pos="7311664" algn="l"/>
                  <a:tab pos="8225998" algn="l"/>
                  <a:tab pos="9140332" algn="l"/>
                  <a:tab pos="10054666" algn="l"/>
                </a:tabLst>
              </a:pPr>
              <a:t>23</a:t>
            </a:fld>
            <a:endParaRPr lang="en-GB" dirty="0" smtClean="0"/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3885206" y="8685287"/>
            <a:ext cx="2971304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76" tIns="46787" rIns="89976" bIns="46787" anchor="b"/>
          <a:lstStyle/>
          <a:p>
            <a:pPr algn="r">
              <a:buClr>
                <a:srgbClr val="000000"/>
              </a:buClr>
              <a:tabLst>
                <a:tab pos="0" algn="l"/>
                <a:tab pos="911326" algn="l"/>
                <a:tab pos="1825660" algn="l"/>
                <a:tab pos="2739994" algn="l"/>
                <a:tab pos="3654328" algn="l"/>
                <a:tab pos="4568662" algn="l"/>
                <a:tab pos="5482996" algn="l"/>
                <a:tab pos="6397330" algn="l"/>
                <a:tab pos="7311664" algn="l"/>
                <a:tab pos="8225998" algn="l"/>
                <a:tab pos="9140332" algn="l"/>
                <a:tab pos="10054666" algn="l"/>
              </a:tabLst>
            </a:pPr>
            <a:fld id="{3B2114A8-941B-4E49-BC1A-CE64491A42FA}" type="slidenum">
              <a:rPr lang="en-GB" sz="13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tabLst>
                  <a:tab pos="0" algn="l"/>
                  <a:tab pos="911326" algn="l"/>
                  <a:tab pos="1825660" algn="l"/>
                  <a:tab pos="2739994" algn="l"/>
                  <a:tab pos="3654328" algn="l"/>
                  <a:tab pos="4568662" algn="l"/>
                  <a:tab pos="5482996" algn="l"/>
                  <a:tab pos="6397330" algn="l"/>
                  <a:tab pos="7311664" algn="l"/>
                  <a:tab pos="8225998" algn="l"/>
                  <a:tab pos="9140332" algn="l"/>
                  <a:tab pos="10054666" algn="l"/>
                </a:tabLst>
              </a:pPr>
              <a:t>23</a:t>
            </a:fld>
            <a:endParaRPr lang="en-GB" sz="1300" dirty="0">
              <a:solidFill>
                <a:srgbClr val="000000"/>
              </a:solidFill>
            </a:endParaRPr>
          </a:p>
        </p:txBody>
      </p:sp>
      <p:sp>
        <p:nvSpPr>
          <p:cNvPr id="56324" name="Text Box 2"/>
          <p:cNvSpPr txBox="1">
            <a:spLocks noChangeArrowheads="1"/>
          </p:cNvSpPr>
          <p:nvPr/>
        </p:nvSpPr>
        <p:spPr bwMode="auto">
          <a:xfrm>
            <a:off x="1143498" y="685801"/>
            <a:ext cx="4571006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17" tIns="45708" rIns="91417" bIns="45708" anchor="ctr"/>
          <a:lstStyle/>
          <a:p>
            <a:endParaRPr lang="en-US"/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1"/>
            <a:ext cx="5486400" cy="4123883"/>
          </a:xfr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911326" algn="l"/>
                <a:tab pos="1825660" algn="l"/>
                <a:tab pos="2739994" algn="l"/>
                <a:tab pos="3654328" algn="l"/>
                <a:tab pos="4568662" algn="l"/>
                <a:tab pos="5482996" algn="l"/>
                <a:tab pos="6397330" algn="l"/>
                <a:tab pos="7311664" algn="l"/>
                <a:tab pos="8225998" algn="l"/>
                <a:tab pos="9140332" algn="l"/>
                <a:tab pos="10054666" algn="l"/>
              </a:tabLst>
            </a:pPr>
            <a:fld id="{F56FAB55-5A77-4AE1-897B-68F38D25BB91}" type="slidenum">
              <a:rPr lang="en-GB" smtClean="0"/>
              <a:pPr>
                <a:tabLst>
                  <a:tab pos="0" algn="l"/>
                  <a:tab pos="911326" algn="l"/>
                  <a:tab pos="1825660" algn="l"/>
                  <a:tab pos="2739994" algn="l"/>
                  <a:tab pos="3654328" algn="l"/>
                  <a:tab pos="4568662" algn="l"/>
                  <a:tab pos="5482996" algn="l"/>
                  <a:tab pos="6397330" algn="l"/>
                  <a:tab pos="7311664" algn="l"/>
                  <a:tab pos="8225998" algn="l"/>
                  <a:tab pos="9140332" algn="l"/>
                  <a:tab pos="10054666" algn="l"/>
                </a:tabLst>
              </a:pPr>
              <a:t>24</a:t>
            </a:fld>
            <a:endParaRPr lang="en-GB" dirty="0" smtClean="0"/>
          </a:p>
        </p:txBody>
      </p:sp>
      <p:sp>
        <p:nvSpPr>
          <p:cNvPr id="60419" name="Text Box 1"/>
          <p:cNvSpPr txBox="1">
            <a:spLocks noChangeArrowheads="1"/>
          </p:cNvSpPr>
          <p:nvPr/>
        </p:nvSpPr>
        <p:spPr bwMode="auto">
          <a:xfrm>
            <a:off x="3885206" y="8685287"/>
            <a:ext cx="2971304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76" tIns="46787" rIns="89976" bIns="46787" anchor="b"/>
          <a:lstStyle/>
          <a:p>
            <a:pPr algn="r">
              <a:buClr>
                <a:srgbClr val="000000"/>
              </a:buClr>
              <a:tabLst>
                <a:tab pos="0" algn="l"/>
                <a:tab pos="911326" algn="l"/>
                <a:tab pos="1825660" algn="l"/>
                <a:tab pos="2739994" algn="l"/>
                <a:tab pos="3654328" algn="l"/>
                <a:tab pos="4568662" algn="l"/>
                <a:tab pos="5482996" algn="l"/>
                <a:tab pos="6397330" algn="l"/>
                <a:tab pos="7311664" algn="l"/>
                <a:tab pos="8225998" algn="l"/>
                <a:tab pos="9140332" algn="l"/>
                <a:tab pos="10054666" algn="l"/>
              </a:tabLst>
            </a:pPr>
            <a:fld id="{1A4B8D29-0635-4CB0-8390-67427A9390AF}" type="slidenum">
              <a:rPr lang="en-GB" sz="13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tabLst>
                  <a:tab pos="0" algn="l"/>
                  <a:tab pos="911326" algn="l"/>
                  <a:tab pos="1825660" algn="l"/>
                  <a:tab pos="2739994" algn="l"/>
                  <a:tab pos="3654328" algn="l"/>
                  <a:tab pos="4568662" algn="l"/>
                  <a:tab pos="5482996" algn="l"/>
                  <a:tab pos="6397330" algn="l"/>
                  <a:tab pos="7311664" algn="l"/>
                  <a:tab pos="8225998" algn="l"/>
                  <a:tab pos="9140332" algn="l"/>
                  <a:tab pos="10054666" algn="l"/>
                </a:tabLst>
              </a:pPr>
              <a:t>24</a:t>
            </a:fld>
            <a:endParaRPr lang="en-GB" sz="1300" dirty="0">
              <a:solidFill>
                <a:srgbClr val="000000"/>
              </a:solidFill>
            </a:endParaRPr>
          </a:p>
        </p:txBody>
      </p:sp>
      <p:sp>
        <p:nvSpPr>
          <p:cNvPr id="60420" name="Text Box 2"/>
          <p:cNvSpPr txBox="1">
            <a:spLocks noChangeArrowheads="1"/>
          </p:cNvSpPr>
          <p:nvPr/>
        </p:nvSpPr>
        <p:spPr bwMode="auto">
          <a:xfrm>
            <a:off x="1143498" y="685801"/>
            <a:ext cx="4571006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17" tIns="45708" rIns="91417" bIns="45708" anchor="ctr"/>
          <a:lstStyle/>
          <a:p>
            <a:endParaRPr lang="en-US"/>
          </a:p>
        </p:txBody>
      </p:sp>
      <p:sp>
        <p:nvSpPr>
          <p:cNvPr id="60421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1"/>
            <a:ext cx="5486400" cy="4123883"/>
          </a:xfr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3 R’s of water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Recharge, Reuse &amp; Recycling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76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</a:t>
            </a:r>
            <a:r>
              <a:rPr lang="el-GR" sz="3200" dirty="0" smtClean="0"/>
              <a:t>hlorine dioxide</a:t>
            </a:r>
            <a:r>
              <a:rPr lang="en-US" sz="3200" dirty="0" smtClean="0"/>
              <a:t> </a:t>
            </a:r>
            <a:r>
              <a:rPr lang="el-GR" sz="3200" dirty="0" smtClean="0"/>
              <a:t>for wastewater disinfection</a:t>
            </a:r>
            <a:endParaRPr lang="en-US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66800" y="1143000"/>
          <a:ext cx="7848601" cy="243840"/>
        </p:xfrm>
        <a:graphic>
          <a:graphicData uri="http://schemas.openxmlformats.org/drawingml/2006/table">
            <a:tbl>
              <a:tblPr/>
              <a:tblGrid>
                <a:gridCol w="352259"/>
                <a:gridCol w="3051658"/>
                <a:gridCol w="4444684"/>
              </a:tblGrid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aseline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baseline="0" dirty="0">
                          <a:latin typeface="Palatino Linotype"/>
                          <a:ea typeface="Times New Roman"/>
                        </a:rPr>
                        <a:t>Advantages</a:t>
                      </a:r>
                      <a:endParaRPr lang="en-US" sz="1600" baseline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baseline="0" dirty="0">
                          <a:latin typeface="Palatino Linotype"/>
                          <a:ea typeface="Times New Roman"/>
                        </a:rPr>
                        <a:t>Disadvantages</a:t>
                      </a:r>
                      <a:endParaRPr lang="en-US" sz="1600" baseline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66800" y="1447800"/>
          <a:ext cx="7696200" cy="5029200"/>
        </p:xfrm>
        <a:graphic>
          <a:graphicData uri="http://schemas.openxmlformats.org/drawingml/2006/table">
            <a:tbl>
              <a:tblPr/>
              <a:tblGrid>
                <a:gridCol w="488992"/>
                <a:gridCol w="2933956"/>
                <a:gridCol w="4273252"/>
              </a:tblGrid>
              <a:tr h="502920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Palatino Linotype"/>
                          <a:ea typeface="Times New Roman"/>
                        </a:rPr>
                        <a:t>CHLORINE DIOXIDE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600" dirty="0">
                          <a:latin typeface="Palatino Linotype"/>
                          <a:ea typeface="Times New Roman"/>
                        </a:rPr>
                        <a:t>Effective disinfectant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600" dirty="0">
                          <a:latin typeface="Palatino Linotype"/>
                          <a:ea typeface="Times New Roman"/>
                        </a:rPr>
                        <a:t>More effective than chlorine in inactivating most viruses, spores, cysts, and </a:t>
                      </a:r>
                      <a:r>
                        <a:rPr lang="en-GB" sz="1600" dirty="0" err="1">
                          <a:latin typeface="Palatino Linotype"/>
                          <a:ea typeface="Times New Roman"/>
                        </a:rPr>
                        <a:t>oocysts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600" dirty="0" err="1">
                          <a:latin typeface="Palatino Linotype"/>
                          <a:ea typeface="Times New Roman"/>
                        </a:rPr>
                        <a:t>Biocidal</a:t>
                      </a:r>
                      <a:r>
                        <a:rPr lang="en-GB" sz="1600" dirty="0">
                          <a:latin typeface="Palatino Linotype"/>
                          <a:ea typeface="Times New Roman"/>
                        </a:rPr>
                        <a:t> properties not influenced by ph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600" dirty="0">
                          <a:latin typeface="Palatino Linotype"/>
                          <a:ea typeface="Times New Roman"/>
                        </a:rPr>
                        <a:t>Under proper generation conditions, halogen-substituted </a:t>
                      </a:r>
                      <a:r>
                        <a:rPr lang="en-GB" sz="1600" dirty="0" err="1">
                          <a:latin typeface="Palatino Linotype"/>
                          <a:ea typeface="Times New Roman"/>
                        </a:rPr>
                        <a:t>dbps</a:t>
                      </a:r>
                      <a:r>
                        <a:rPr lang="en-GB" sz="1600" dirty="0">
                          <a:latin typeface="Palatino Linotype"/>
                          <a:ea typeface="Times New Roman"/>
                        </a:rPr>
                        <a:t> are not formed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600" dirty="0">
                          <a:latin typeface="Palatino Linotype"/>
                          <a:ea typeface="Times New Roman"/>
                        </a:rPr>
                        <a:t>Oxidises sulphides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GB" sz="1600" dirty="0">
                          <a:latin typeface="Palatino Linotype"/>
                          <a:ea typeface="Times New Roman"/>
                        </a:rPr>
                        <a:t>Provides residuals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600" dirty="0">
                          <a:latin typeface="Palatino Linotype"/>
                          <a:ea typeface="Times New Roman"/>
                        </a:rPr>
                        <a:t>Unstable must be produced onsite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600" dirty="0">
                          <a:latin typeface="Palatino Linotype"/>
                          <a:ea typeface="Times New Roman"/>
                        </a:rPr>
                        <a:t>Oxidises iron, magnesium, and other inorganic compounds (consumes disinfectant)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600" dirty="0">
                          <a:latin typeface="Palatino Linotype"/>
                          <a:ea typeface="Times New Roman"/>
                        </a:rPr>
                        <a:t>Oxidises a variety of organic compounds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600" dirty="0">
                          <a:latin typeface="Palatino Linotype"/>
                          <a:ea typeface="Times New Roman"/>
                        </a:rPr>
                        <a:t>Formation of </a:t>
                      </a:r>
                      <a:r>
                        <a:rPr lang="en-GB" sz="1600" dirty="0" err="1">
                          <a:latin typeface="Palatino Linotype"/>
                          <a:ea typeface="Times New Roman"/>
                        </a:rPr>
                        <a:t>dbps</a:t>
                      </a:r>
                      <a:r>
                        <a:rPr lang="en-GB" sz="1600" dirty="0">
                          <a:latin typeface="Palatino Linotype"/>
                          <a:ea typeface="Times New Roman"/>
                        </a:rPr>
                        <a:t> (i.e. Chlorite and chlorate)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600" dirty="0">
                          <a:latin typeface="Palatino Linotype"/>
                          <a:ea typeface="Times New Roman"/>
                        </a:rPr>
                        <a:t>Potential for the formation of halogen-substituted </a:t>
                      </a:r>
                      <a:r>
                        <a:rPr lang="en-GB" sz="1600" dirty="0" err="1">
                          <a:latin typeface="Palatino Linotype"/>
                          <a:ea typeface="Times New Roman"/>
                        </a:rPr>
                        <a:t>dbps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600" dirty="0">
                          <a:latin typeface="Palatino Linotype"/>
                          <a:ea typeface="Times New Roman"/>
                        </a:rPr>
                        <a:t>Decomposes in sunlight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600" dirty="0">
                          <a:latin typeface="Palatino Linotype"/>
                          <a:ea typeface="Times New Roman"/>
                        </a:rPr>
                        <a:t>Can lead to the formation of odours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600" dirty="0">
                          <a:latin typeface="Palatino Linotype"/>
                          <a:ea typeface="Times New Roman"/>
                        </a:rPr>
                        <a:t>Increased TDS level of treated effluent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GB" sz="1600" dirty="0">
                          <a:latin typeface="Palatino Linotype"/>
                          <a:ea typeface="Times New Roman"/>
                        </a:rPr>
                        <a:t>Operating costs can be high (e.g., must test for chlorite and chlorate)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</a:t>
            </a:r>
            <a:r>
              <a:rPr lang="el-GR" dirty="0" smtClean="0"/>
              <a:t>zone</a:t>
            </a:r>
            <a:r>
              <a:rPr lang="en-US" dirty="0" smtClean="0"/>
              <a:t> </a:t>
            </a:r>
            <a:r>
              <a:rPr lang="el-GR" dirty="0" smtClean="0"/>
              <a:t>for wastewater disinfection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85800" y="1371600"/>
          <a:ext cx="7848601" cy="243840"/>
        </p:xfrm>
        <a:graphic>
          <a:graphicData uri="http://schemas.openxmlformats.org/drawingml/2006/table">
            <a:tbl>
              <a:tblPr/>
              <a:tblGrid>
                <a:gridCol w="352259"/>
                <a:gridCol w="3051658"/>
                <a:gridCol w="4444684"/>
              </a:tblGrid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aseline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baseline="0" dirty="0">
                          <a:latin typeface="Palatino Linotype"/>
                          <a:ea typeface="Times New Roman"/>
                        </a:rPr>
                        <a:t>Advantages</a:t>
                      </a:r>
                      <a:endParaRPr lang="en-US" sz="1600" baseline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baseline="0" dirty="0" smtClean="0">
                          <a:latin typeface="Palatino Linotype"/>
                          <a:ea typeface="Times New Roman"/>
                        </a:rPr>
                        <a:t>              Disadvantages</a:t>
                      </a:r>
                      <a:endParaRPr lang="en-US" sz="1600" baseline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1676400"/>
          <a:ext cx="8001000" cy="4876800"/>
        </p:xfrm>
        <a:graphic>
          <a:graphicData uri="http://schemas.openxmlformats.org/drawingml/2006/table">
            <a:tbl>
              <a:tblPr/>
              <a:tblGrid>
                <a:gridCol w="508360"/>
                <a:gridCol w="3050151"/>
                <a:gridCol w="4442489"/>
              </a:tblGrid>
              <a:tr h="487680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Palatino Linotype"/>
                          <a:ea typeface="Times New Roman"/>
                        </a:rPr>
                        <a:t>OZONE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latin typeface="Palatino Linotype"/>
                          <a:ea typeface="Times New Roman"/>
                        </a:rPr>
                        <a:t>Effective disinfectant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latin typeface="Palatino Linotype"/>
                          <a:ea typeface="Times New Roman"/>
                        </a:rPr>
                        <a:t>More effective than chlorine in inactivating most viruses, spores, cysts, and </a:t>
                      </a:r>
                      <a:r>
                        <a:rPr lang="en-GB" sz="1400" dirty="0" err="1">
                          <a:latin typeface="Palatino Linotype"/>
                          <a:ea typeface="Times New Roman"/>
                        </a:rPr>
                        <a:t>oocysts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 err="1">
                          <a:latin typeface="Palatino Linotype"/>
                          <a:ea typeface="Times New Roman"/>
                        </a:rPr>
                        <a:t>Biocidal</a:t>
                      </a:r>
                      <a:r>
                        <a:rPr lang="en-GB" sz="1400" dirty="0">
                          <a:latin typeface="Palatino Linotype"/>
                          <a:ea typeface="Times New Roman"/>
                        </a:rPr>
                        <a:t> properties not influenced by ph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latin typeface="Palatino Linotype"/>
                          <a:ea typeface="Times New Roman"/>
                        </a:rPr>
                        <a:t>Shorter contact time than chlorine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latin typeface="Palatino Linotype"/>
                          <a:ea typeface="Times New Roman"/>
                        </a:rPr>
                        <a:t>Oxidises sulphides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latin typeface="Palatino Linotype"/>
                          <a:ea typeface="Times New Roman"/>
                        </a:rPr>
                        <a:t>Requires less space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latin typeface="Palatino Linotype"/>
                          <a:ea typeface="Times New Roman"/>
                        </a:rPr>
                        <a:t>Contributes dissolved oxygen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latin typeface="Palatino Linotype"/>
                          <a:ea typeface="Times New Roman"/>
                        </a:rPr>
                        <a:t>No immediate measure of whether disinfection was successful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latin typeface="Palatino Linotype"/>
                          <a:ea typeface="Times New Roman"/>
                        </a:rPr>
                        <a:t>No residual effect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latin typeface="Palatino Linotype"/>
                          <a:ea typeface="Times New Roman"/>
                        </a:rPr>
                        <a:t>Less effective in inactivating some viruses, spores, cysts at low dosages used for </a:t>
                      </a:r>
                      <a:r>
                        <a:rPr lang="en-GB" sz="1400" dirty="0" err="1">
                          <a:latin typeface="Palatino Linotype"/>
                          <a:ea typeface="Times New Roman"/>
                        </a:rPr>
                        <a:t>coliform</a:t>
                      </a:r>
                      <a:r>
                        <a:rPr lang="en-GB" sz="1400" dirty="0">
                          <a:latin typeface="Palatino Linotype"/>
                          <a:ea typeface="Times New Roman"/>
                        </a:rPr>
                        <a:t> organisms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latin typeface="Palatino Linotype"/>
                          <a:ea typeface="Times New Roman"/>
                        </a:rPr>
                        <a:t>Formation of </a:t>
                      </a:r>
                      <a:r>
                        <a:rPr lang="en-GB" sz="1400" dirty="0" err="1">
                          <a:latin typeface="Palatino Linotype"/>
                          <a:ea typeface="Times New Roman"/>
                        </a:rPr>
                        <a:t>dbps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latin typeface="Palatino Linotype"/>
                          <a:ea typeface="Times New Roman"/>
                        </a:rPr>
                        <a:t>Oxidises iron, magnesium, and other inorganic compounds (consumes disinfectant)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latin typeface="Palatino Linotype"/>
                          <a:ea typeface="Times New Roman"/>
                        </a:rPr>
                        <a:t>Oxidises a variety of organic compounds (consumes disinfectant)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latin typeface="Palatino Linotype"/>
                          <a:ea typeface="Times New Roman"/>
                        </a:rPr>
                        <a:t>Off-gas requires treatment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latin typeface="Palatino Linotype"/>
                          <a:ea typeface="Times New Roman"/>
                        </a:rPr>
                        <a:t>Safety concerns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latin typeface="Palatino Linotype"/>
                          <a:ea typeface="Times New Roman"/>
                        </a:rPr>
                        <a:t>Highly corrosive and toxic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latin typeface="Palatino Linotype"/>
                          <a:ea typeface="Times New Roman"/>
                        </a:rPr>
                        <a:t>Energy-intensive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latin typeface="Palatino Linotype"/>
                          <a:ea typeface="Times New Roman"/>
                        </a:rPr>
                        <a:t>Relatively expensive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latin typeface="Palatino Linotype"/>
                          <a:ea typeface="Times New Roman"/>
                        </a:rPr>
                        <a:t>High operational and maintenance-sensitive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latin typeface="Palatino Linotype"/>
                          <a:ea typeface="Times New Roman"/>
                        </a:rPr>
                        <a:t>Lack of chemical system that can be used for auxiliary uses such as dosing RAS lines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latin typeface="Palatino Linotype"/>
                          <a:ea typeface="Times New Roman"/>
                        </a:rPr>
                        <a:t>May be limited to plant where generation of high-purity oxygen already exists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UV</a:t>
            </a:r>
            <a:r>
              <a:rPr lang="en-US" dirty="0" smtClean="0"/>
              <a:t> </a:t>
            </a:r>
            <a:r>
              <a:rPr lang="el-GR" dirty="0" smtClean="0"/>
              <a:t>for wastewater disinfection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38200" y="1752600"/>
          <a:ext cx="7696200" cy="4693920"/>
        </p:xfrm>
        <a:graphic>
          <a:graphicData uri="http://schemas.openxmlformats.org/drawingml/2006/table">
            <a:tbl>
              <a:tblPr/>
              <a:tblGrid>
                <a:gridCol w="488993"/>
                <a:gridCol w="2933955"/>
                <a:gridCol w="4273252"/>
              </a:tblGrid>
              <a:tr h="306324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Palatino Linotype"/>
                          <a:ea typeface="Times New Roman"/>
                        </a:rPr>
                        <a:t>UV RADIATION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latin typeface="Palatino Linotype"/>
                          <a:ea typeface="Times New Roman"/>
                        </a:rPr>
                        <a:t>Effective disinfectant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latin typeface="Palatino Linotype"/>
                          <a:ea typeface="Times New Roman"/>
                        </a:rPr>
                        <a:t> No residual toxicity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latin typeface="Palatino Linotype"/>
                          <a:ea typeface="Times New Roman"/>
                        </a:rPr>
                        <a:t>More effective than chlorine in inactivating most viruses, spores, cysts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latin typeface="Palatino Linotype"/>
                          <a:ea typeface="Times New Roman"/>
                        </a:rPr>
                        <a:t>No formation of </a:t>
                      </a:r>
                      <a:r>
                        <a:rPr lang="en-GB" sz="1400" dirty="0" err="1">
                          <a:latin typeface="Palatino Linotype"/>
                          <a:ea typeface="Times New Roman"/>
                        </a:rPr>
                        <a:t>dbps</a:t>
                      </a:r>
                      <a:r>
                        <a:rPr lang="en-GB" sz="1400" dirty="0">
                          <a:latin typeface="Palatino Linotype"/>
                          <a:ea typeface="Times New Roman"/>
                        </a:rPr>
                        <a:t> at dosage used for disinfection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latin typeface="Palatino Linotype"/>
                          <a:ea typeface="Times New Roman"/>
                        </a:rPr>
                        <a:t>Does not increase TDS level of treated effluent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latin typeface="Palatino Linotype"/>
                          <a:ea typeface="Times New Roman"/>
                        </a:rPr>
                        <a:t>Effective in the destruction of resistant organic constituents such as NDMA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latin typeface="Palatino Linotype"/>
                          <a:ea typeface="Times New Roman"/>
                        </a:rPr>
                        <a:t>Improved safety compared to the use of chemical disinfectants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latin typeface="Palatino Linotype"/>
                          <a:ea typeface="Times New Roman"/>
                        </a:rPr>
                        <a:t>Requires less space than chlorine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latin typeface="Palatino Linotype"/>
                          <a:ea typeface="Times New Roman"/>
                        </a:rPr>
                        <a:t>At higher dosages, UV radiation can be used to reduce concentration of trace organic constituents (e.g. NDMA)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latin typeface="Palatino Linotype"/>
                          <a:ea typeface="Times New Roman"/>
                        </a:rPr>
                        <a:t>No immediate measure whether disinfection was successful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latin typeface="Palatino Linotype"/>
                          <a:ea typeface="Times New Roman"/>
                        </a:rPr>
                        <a:t>No residual effect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latin typeface="Palatino Linotype"/>
                          <a:ea typeface="Times New Roman"/>
                        </a:rPr>
                        <a:t>Less effective in inactivating some viruses, spores, cysts at low dosages used for </a:t>
                      </a:r>
                      <a:r>
                        <a:rPr lang="en-GB" sz="1400" dirty="0" err="1">
                          <a:latin typeface="Palatino Linotype"/>
                          <a:ea typeface="Times New Roman"/>
                        </a:rPr>
                        <a:t>coliform</a:t>
                      </a:r>
                      <a:r>
                        <a:rPr lang="en-GB" sz="1400" dirty="0">
                          <a:latin typeface="Palatino Linotype"/>
                          <a:ea typeface="Times New Roman"/>
                        </a:rPr>
                        <a:t> organisms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latin typeface="Palatino Linotype"/>
                          <a:ea typeface="Times New Roman"/>
                        </a:rPr>
                        <a:t>Energy intensive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latin typeface="Palatino Linotype"/>
                          <a:ea typeface="Times New Roman"/>
                        </a:rPr>
                        <a:t>Hydraulic design of UV system is critical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latin typeface="Palatino Linotype"/>
                          <a:ea typeface="Times New Roman"/>
                        </a:rPr>
                        <a:t>Relatively expensive (reduction in prices as new technologies enter the market)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latin typeface="Palatino Linotype"/>
                          <a:ea typeface="Times New Roman"/>
                        </a:rPr>
                        <a:t>Large number of UV lamps required where low-pressure low-intensity systems are used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latin typeface="Palatino Linotype"/>
                          <a:ea typeface="Times New Roman"/>
                        </a:rPr>
                        <a:t>Low-pressure low-intensity lamps require acid washing to remove scale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latin typeface="Palatino Linotype"/>
                          <a:ea typeface="Times New Roman"/>
                        </a:rPr>
                        <a:t>Lack of chemical system that can be used for auxiliary uses such as odour control, dosing RAS lines, and disinfection of plant water </a:t>
                      </a:r>
                      <a:r>
                        <a:rPr lang="en-GB" sz="1400" dirty="0" smtClean="0">
                          <a:latin typeface="Palatino Linotype"/>
                          <a:ea typeface="Times New Roman"/>
                        </a:rPr>
                        <a:t>systems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1371600"/>
          <a:ext cx="7848601" cy="243840"/>
        </p:xfrm>
        <a:graphic>
          <a:graphicData uri="http://schemas.openxmlformats.org/drawingml/2006/table">
            <a:tbl>
              <a:tblPr/>
              <a:tblGrid>
                <a:gridCol w="352259"/>
                <a:gridCol w="3051658"/>
                <a:gridCol w="4444684"/>
              </a:tblGrid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aseline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baseline="0" dirty="0">
                          <a:latin typeface="Palatino Linotype"/>
                          <a:ea typeface="Times New Roman"/>
                        </a:rPr>
                        <a:t>Advantages</a:t>
                      </a:r>
                      <a:endParaRPr lang="en-US" sz="1600" baseline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baseline="0" dirty="0" smtClean="0">
                          <a:latin typeface="Palatino Linotype"/>
                          <a:ea typeface="Times New Roman"/>
                        </a:rPr>
                        <a:t>              Disadvantages</a:t>
                      </a:r>
                      <a:endParaRPr lang="en-US" sz="1600" baseline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9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Source: Metcalf &amp; Eddy, 2003</a:t>
            </a: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334962"/>
          </a:xfrm>
        </p:spPr>
        <p:txBody>
          <a:bodyPr>
            <a:normAutofit fontScale="90000"/>
          </a:bodyPr>
          <a:lstStyle/>
          <a:p>
            <a:r>
              <a:rPr lang="el-GR" sz="3200" dirty="0" smtClean="0"/>
              <a:t>General Characteristics of Membrane Processes </a:t>
            </a:r>
            <a:endParaRPr lang="en-US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1" y="838202"/>
          <a:ext cx="8382000" cy="5791198"/>
        </p:xfrm>
        <a:graphic>
          <a:graphicData uri="http://schemas.openxmlformats.org/drawingml/2006/table">
            <a:tbl>
              <a:tblPr/>
              <a:tblGrid>
                <a:gridCol w="1245141"/>
                <a:gridCol w="1495873"/>
                <a:gridCol w="1135388"/>
                <a:gridCol w="1021849"/>
                <a:gridCol w="863842"/>
                <a:gridCol w="1087133"/>
                <a:gridCol w="1532774"/>
              </a:tblGrid>
              <a:tr h="8273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Palatino Linotype"/>
                          <a:ea typeface="Times New Roman"/>
                        </a:rPr>
                        <a:t>Process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Palatino Linotype"/>
                          <a:ea typeface="Times New Roman"/>
                        </a:rPr>
                        <a:t>Membrane</a:t>
                      </a:r>
                      <a:br>
                        <a:rPr lang="en-GB" sz="1200" b="1" dirty="0">
                          <a:latin typeface="Palatino Linotype"/>
                          <a:ea typeface="Times New Roman"/>
                        </a:rPr>
                      </a:br>
                      <a:r>
                        <a:rPr lang="en-GB" sz="1200" b="1" dirty="0">
                          <a:latin typeface="Palatino Linotype"/>
                          <a:ea typeface="Times New Roman"/>
                        </a:rPr>
                        <a:t>driving force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Palatino Linotype"/>
                          <a:ea typeface="Times New Roman"/>
                        </a:rPr>
                        <a:t>Typical separation</a:t>
                      </a:r>
                      <a:br>
                        <a:rPr lang="en-GB" sz="1200" b="1" dirty="0">
                          <a:latin typeface="Palatino Linotype"/>
                          <a:ea typeface="Times New Roman"/>
                        </a:rPr>
                      </a:br>
                      <a:r>
                        <a:rPr lang="en-GB" sz="1200" b="1" dirty="0">
                          <a:latin typeface="Palatino Linotype"/>
                          <a:ea typeface="Times New Roman"/>
                        </a:rPr>
                        <a:t>mechanism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Palatino Linotype"/>
                          <a:ea typeface="Times New Roman"/>
                        </a:rPr>
                        <a:t>Operating structure (pore size)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Palatino Linotype"/>
                          <a:ea typeface="Times New Roman"/>
                        </a:rPr>
                        <a:t>Typical operating range, </a:t>
                      </a:r>
                      <a:r>
                        <a:rPr lang="el-GR" sz="1200" b="1">
                          <a:latin typeface="Palatino Linotype"/>
                          <a:ea typeface="Times New Roman"/>
                        </a:rPr>
                        <a:t>μ</a:t>
                      </a:r>
                      <a:r>
                        <a:rPr lang="en-GB" sz="1200" b="1">
                          <a:latin typeface="Palatino Linotype"/>
                          <a:ea typeface="Times New Roman"/>
                        </a:rPr>
                        <a:t>m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Palatino Linotype"/>
                          <a:ea typeface="Times New Roman"/>
                        </a:rPr>
                        <a:t>Permeate description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Palatino Linotype"/>
                          <a:ea typeface="Times New Roman"/>
                        </a:rPr>
                        <a:t>Typical constituents removed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73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Palatino Linotype"/>
                          <a:ea typeface="Times New Roman"/>
                        </a:rPr>
                        <a:t>Microfiltration</a:t>
                      </a:r>
                      <a:br>
                        <a:rPr lang="en-GB" sz="1200">
                          <a:latin typeface="Palatino Linotype"/>
                          <a:ea typeface="Times New Roman"/>
                        </a:rPr>
                      </a:br>
                      <a:r>
                        <a:rPr lang="en-GB" sz="1200">
                          <a:latin typeface="Palatino Linotype"/>
                          <a:ea typeface="Times New Roman"/>
                        </a:rPr>
                        <a:t>(MF)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Palatino Linotype"/>
                          <a:ea typeface="Times New Roman"/>
                        </a:rPr>
                        <a:t>Hydrostatic pressure difference or vacuum in open vessels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Palatino Linotype"/>
                          <a:ea typeface="Times New Roman"/>
                        </a:rPr>
                        <a:t>Sieve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latin typeface="Palatino Linotype"/>
                          <a:ea typeface="Times New Roman"/>
                        </a:rPr>
                        <a:t>Macropores</a:t>
                      </a:r>
                      <a:r>
                        <a:rPr lang="en-GB" sz="1200" dirty="0">
                          <a:latin typeface="Palatino Linotype"/>
                          <a:ea typeface="Times New Roman"/>
                        </a:rPr>
                        <a:t> (&gt;50nm)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Palatino Linotype"/>
                          <a:ea typeface="Times New Roman"/>
                        </a:rPr>
                        <a:t>0.08 – 2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Palatino Linotype"/>
                          <a:ea typeface="Times New Roman"/>
                        </a:rPr>
                        <a:t>Water &amp; dissolved solutes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Palatino Linotype"/>
                          <a:ea typeface="Times New Roman"/>
                        </a:rPr>
                        <a:t>TSS, turbidity, protozoan oocysts &amp; cysts, some bacteria &amp; viruses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73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Palatino Linotype"/>
                          <a:ea typeface="Times New Roman"/>
                        </a:rPr>
                        <a:t>Ultrafiltration</a:t>
                      </a:r>
                      <a:br>
                        <a:rPr lang="en-GB" sz="1200">
                          <a:latin typeface="Palatino Linotype"/>
                          <a:ea typeface="Times New Roman"/>
                        </a:rPr>
                      </a:br>
                      <a:r>
                        <a:rPr lang="en-GB" sz="1200">
                          <a:latin typeface="Palatino Linotype"/>
                          <a:ea typeface="Times New Roman"/>
                        </a:rPr>
                        <a:t>(UF)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Palatino Linotype"/>
                          <a:ea typeface="Times New Roman"/>
                        </a:rPr>
                        <a:t>Hydrostatic pressure difference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Palatino Linotype"/>
                          <a:ea typeface="Times New Roman"/>
                        </a:rPr>
                        <a:t>Sieve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Palatino Linotype"/>
                          <a:ea typeface="Times New Roman"/>
                        </a:rPr>
                        <a:t>Mesopores (2-50nm)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Palatino Linotype"/>
                          <a:ea typeface="Times New Roman"/>
                        </a:rPr>
                        <a:t>0.005 – 0.2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Palatino Linotype"/>
                          <a:ea typeface="Times New Roman"/>
                        </a:rPr>
                        <a:t>Water &amp; small molecules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Palatino Linotype"/>
                          <a:ea typeface="Times New Roman"/>
                        </a:rPr>
                        <a:t>Macromolecules, colloids, most bacteria, some viruses, proteins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73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Palatino Linotype"/>
                          <a:ea typeface="Times New Roman"/>
                        </a:rPr>
                        <a:t>Nanofiltration</a:t>
                      </a:r>
                      <a:br>
                        <a:rPr lang="en-GB" sz="1200">
                          <a:latin typeface="Palatino Linotype"/>
                          <a:ea typeface="Times New Roman"/>
                        </a:rPr>
                      </a:br>
                      <a:r>
                        <a:rPr lang="en-GB" sz="1200">
                          <a:latin typeface="Palatino Linotype"/>
                          <a:ea typeface="Times New Roman"/>
                        </a:rPr>
                        <a:t>(NF)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Palatino Linotype"/>
                          <a:ea typeface="Times New Roman"/>
                        </a:rPr>
                        <a:t>Hydrostatic pressure difference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Palatino Linotype"/>
                          <a:ea typeface="Times New Roman"/>
                        </a:rPr>
                        <a:t>Sieve &amp; solution/ diffusion &amp; exclusion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Palatino Linotype"/>
                          <a:ea typeface="Times New Roman"/>
                        </a:rPr>
                        <a:t>Micropores (&lt;2nm)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Palatino Linotype"/>
                          <a:ea typeface="Times New Roman"/>
                        </a:rPr>
                        <a:t>0.001 – 0.01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Palatino Linotype"/>
                          <a:ea typeface="Times New Roman"/>
                        </a:rPr>
                        <a:t>Water &amp; very small molecules, ionic solutes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Palatino Linotype"/>
                          <a:ea typeface="Times New Roman"/>
                        </a:rPr>
                        <a:t>Small molecules, some harness, viruses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41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Palatino Linotype"/>
                          <a:ea typeface="Times New Roman"/>
                        </a:rPr>
                        <a:t>Reverse osmosis</a:t>
                      </a:r>
                      <a:br>
                        <a:rPr lang="en-GB" sz="1200">
                          <a:latin typeface="Palatino Linotype"/>
                          <a:ea typeface="Times New Roman"/>
                        </a:rPr>
                      </a:br>
                      <a:r>
                        <a:rPr lang="en-GB" sz="1200">
                          <a:latin typeface="Palatino Linotype"/>
                          <a:ea typeface="Times New Roman"/>
                        </a:rPr>
                        <a:t>(RO)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Palatino Linotype"/>
                          <a:ea typeface="Times New Roman"/>
                        </a:rPr>
                        <a:t>Hydrostatic pressure difference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Palatino Linotype"/>
                          <a:ea typeface="Times New Roman"/>
                        </a:rPr>
                        <a:t>Solution/ diffusion &amp; exclusion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Palatino Linotype"/>
                          <a:ea typeface="Times New Roman"/>
                        </a:rPr>
                        <a:t>Dense (&lt;2nm)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Palatino Linotype"/>
                          <a:ea typeface="Times New Roman"/>
                        </a:rPr>
                        <a:t>0.0001 – 0.001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Palatino Linotype"/>
                          <a:ea typeface="Times New Roman"/>
                        </a:rPr>
                        <a:t>Water &amp; very small molecules, ionic solutes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Palatino Linotype"/>
                          <a:ea typeface="Times New Roman"/>
                        </a:rPr>
                        <a:t>Very small molecules, colour, hardness, sulphates, nitrate, sodium, other ions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73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Palatino Linotype"/>
                          <a:ea typeface="Times New Roman"/>
                        </a:rPr>
                        <a:t>Dialysis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Palatino Linotype"/>
                          <a:ea typeface="Times New Roman"/>
                        </a:rPr>
                        <a:t>Concentration difference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Palatino Linotype"/>
                          <a:ea typeface="Times New Roman"/>
                        </a:rPr>
                        <a:t>Diffusion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Palatino Linotype"/>
                          <a:ea typeface="Times New Roman"/>
                        </a:rPr>
                        <a:t>Mesopores (2-50nm)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Palatino Linotype"/>
                          <a:ea typeface="Times New Roman"/>
                        </a:rPr>
                        <a:t>-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Palatino Linotype"/>
                          <a:ea typeface="Times New Roman"/>
                        </a:rPr>
                        <a:t>Water &amp; small molecules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Palatino Linotype"/>
                          <a:ea typeface="Times New Roman"/>
                        </a:rPr>
                        <a:t>Macromolecules, colloids, most bacteria, some viruses, proteins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4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Palatino Linotype"/>
                          <a:ea typeface="Times New Roman"/>
                        </a:rPr>
                        <a:t>Electrodialysis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Palatino Linotype"/>
                          <a:ea typeface="Times New Roman"/>
                        </a:rPr>
                        <a:t>Electromotive force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Palatino Linotype"/>
                          <a:ea typeface="Times New Roman"/>
                        </a:rPr>
                        <a:t>Ion exchange with selective membranes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Palatino Linotype"/>
                          <a:ea typeface="Times New Roman"/>
                        </a:rPr>
                        <a:t>Micropores (&lt;2nm)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Palatino Linotype"/>
                          <a:ea typeface="Times New Roman"/>
                        </a:rPr>
                        <a:t>-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Palatino Linotype"/>
                          <a:ea typeface="Times New Roman"/>
                        </a:rPr>
                        <a:t>Water &amp; ionic solutes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Palatino Linotype"/>
                          <a:ea typeface="Times New Roman"/>
                        </a:rPr>
                        <a:t>Ionised salt ions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Urban Wastewater Reuse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What can urban reclaimed water be used for?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Irrigation - public parks, schools, road medians, any landscaped areas, golf courses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Commercial - vehicle washing facilities, laundry facilities, window washing, mixing pesticides and herbicides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Construction - dust control, concrete production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Toilet and urinal flushing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Fire </a:t>
            </a:r>
            <a:r>
              <a:rPr lang="en-US" sz="2800" dirty="0" smtClean="0"/>
              <a:t>protection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150" y="488950"/>
            <a:ext cx="7639050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Reed Bed System</a:t>
            </a:r>
            <a:endParaRPr lang="en-U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723900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447800" y="3733800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Coarse media and bacteria Interacting with roots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4114800"/>
            <a:ext cx="8534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Salient features </a:t>
            </a:r>
          </a:p>
          <a:p>
            <a:pPr lvl="0">
              <a:buFont typeface="Wingdings" pitchFamily="2" charset="2"/>
              <a:buChar char="ü"/>
            </a:pPr>
            <a:r>
              <a:rPr lang="en-US" dirty="0" smtClean="0"/>
              <a:t>Fit  it and forget it system</a:t>
            </a:r>
          </a:p>
          <a:p>
            <a:pPr lvl="0">
              <a:buFont typeface="Wingdings" pitchFamily="2" charset="2"/>
              <a:buChar char="ü"/>
            </a:pPr>
            <a:r>
              <a:rPr lang="en-US" dirty="0" smtClean="0"/>
              <a:t>No foul odours.</a:t>
            </a:r>
          </a:p>
          <a:p>
            <a:pPr lvl="0">
              <a:buFont typeface="Wingdings" pitchFamily="2" charset="2"/>
              <a:buChar char="ü"/>
            </a:pPr>
            <a:r>
              <a:rPr lang="en-US" dirty="0" smtClean="0"/>
              <a:t>No flies and mosquitoes </a:t>
            </a:r>
          </a:p>
          <a:p>
            <a:pPr lvl="0">
              <a:buFont typeface="Wingdings" pitchFamily="2" charset="2"/>
              <a:buChar char="ü"/>
            </a:pPr>
            <a:r>
              <a:rPr lang="en-US" dirty="0" smtClean="0"/>
              <a:t>Picturesque garden like appearance</a:t>
            </a:r>
          </a:p>
          <a:p>
            <a:pPr lvl="0">
              <a:buFont typeface="Wingdings" pitchFamily="2" charset="2"/>
              <a:buChar char="ü"/>
            </a:pPr>
            <a:r>
              <a:rPr lang="en-US" dirty="0" smtClean="0"/>
              <a:t>No need of electricity for aeration</a:t>
            </a:r>
          </a:p>
          <a:p>
            <a:pPr lvl="0">
              <a:buFont typeface="Wingdings" pitchFamily="2" charset="2"/>
              <a:buChar char="ü"/>
            </a:pPr>
            <a:r>
              <a:rPr lang="en-US" dirty="0" smtClean="0"/>
              <a:t>No moving parts, hence very low maintenance and replacement cost</a:t>
            </a:r>
          </a:p>
          <a:p>
            <a:pPr lvl="0">
              <a:buFont typeface="Wingdings" pitchFamily="2" charset="2"/>
              <a:buChar char="ü"/>
            </a:pPr>
            <a:r>
              <a:rPr lang="en-US" dirty="0" smtClean="0"/>
              <a:t>The treated water can be recycled for industrial use, for agriculture, aquaculture or ground water recharge.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58000" y="228600"/>
            <a:ext cx="2133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 reed bed is essentially a basin that is lined with an impermeable membrane, filled with gravel and planted with macrophytes such as reeds and rushes 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Worrell_tidal_wetl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838200"/>
            <a:ext cx="8534400" cy="4806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SOIL BIOTECHNOLOGY/ SBT SYSTEM</a:t>
            </a:r>
            <a:r>
              <a:rPr lang="en-GB" b="1" dirty="0" smtClean="0">
                <a:solidFill>
                  <a:srgbClr val="FFFF00"/>
                </a:solidFill>
              </a:rPr>
              <a:t/>
            </a:r>
            <a:br>
              <a:rPr lang="en-GB" b="1" dirty="0" smtClean="0">
                <a:solidFill>
                  <a:srgbClr val="FFFF00"/>
                </a:solidFill>
              </a:rPr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38200" y="838200"/>
            <a:ext cx="76962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150000"/>
              </a:lnSpc>
            </a:pPr>
            <a:r>
              <a:rPr lang="en-US" sz="1400" b="1" dirty="0" smtClean="0"/>
              <a:t>Apply SBT for </a:t>
            </a:r>
          </a:p>
          <a:p>
            <a:pPr marL="609600" indent="-609600" algn="ctr">
              <a:lnSpc>
                <a:spcPct val="150000"/>
              </a:lnSpc>
            </a:pPr>
            <a:r>
              <a:rPr lang="en-US" sz="1600" b="1" dirty="0" smtClean="0">
                <a:solidFill>
                  <a:srgbClr val="FF0000"/>
                </a:solidFill>
              </a:rPr>
              <a:t>Sewage Treatment &amp; Recycling   </a:t>
            </a:r>
            <a:r>
              <a:rPr lang="en-US" sz="1600" b="1" dirty="0" smtClean="0">
                <a:solidFill>
                  <a:srgbClr val="00B0F0"/>
                </a:solidFill>
              </a:rPr>
              <a:t>Effluent Treatment &amp; Recycling      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Grey Water Recycling     </a:t>
            </a:r>
          </a:p>
          <a:p>
            <a:pPr marL="609600" indent="-609600" algn="ctr">
              <a:lnSpc>
                <a:spcPct val="150000"/>
              </a:lnSpc>
            </a:pPr>
            <a:r>
              <a:rPr lang="en-US" sz="1600" b="1" dirty="0" smtClean="0">
                <a:solidFill>
                  <a:srgbClr val="00B050"/>
                </a:solidFill>
              </a:rPr>
              <a:t>Water Treatment &amp; Recycling</a:t>
            </a:r>
            <a:endParaRPr lang="en-US" sz="1600" b="1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81200"/>
            <a:ext cx="7872413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86200"/>
            <a:ext cx="8229600" cy="249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lum bright="-16000" contrast="44000"/>
          </a:blip>
          <a:srcRect/>
          <a:stretch>
            <a:fillRect/>
          </a:stretch>
        </p:blipFill>
        <p:spPr>
          <a:xfrm>
            <a:off x="228600" y="228600"/>
            <a:ext cx="8636000" cy="344328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20650"/>
            <a:ext cx="8637588" cy="64135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Capture / Reuse</a:t>
            </a:r>
          </a:p>
        </p:txBody>
      </p:sp>
      <p:pic>
        <p:nvPicPr>
          <p:cNvPr id="98307" name="Picture 3" descr="01_cister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4495800"/>
            <a:ext cx="4114800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8" name="Picture 4" descr="02_Rainbarr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9838" y="1295400"/>
            <a:ext cx="221456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9" name="Picture 5" descr="07_UnderGroundCistern"/>
          <p:cNvPicPr>
            <a:picLocks noChangeAspect="1" noChangeArrowheads="1"/>
          </p:cNvPicPr>
          <p:nvPr/>
        </p:nvPicPr>
        <p:blipFill>
          <a:blip r:embed="rId4" cstate="print"/>
          <a:srcRect b="14"/>
          <a:stretch>
            <a:fillRect/>
          </a:stretch>
        </p:blipFill>
        <p:spPr bwMode="auto">
          <a:xfrm>
            <a:off x="95250" y="841375"/>
            <a:ext cx="5619750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990600" y="4953000"/>
            <a:ext cx="34290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Clr>
                <a:srgbClr val="FFFF00"/>
              </a:buClr>
              <a:buFontTx/>
              <a:buChar char="•"/>
            </a:pPr>
            <a:r>
              <a:rPr lang="en-US" sz="2800" dirty="0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Tahoma" pitchFamily="34" charset="0"/>
              </a:rPr>
              <a:t>Volume Control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FFFF00"/>
              </a:buClr>
              <a:buFontTx/>
              <a:buChar char="•"/>
            </a:pPr>
            <a:r>
              <a:rPr lang="en-US" sz="2800" dirty="0">
                <a:solidFill>
                  <a:srgbClr val="0070C0"/>
                </a:solidFill>
                <a:latin typeface="Tahoma" pitchFamily="34" charset="0"/>
              </a:rPr>
              <a:t> Reduced potable water consumption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FFFF00"/>
              </a:buClr>
              <a:buFontTx/>
              <a:buChar char="•"/>
            </a:pPr>
            <a:r>
              <a:rPr lang="en-US" sz="2800" dirty="0">
                <a:solidFill>
                  <a:srgbClr val="0070C0"/>
                </a:solidFill>
                <a:latin typeface="Tahoma" pitchFamily="34" charset="0"/>
              </a:rPr>
              <a:t> Cost savings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5153025" cy="560388"/>
          </a:xfrm>
        </p:spPr>
        <p:txBody>
          <a:bodyPr>
            <a:normAutofit fontScale="90000"/>
          </a:bodyPr>
          <a:lstStyle/>
          <a:p>
            <a:pPr defTabSz="873125" eaLnBrk="1" hangingPunct="1"/>
            <a:r>
              <a:rPr lang="en-US" sz="4000" b="1" dirty="0" smtClean="0">
                <a:latin typeface="+mn-lt"/>
              </a:rPr>
              <a:t>Media &amp; Culture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975" y="1085850"/>
            <a:ext cx="8382000" cy="5257800"/>
          </a:xfrm>
        </p:spPr>
        <p:txBody>
          <a:bodyPr>
            <a:noAutofit/>
          </a:bodyPr>
          <a:lstStyle/>
          <a:p>
            <a:pPr marL="327025" indent="-327025" algn="just" defTabSz="873125" eaLnBrk="1" hangingPunct="1">
              <a:lnSpc>
                <a:spcPct val="85000"/>
              </a:lnSpc>
              <a:buClr>
                <a:schemeClr val="tx1"/>
              </a:buClr>
              <a:buSzPct val="150000"/>
              <a:buFontTx/>
              <a:buChar char="•"/>
            </a:pPr>
            <a:r>
              <a:rPr lang="en-US" sz="2200" b="1" dirty="0" err="1" smtClean="0"/>
              <a:t>Underdrain</a:t>
            </a:r>
            <a:r>
              <a:rPr lang="en-US" sz="2200" b="1" dirty="0" smtClean="0"/>
              <a:t>:- Stone rubble of various sizes ranging </a:t>
            </a:r>
            <a:r>
              <a:rPr lang="en-US" sz="2200" b="1" dirty="0" err="1" smtClean="0"/>
              <a:t>upto</a:t>
            </a:r>
            <a:r>
              <a:rPr lang="en-US" sz="2200" b="1" dirty="0" smtClean="0"/>
              <a:t> Gravel (200.0-2.0 mm), Very coarse sand (1.0-2.0 mm), Coarse sand (0.5-1.0 mm), Medium sand (0.25-0.5 mm), Fine sand (0.1-0.25 mm)</a:t>
            </a:r>
          </a:p>
          <a:p>
            <a:pPr marL="327025" indent="-327025" algn="just" defTabSz="873125" eaLnBrk="1" hangingPunct="1">
              <a:lnSpc>
                <a:spcPct val="50000"/>
              </a:lnSpc>
              <a:buClr>
                <a:schemeClr val="tx1"/>
              </a:buClr>
              <a:buSzPct val="150000"/>
              <a:buFontTx/>
              <a:buChar char="•"/>
            </a:pPr>
            <a:endParaRPr lang="en-US" sz="2200" b="1" dirty="0" smtClean="0"/>
          </a:p>
          <a:p>
            <a:pPr marL="327025" indent="-327025" algn="just" defTabSz="873125" eaLnBrk="1" hangingPunct="1">
              <a:lnSpc>
                <a:spcPct val="85000"/>
              </a:lnSpc>
              <a:buClr>
                <a:schemeClr val="tx1"/>
              </a:buClr>
              <a:buSzPct val="150000"/>
              <a:buFontTx/>
              <a:buChar char="•"/>
            </a:pPr>
            <a:r>
              <a:rPr lang="en-US" sz="2200" b="1" dirty="0" smtClean="0"/>
              <a:t>Media:- Formulated from soil as required and primary minerals of suitable particle size and composition</a:t>
            </a:r>
          </a:p>
          <a:p>
            <a:pPr marL="327025" indent="-327025" algn="just" defTabSz="873125" eaLnBrk="1" hangingPunct="1">
              <a:lnSpc>
                <a:spcPct val="50000"/>
              </a:lnSpc>
              <a:buClr>
                <a:schemeClr val="tx1"/>
              </a:buClr>
              <a:buSzPct val="150000"/>
              <a:buFontTx/>
              <a:buChar char="•"/>
            </a:pPr>
            <a:endParaRPr lang="en-US" sz="2200" b="1" dirty="0" smtClean="0"/>
          </a:p>
          <a:p>
            <a:pPr marL="327025" indent="-327025" algn="just" defTabSz="873125" eaLnBrk="1" hangingPunct="1">
              <a:lnSpc>
                <a:spcPct val="85000"/>
              </a:lnSpc>
              <a:buClr>
                <a:schemeClr val="tx1"/>
              </a:buClr>
              <a:buSzPct val="150000"/>
              <a:buFontTx/>
              <a:buChar char="•"/>
            </a:pPr>
            <a:r>
              <a:rPr lang="en-US" sz="2200" b="1" dirty="0" smtClean="0"/>
              <a:t>Culture:- </a:t>
            </a:r>
            <a:r>
              <a:rPr lang="en-US" sz="2200" b="1" dirty="0" err="1" smtClean="0"/>
              <a:t>Geophagus</a:t>
            </a:r>
            <a:r>
              <a:rPr lang="en-US" sz="2200" b="1" dirty="0" smtClean="0"/>
              <a:t> (Soil living) worm </a:t>
            </a:r>
            <a:r>
              <a:rPr lang="en-US" sz="2200" b="1" dirty="0" err="1" smtClean="0"/>
              <a:t>Pheretima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elongata</a:t>
            </a:r>
            <a:r>
              <a:rPr lang="en-US" sz="2200" b="1" dirty="0" smtClean="0"/>
              <a:t> and bacterial culture from natural sources containing bacteria capable of processing cellulose, lignin, starch, protein, also nitrifying and denitrifying organisms. Anaerobic organisms for </a:t>
            </a:r>
            <a:r>
              <a:rPr lang="en-US" sz="2200" b="1" dirty="0" err="1" smtClean="0"/>
              <a:t>methanogenesis</a:t>
            </a:r>
            <a:r>
              <a:rPr lang="en-US" sz="2200" b="1" dirty="0" smtClean="0"/>
              <a:t>. For industrial wastes, development of appropriate culture required</a:t>
            </a:r>
          </a:p>
          <a:p>
            <a:pPr marL="327025" indent="-327025" algn="just" defTabSz="873125" eaLnBrk="1" hangingPunct="1">
              <a:lnSpc>
                <a:spcPct val="50000"/>
              </a:lnSpc>
              <a:buClr>
                <a:schemeClr val="tx1"/>
              </a:buClr>
              <a:buSzPct val="150000"/>
              <a:buFontTx/>
              <a:buChar char="•"/>
            </a:pPr>
            <a:endParaRPr lang="en-US" sz="2200" b="1" dirty="0" smtClean="0"/>
          </a:p>
          <a:p>
            <a:pPr marL="327025" indent="-327025" algn="just" defTabSz="873125" eaLnBrk="1" hangingPunct="1">
              <a:lnSpc>
                <a:spcPct val="85000"/>
              </a:lnSpc>
              <a:buClr>
                <a:schemeClr val="tx1"/>
              </a:buClr>
              <a:buSzPct val="150000"/>
              <a:buFontTx/>
              <a:buChar char="•"/>
            </a:pPr>
            <a:r>
              <a:rPr lang="en-US" sz="2200" b="1" dirty="0" smtClean="0"/>
              <a:t>Additives:- Formulated from natural materials of suitable particle size and composition to provide sites for respiration, CO</a:t>
            </a:r>
            <a:r>
              <a:rPr lang="en-US" sz="2200" b="1" baseline="-25000" dirty="0" smtClean="0"/>
              <a:t>2 </a:t>
            </a:r>
            <a:r>
              <a:rPr lang="en-US" sz="2200" b="1" dirty="0" smtClean="0"/>
              <a:t>capture</a:t>
            </a:r>
          </a:p>
          <a:p>
            <a:pPr marL="327025" indent="-327025" algn="just" defTabSz="873125" eaLnBrk="1" hangingPunct="1">
              <a:lnSpc>
                <a:spcPct val="50000"/>
              </a:lnSpc>
              <a:buClr>
                <a:schemeClr val="tx1"/>
              </a:buClr>
              <a:buSzPct val="150000"/>
              <a:buFontTx/>
              <a:buChar char="•"/>
            </a:pPr>
            <a:endParaRPr lang="en-US" sz="2200" b="1" dirty="0" smtClean="0"/>
          </a:p>
          <a:p>
            <a:pPr marL="327025" indent="-327025" algn="just" defTabSz="873125" eaLnBrk="1" hangingPunct="1">
              <a:lnSpc>
                <a:spcPct val="85000"/>
              </a:lnSpc>
              <a:buClr>
                <a:schemeClr val="tx1"/>
              </a:buClr>
              <a:buSzPct val="150000"/>
              <a:buFontTx/>
              <a:buChar char="•"/>
            </a:pPr>
            <a:r>
              <a:rPr lang="en-US" sz="2200" b="1" dirty="0" err="1" smtClean="0"/>
              <a:t>Bioindicators</a:t>
            </a:r>
            <a:r>
              <a:rPr lang="en-US" sz="2200" b="1" dirty="0" smtClean="0"/>
              <a:t>:- Green plants particularly with tap </a:t>
            </a:r>
            <a:r>
              <a:rPr lang="en-US" sz="2200" b="1" dirty="0" err="1" smtClean="0"/>
              <a:t>rootsystem</a:t>
            </a:r>
            <a:endParaRPr lang="en-US" sz="22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95400"/>
            <a:ext cx="7256462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SBT PLANT</a:t>
            </a:r>
            <a:br>
              <a:rPr lang="en-GB" b="1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788" y="633413"/>
            <a:ext cx="8228012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3276600" y="152400"/>
            <a:ext cx="2236295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dirty="0"/>
              <a:t>SBT PLANT</a:t>
            </a: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762000" y="5943600"/>
            <a:ext cx="8001000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dirty="0"/>
              <a:t>3MLD Sewage Purification in </a:t>
            </a:r>
            <a:r>
              <a:rPr lang="en-GB" sz="2400" b="1" dirty="0" smtClean="0"/>
              <a:t>MCGB</a:t>
            </a:r>
            <a:endParaRPr lang="en-GB" sz="2400" b="1" dirty="0"/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762000"/>
            <a:ext cx="815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457200" y="304800"/>
            <a:ext cx="83820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dirty="0"/>
              <a:t>REUSABLE WATER FROM WASTEWATER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04800" y="6172200"/>
            <a:ext cx="8610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>
                <a:solidFill>
                  <a:srgbClr val="FFFFFF"/>
                </a:solidFill>
                <a:cs typeface="Arial" charset="0"/>
              </a:rPr>
              <a:t>	      </a:t>
            </a:r>
            <a:r>
              <a:rPr lang="en-GB" sz="240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Wastewater</a:t>
            </a:r>
            <a:r>
              <a:rPr lang="en-GB" sz="2400">
                <a:solidFill>
                  <a:srgbClr val="FFFFFF"/>
                </a:solidFill>
                <a:latin typeface="Times New Roman" pitchFamily="18" charset="0"/>
              </a:rPr>
              <a:t> 	                    Treated Wastewater</a:t>
            </a:r>
            <a:r>
              <a:rPr lang="en-GB" sz="1400">
                <a:solidFill>
                  <a:srgbClr val="FFFFFF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2560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143000"/>
            <a:ext cx="3886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9" descr="untitl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066800"/>
            <a:ext cx="3979863" cy="495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563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BIOSANITIZER- </a:t>
            </a:r>
            <a:r>
              <a:rPr lang="en-US" b="1" dirty="0" err="1" smtClean="0"/>
              <a:t>Ecotechnology</a:t>
            </a:r>
            <a:endParaRPr lang="en-US" dirty="0"/>
          </a:p>
        </p:txBody>
      </p:sp>
      <p:pic>
        <p:nvPicPr>
          <p:cNvPr id="3" name="Picture 2" descr="BIOSANITIZER Ecochi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2706370" cy="174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200400" y="1066800"/>
            <a:ext cx="5562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BIOSANITIZER granules convert polluted water into clean water, which also becomes a resource for eco-logical restoration of wells, bore wells, water storage tanks, ponds and lakes. </a:t>
            </a:r>
            <a:endParaRPr lang="en-US" sz="2400" dirty="0"/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3071336"/>
            <a:ext cx="89916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BIOSANITIZER is a natural catalyst; 100 mg of this product has the capacity of 1 acre of rich natural forest, in terms of its nitrate utilization, CO2 trapping and oxygen production ability.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4572000"/>
            <a:ext cx="8839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Rainwater Harvesting and Flood Control: </a:t>
            </a:r>
            <a:r>
              <a:rPr lang="en-US" sz="2400" dirty="0" smtClean="0"/>
              <a:t>Soil has a built-in mechanism to restrict the entry of polluted water into groundwater. Soil, thus, can soak in just 10 mm/d of polluted water. After applying BIOSANITIZER in the surface water pool, one can find that water starts penetrating much faster, up to 1,000 mm/d. </a:t>
            </a:r>
            <a:endParaRPr lang="en-US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510954" cy="1143000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chemeClr val="tx1"/>
                </a:solidFill>
                <a:latin typeface="Arial" charset="0"/>
              </a:rPr>
              <a:t>Nitrates: Root Cause of Pollution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>
                <a:latin typeface="Arial" charset="0"/>
              </a:rPr>
              <a:t>Nitrates can be utilized only by green plants, to produce resources, using CO</a:t>
            </a:r>
            <a:r>
              <a:rPr lang="en-US" sz="2800" baseline="-25000">
                <a:latin typeface="Arial" charset="0"/>
              </a:rPr>
              <a:t>2</a:t>
            </a:r>
            <a:r>
              <a:rPr lang="en-US" sz="2800">
                <a:latin typeface="Arial" charset="0"/>
              </a:rPr>
              <a:t>.</a:t>
            </a:r>
          </a:p>
          <a:p>
            <a:r>
              <a:rPr lang="en-US" sz="2800">
                <a:latin typeface="Arial" charset="0"/>
              </a:rPr>
              <a:t>Nature produces nitrates only as per the demand from the plants.</a:t>
            </a:r>
          </a:p>
          <a:p>
            <a:r>
              <a:rPr lang="en-US" sz="2800">
                <a:latin typeface="Arial" charset="0"/>
              </a:rPr>
              <a:t>Increase in nitrates in rain, surface water, soil and also in the groundwater</a:t>
            </a:r>
          </a:p>
          <a:p>
            <a:r>
              <a:rPr lang="en-US" sz="2800">
                <a:latin typeface="Arial" charset="0"/>
              </a:rPr>
              <a:t>Wasted nitrates sound unpleasant alarms.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>
                <a:solidFill>
                  <a:schemeClr val="tx1"/>
                </a:solidFill>
                <a:latin typeface="Arial" charset="0"/>
              </a:rPr>
              <a:t>Alarms of Pollution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>
                <a:latin typeface="Arial" charset="0"/>
              </a:rPr>
              <a:t>Scaling, corrosion, biofouling, algal growth</a:t>
            </a:r>
          </a:p>
          <a:p>
            <a:r>
              <a:rPr lang="en-US" sz="2800">
                <a:latin typeface="Arial" charset="0"/>
              </a:rPr>
              <a:t>Odor, pathogens and pests (mosquitoes)</a:t>
            </a:r>
          </a:p>
          <a:p>
            <a:r>
              <a:rPr lang="en-US" sz="2800">
                <a:latin typeface="Arial" charset="0"/>
              </a:rPr>
              <a:t>Water logging, floods and droughts</a:t>
            </a:r>
          </a:p>
          <a:p>
            <a:r>
              <a:rPr lang="en-US" sz="2800">
                <a:latin typeface="Arial" charset="0"/>
              </a:rPr>
              <a:t>Water borne diseases</a:t>
            </a:r>
          </a:p>
          <a:p>
            <a:r>
              <a:rPr lang="en-US" sz="2800">
                <a:latin typeface="Arial" charset="0"/>
              </a:rPr>
              <a:t>Due to wasted nitrates</a:t>
            </a:r>
          </a:p>
          <a:p>
            <a:r>
              <a:rPr lang="en-US" sz="2800">
                <a:latin typeface="Arial" charset="0"/>
              </a:rPr>
              <a:t>Need root cause correction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Bhawalkar\My Documents\My Pictures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276600"/>
            <a:ext cx="3972658" cy="3189287"/>
          </a:xfrm>
          <a:prstGeom prst="rect">
            <a:avLst/>
          </a:prstGeom>
          <a:noFill/>
        </p:spPr>
      </p:pic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1055077" y="228600"/>
            <a:ext cx="610039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i="1">
                <a:latin typeface="Arial" charset="0"/>
              </a:rPr>
              <a:t>Learning from Nature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304800" y="1219200"/>
            <a:ext cx="759655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 dirty="0">
                <a:latin typeface="Arial" charset="0"/>
              </a:rPr>
              <a:t>Low nitrate blue lagoon: coconut plants with roots 	in the seawater</a:t>
            </a:r>
          </a:p>
          <a:p>
            <a:pPr>
              <a:buFontTx/>
              <a:buChar char="•"/>
            </a:pPr>
            <a:r>
              <a:rPr lang="en-US" sz="2800" dirty="0">
                <a:latin typeface="Arial" charset="0"/>
              </a:rPr>
              <a:t>Converts seawater into tasty coconut water.</a:t>
            </a:r>
          </a:p>
          <a:p>
            <a:pPr>
              <a:buFontTx/>
              <a:buChar char="•"/>
            </a:pPr>
            <a:r>
              <a:rPr lang="en-US" sz="2800" dirty="0">
                <a:latin typeface="Arial" charset="0"/>
              </a:rPr>
              <a:t>BIOSANITIZER is based </a:t>
            </a:r>
            <a:r>
              <a:rPr lang="en-US" sz="2800" dirty="0" smtClean="0">
                <a:latin typeface="Arial" charset="0"/>
              </a:rPr>
              <a:t>on many </a:t>
            </a:r>
            <a:r>
              <a:rPr lang="en-US" sz="2800" dirty="0">
                <a:latin typeface="Arial" charset="0"/>
              </a:rPr>
              <a:t>such lessons </a:t>
            </a:r>
            <a:r>
              <a:rPr lang="en-US" sz="2800" dirty="0" smtClean="0">
                <a:latin typeface="Arial" charset="0"/>
              </a:rPr>
              <a:t>from </a:t>
            </a:r>
            <a:r>
              <a:rPr lang="en-US" sz="2800" dirty="0">
                <a:latin typeface="Arial" charset="0"/>
              </a:rPr>
              <a:t>Nature.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38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Current Challenges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Higher use of drinking quality water.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Untreated sewage becomes a problem.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Conventional sewage treatment methods not suitable for slums in developing countries.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Production of sludge and greenhouse gases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Treated sewage is not fit for recycling.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Use of toxic chemicals to control odor, pathogens and pests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3400" y="2819400"/>
            <a:ext cx="8001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Eco-Logical Approach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Plants provide us with all of our necessities.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Plants flourish on human/animal wastes.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Hence toilet should have plant ecology.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Odor, pathogens and pests come only when we neglect this wisdom.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4495800"/>
            <a:ext cx="838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BIOSANITIZER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Natural granular bio-catalyst developed by BERI, Pune.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Goes to the root cause of pollution.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Converts pollution into resources, using time-tested natural biochemical reactions.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Small investment, no recurring charges.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No need of any machinery, electricity, skilled manpower, repairs and maintenance.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50988"/>
            <a:ext cx="8153400" cy="494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5410200" y="6521450"/>
            <a:ext cx="3733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>
                <a:ea typeface="新細明體" pitchFamily="18" charset="-120"/>
              </a:rPr>
              <a:t>Source: US EPA. Guidelines for water reuse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zh-TW" sz="4000" dirty="0">
                <a:ea typeface="新細明體" pitchFamily="18" charset="-120"/>
              </a:rPr>
              <a:t>Groundwater Recharge – </a:t>
            </a:r>
            <a:r>
              <a:rPr lang="en-US" altLang="zh-TW" sz="4000" dirty="0">
                <a:solidFill>
                  <a:schemeClr val="folHlink"/>
                </a:solidFill>
                <a:ea typeface="新細明體" pitchFamily="18" charset="-120"/>
              </a:rPr>
              <a:t>Techniques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4479131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581400"/>
            <a:ext cx="4300538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4"/>
          <p:cNvSpPr>
            <a:spLocks noGrp="1"/>
          </p:cNvSpPr>
          <p:nvPr>
            <p:ph type="title"/>
          </p:nvPr>
        </p:nvSpPr>
        <p:spPr>
          <a:xfrm>
            <a:off x="6629400" y="1600200"/>
            <a:ext cx="2057400" cy="2438400"/>
          </a:xfrm>
        </p:spPr>
        <p:txBody>
          <a:bodyPr/>
          <a:lstStyle/>
          <a:p>
            <a:pPr algn="l"/>
            <a:r>
              <a:rPr lang="en-US" smtClean="0"/>
              <a:t>Be </a:t>
            </a:r>
            <a:r>
              <a:rPr lang="en-US" smtClean="0">
                <a:solidFill>
                  <a:srgbClr val="00B0F0"/>
                </a:solidFill>
              </a:rPr>
              <a:t>water</a:t>
            </a:r>
            <a:r>
              <a:rPr lang="en-US" smtClean="0"/>
              <a:t> wise!</a:t>
            </a: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5791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5029200" y="5486400"/>
            <a:ext cx="36083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/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Arsenic contamination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 descr="http://www.nae.edu/File.aspx?id=772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7848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724400" y="2362200"/>
            <a:ext cx="2886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composite-iron matrix (CIM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593467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Activated alumina</a:t>
            </a:r>
            <a:r>
              <a:rPr lang="en-US" dirty="0" smtClean="0"/>
              <a:t> is an adsorbent that effectively removes arsenic. Activated alumina columns connected to shallow tube wells in India and Bangladesh have removed both As(III) and As(V) from groundwater for decades.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924800" cy="4572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Subterranean Arsenic Removal (SAR) Technology</a:t>
            </a:r>
            <a:endParaRPr lang="en-US" sz="2800" dirty="0"/>
          </a:p>
        </p:txBody>
      </p:sp>
      <p:pic>
        <p:nvPicPr>
          <p:cNvPr id="3" name="Picture 2" descr="An external file that holds a picture, illustration, etc.&#10;Object name is jhpn0024-0267_f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657600"/>
            <a:ext cx="8305800" cy="2688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52400" y="6324600"/>
            <a:ext cx="8839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General schematic </a:t>
            </a:r>
            <a:r>
              <a:rPr lang="en-US" sz="1600" dirty="0" err="1" smtClean="0"/>
              <a:t>Chillean</a:t>
            </a:r>
            <a:r>
              <a:rPr lang="en-US" sz="1600" dirty="0" smtClean="0"/>
              <a:t> arsenic-removal treatment process: (a) Surface water and (b) Groundwater</a:t>
            </a:r>
            <a:endParaRPr lang="en-US" sz="1600" dirty="0"/>
          </a:p>
        </p:txBody>
      </p:sp>
      <p:pic>
        <p:nvPicPr>
          <p:cNvPr id="5" name="Picture 4" descr="http://www.worstpolluted.org/files/FileUpload/pics/2009-reports/india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685800"/>
            <a:ext cx="47625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Typical Composition of Wastewater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" y="1447802"/>
          <a:ext cx="8839196" cy="4800593"/>
        </p:xfrm>
        <a:graphic>
          <a:graphicData uri="http://schemas.openxmlformats.org/drawingml/2006/table">
            <a:tbl>
              <a:tblPr/>
              <a:tblGrid>
                <a:gridCol w="736427"/>
                <a:gridCol w="736427"/>
                <a:gridCol w="736427"/>
                <a:gridCol w="736427"/>
                <a:gridCol w="736427"/>
                <a:gridCol w="736427"/>
                <a:gridCol w="736427"/>
                <a:gridCol w="736427"/>
                <a:gridCol w="736427"/>
                <a:gridCol w="736427"/>
                <a:gridCol w="737463"/>
                <a:gridCol w="737463"/>
              </a:tblGrid>
              <a:tr h="3789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dirty="0">
                        <a:latin typeface="Palatino Linotype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dirty="0">
                        <a:latin typeface="Palatino Linotype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Palatino Linotype"/>
                          <a:ea typeface="Times New Roman"/>
                        </a:rPr>
                        <a:t>Raw Wastewater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Palatino Linotype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Palatino Linotype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Palatino Linotype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Palatino Linotype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Palatino Linotype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Palatino Linotype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16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Palatino Linotype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dirty="0">
                        <a:latin typeface="Palatino Linotype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baseline="-25000" dirty="0">
                          <a:latin typeface="Palatino Linotype"/>
                          <a:ea typeface="Times New Roman"/>
                        </a:rPr>
                        <a:t>99.9%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dirty="0">
                        <a:latin typeface="Palatino Linotype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dirty="0">
                        <a:latin typeface="Palatino Linotype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baseline="-25000" dirty="0">
                          <a:latin typeface="Palatino Linotype"/>
                          <a:ea typeface="Times New Roman"/>
                        </a:rPr>
                        <a:t>0.1%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Palatino Linotype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Palatino Linotype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Palatino Linotype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Palatino Linotype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Palatino Linotype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Palatino Linotype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89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Palatino Linotype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Palatino Linotype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Palatino Linotype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dirty="0">
                        <a:latin typeface="Palatino Linotype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Palatino Linotype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dirty="0">
                        <a:latin typeface="Palatino Linotype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dirty="0">
                        <a:latin typeface="Palatino Linotype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dirty="0">
                        <a:latin typeface="Palatino Linotype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Palatino Linotype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Palatino Linotype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Palatino Linotype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Palatino Linotype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89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Palatino Linotype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Palatino Linotype"/>
                          <a:ea typeface="Times New Roman"/>
                        </a:rPr>
                        <a:t>Water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dirty="0">
                        <a:latin typeface="Palatino Linotype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dirty="0">
                        <a:latin typeface="Palatino Linotype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Palatino Linotype"/>
                          <a:ea typeface="Times New Roman"/>
                        </a:rPr>
                        <a:t>Solids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dirty="0">
                        <a:latin typeface="Palatino Linotype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dirty="0">
                        <a:latin typeface="Palatino Linotype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Palatino Linotype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Palatino Linotype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Palatino Linotype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89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Palatino Linotype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Palatino Linotype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Palatino Linotype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Palatino Linotype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dirty="0">
                        <a:latin typeface="Palatino Linotype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dirty="0">
                        <a:latin typeface="Palatino Linotype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dirty="0">
                        <a:latin typeface="Palatino Linotype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dirty="0">
                        <a:latin typeface="Palatino Linotype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dirty="0">
                        <a:latin typeface="Palatino Linotype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Palatino Linotype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Palatino Linotype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Palatino Linotype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89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Palatino Linotype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Palatino Linotype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baseline="-25000">
                          <a:latin typeface="Palatino Linotype"/>
                          <a:ea typeface="Times New Roman"/>
                        </a:rPr>
                        <a:t>70%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Palatino Linotype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Palatino Linotype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dirty="0">
                        <a:latin typeface="Palatino Linotype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dirty="0">
                        <a:latin typeface="Palatino Linotype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Palatino Linotype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dirty="0">
                        <a:latin typeface="Palatino Linotype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baseline="-25000" dirty="0">
                          <a:latin typeface="Palatino Linotype"/>
                          <a:ea typeface="Times New Roman"/>
                        </a:rPr>
                        <a:t>30%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Palatino Linotype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Palatino Linotype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579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Palatino Linotype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Palatino Linotype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Palatino Linotype"/>
                          <a:ea typeface="Times New Roman"/>
                        </a:rPr>
                        <a:t>Organic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Palatino Linotype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Palatino Linotype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dirty="0">
                        <a:latin typeface="Palatino Linotype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dirty="0">
                        <a:latin typeface="Palatino Linotype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Palatino Linotype"/>
                          <a:ea typeface="Times New Roman"/>
                        </a:rPr>
                        <a:t>Inorganic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dirty="0">
                        <a:latin typeface="Palatino Linotype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Palatino Linotype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89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Palatino Linotype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Palatino Linotype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Palatino Linotype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Palatino Linotype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Palatino Linotype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Palatino Linotype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Palatino Linotype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dirty="0">
                        <a:latin typeface="Palatino Linotype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Palatino Linotype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dirty="0">
                        <a:latin typeface="Palatino Linotype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dirty="0">
                        <a:latin typeface="Palatino Linotype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Palatino Linotype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899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baseline="-25000">
                          <a:latin typeface="Palatino Linotype"/>
                          <a:ea typeface="Times New Roman"/>
                        </a:rPr>
                        <a:t>65%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Palatino Linotype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baseline="-25000">
                          <a:latin typeface="Palatino Linotype"/>
                          <a:ea typeface="Times New Roman"/>
                        </a:rPr>
                        <a:t>25%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Palatino Linotype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baseline="-25000">
                          <a:latin typeface="Palatino Linotype"/>
                          <a:ea typeface="Times New Roman"/>
                        </a:rPr>
                        <a:t>10%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Palatino Linotype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Palatino Linotype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Palatino Linotype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dirty="0">
                        <a:latin typeface="Palatino Linotype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dirty="0">
                        <a:latin typeface="Palatino Linotype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dirty="0">
                        <a:latin typeface="Palatino Linotype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Palatino Linotype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57989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Palatino Linotype"/>
                          <a:ea typeface="Times New Roman"/>
                        </a:rPr>
                        <a:t>Proteins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Palatino Linotype"/>
                          <a:ea typeface="Times New Roman"/>
                        </a:rPr>
                        <a:t>Carbohydrates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Palatino Linotype"/>
                          <a:ea typeface="Times New Roman"/>
                        </a:rPr>
                        <a:t>Fats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Palatino Linotype"/>
                          <a:ea typeface="Times New Roman"/>
                        </a:rPr>
                        <a:t>Grit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Palatino Linotype"/>
                          <a:ea typeface="Times New Roman"/>
                        </a:rPr>
                        <a:t>Salts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Palatino Linotype"/>
                          <a:ea typeface="Times New Roman"/>
                        </a:rPr>
                        <a:t>Metals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Wastewater</a:t>
            </a:r>
          </a:p>
        </p:txBody>
      </p:sp>
      <p:pic>
        <p:nvPicPr>
          <p:cNvPr id="22531" name="Picture 4" descr="http://www.slic2.wsu.edu:82/hurlbert/micro101/images/stpla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34290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870325"/>
            <a:ext cx="6265863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8"/>
          <p:cNvSpPr txBox="1">
            <a:spLocks noChangeArrowheads="1"/>
          </p:cNvSpPr>
          <p:nvPr/>
        </p:nvSpPr>
        <p:spPr bwMode="auto">
          <a:xfrm>
            <a:off x="4191000" y="1752600"/>
            <a:ext cx="31734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Typical municipal wastewater</a:t>
            </a:r>
          </a:p>
          <a:p>
            <a:r>
              <a:rPr lang="en-US"/>
              <a:t>treatment plant design</a:t>
            </a:r>
          </a:p>
        </p:txBody>
      </p:sp>
      <p:sp>
        <p:nvSpPr>
          <p:cNvPr id="22534" name="TextBox 9"/>
          <p:cNvSpPr txBox="1">
            <a:spLocks noChangeArrowheads="1"/>
          </p:cNvSpPr>
          <p:nvPr/>
        </p:nvSpPr>
        <p:spPr bwMode="auto">
          <a:xfrm>
            <a:off x="685800" y="4800600"/>
            <a:ext cx="18907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Typical industrial</a:t>
            </a:r>
          </a:p>
          <a:p>
            <a:r>
              <a:rPr lang="en-US"/>
              <a:t>wastewater</a:t>
            </a:r>
          </a:p>
          <a:p>
            <a:r>
              <a:rPr lang="en-US"/>
              <a:t>treatment plant</a:t>
            </a:r>
          </a:p>
          <a:p>
            <a:r>
              <a:rPr lang="en-US"/>
              <a:t>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Levels of Wastewater Treatment 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371600"/>
          <a:ext cx="8382000" cy="4937760"/>
        </p:xfrm>
        <a:graphic>
          <a:graphicData uri="http://schemas.openxmlformats.org/drawingml/2006/table">
            <a:tbl>
              <a:tblPr/>
              <a:tblGrid>
                <a:gridCol w="1644721"/>
                <a:gridCol w="6737279"/>
              </a:tblGrid>
              <a:tr h="2268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latin typeface="Palatino Linotype"/>
                          <a:ea typeface="Times New Roman"/>
                        </a:rPr>
                        <a:t>Treatment Level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Palatino Linotype"/>
                          <a:ea typeface="Times New Roman"/>
                        </a:rPr>
                        <a:t>Description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5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Palatino Linotype"/>
                          <a:ea typeface="Times New Roman"/>
                        </a:rPr>
                        <a:t>Preliminary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Palatino Linotype"/>
                          <a:ea typeface="Times New Roman"/>
                        </a:rPr>
                        <a:t>Removal of wastewater constituents such as rags, sticks, floatables, grit, and grease that may cause maintenance or operational problems with the treatment operations, processes, and ancillary systems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8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Palatino Linotype"/>
                          <a:ea typeface="Times New Roman"/>
                        </a:rPr>
                        <a:t>Primary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Palatino Linotype"/>
                          <a:ea typeface="Times New Roman"/>
                        </a:rPr>
                        <a:t>Removal or portion of the suspended solids and organic matter from wastewater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5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Palatino Linotype"/>
                          <a:ea typeface="Times New Roman"/>
                        </a:rPr>
                        <a:t>Secondary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Palatino Linotype"/>
                          <a:ea typeface="Times New Roman"/>
                        </a:rPr>
                        <a:t>Removal of biodegradable organic matter (in solution or suspension) and suspended solids. Disinfection is also typically included in the definition of conventional secondary treatment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5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Palatino Linotype"/>
                          <a:ea typeface="Times New Roman"/>
                        </a:rPr>
                        <a:t>Tertiary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Palatino Linotype"/>
                          <a:ea typeface="Times New Roman"/>
                        </a:rPr>
                        <a:t>Removal or residual suspended solids (after secondary treatment), usually by granular medium filtration or </a:t>
                      </a:r>
                      <a:r>
                        <a:rPr lang="en-GB" sz="1800" dirty="0" err="1">
                          <a:latin typeface="Palatino Linotype"/>
                          <a:ea typeface="Times New Roman"/>
                        </a:rPr>
                        <a:t>microscreens</a:t>
                      </a:r>
                      <a:r>
                        <a:rPr lang="en-GB" sz="1800" dirty="0">
                          <a:latin typeface="Palatino Linotype"/>
                          <a:ea typeface="Times New Roman"/>
                        </a:rPr>
                        <a:t>. Disinfection is also typically a part of tertiary treatment. Nutrient removal is often included in this definition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6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Palatino Linotype"/>
                          <a:ea typeface="Times New Roman"/>
                        </a:rPr>
                        <a:t>Advanced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Palatino Linotype"/>
                          <a:ea typeface="Times New Roman"/>
                        </a:rPr>
                        <a:t>Removal of dissolved and suspended materials remaining after normal biological treatment when required for various water reuse applications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>
            <a:normAutofit/>
          </a:bodyPr>
          <a:lstStyle/>
          <a:p>
            <a:r>
              <a:rPr lang="el-GR" sz="3200" dirty="0" smtClean="0"/>
              <a:t>Advantages and disadvantages of chlorine for wastewater disinfection</a:t>
            </a:r>
            <a:endParaRPr lang="en-US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" y="1295400"/>
          <a:ext cx="8534400" cy="5345238"/>
        </p:xfrm>
        <a:graphic>
          <a:graphicData uri="http://schemas.openxmlformats.org/drawingml/2006/table">
            <a:tbl>
              <a:tblPr/>
              <a:tblGrid>
                <a:gridCol w="383039"/>
                <a:gridCol w="3318307"/>
                <a:gridCol w="4833054"/>
              </a:tblGrid>
              <a:tr h="2245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Palatino Linotype"/>
                          <a:ea typeface="Times New Roman"/>
                        </a:rPr>
                        <a:t>Advantages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Palatino Linotype"/>
                          <a:ea typeface="Times New Roman"/>
                        </a:rPr>
                        <a:t>Disadvantages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2341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latin typeface="Palatino Linotype"/>
                          <a:ea typeface="Times New Roman"/>
                        </a:rPr>
                        <a:t>CHLORINE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latin typeface="Palatino Linotype"/>
                          <a:ea typeface="Times New Roman"/>
                        </a:rPr>
                        <a:t>Well established technology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latin typeface="Palatino Linotype"/>
                          <a:ea typeface="Times New Roman"/>
                        </a:rPr>
                        <a:t>Effective disinfectant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latin typeface="Palatino Linotype"/>
                          <a:ea typeface="Times New Roman"/>
                        </a:rPr>
                        <a:t>Chlorine residual can be monitored and maintained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latin typeface="Palatino Linotype"/>
                          <a:ea typeface="Times New Roman"/>
                        </a:rPr>
                        <a:t>Combined chlorine residual can also be provided by addition of ammonia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latin typeface="Palatino Linotype"/>
                          <a:ea typeface="Times New Roman"/>
                        </a:rPr>
                        <a:t>Germicidal chlorine residual can be maintained in long transmission lines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latin typeface="Palatino Linotype"/>
                          <a:ea typeface="Times New Roman"/>
                        </a:rPr>
                        <a:t>Availability of chemical system for auxiliary uses such as odour control, dosing RAS lines, and disinfection plant water systems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latin typeface="Palatino Linotype"/>
                          <a:ea typeface="Times New Roman"/>
                        </a:rPr>
                        <a:t>Oxidises sulphides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latin typeface="Palatino Linotype"/>
                          <a:ea typeface="Times New Roman"/>
                        </a:rPr>
                        <a:t>Relatively inexpensive (cost increasing with implementation of Uniform Fire Code regulations)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latin typeface="Palatino Linotype"/>
                          <a:ea typeface="Times New Roman"/>
                        </a:rPr>
                        <a:t>Available as calcium and sodium hypochlorite considered safer then chlorine gas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latin typeface="Palatino Linotype"/>
                          <a:ea typeface="Times New Roman"/>
                        </a:rPr>
                        <a:t>Hazardous chemical that can be a threat to plant workers and the public; strict safety measures must be employed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latin typeface="Palatino Linotype"/>
                          <a:ea typeface="Times New Roman"/>
                        </a:rPr>
                        <a:t>Relatively long contact time required as compared to other disinfectants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latin typeface="Palatino Linotype"/>
                          <a:ea typeface="Times New Roman"/>
                        </a:rPr>
                        <a:t>Combined chlorine is less required as compared to other disinfectants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latin typeface="Palatino Linotype"/>
                          <a:ea typeface="Times New Roman"/>
                        </a:rPr>
                        <a:t>Residual toxicity of threat effluent must be reduced through </a:t>
                      </a:r>
                      <a:r>
                        <a:rPr lang="en-GB" sz="1400" dirty="0" err="1">
                          <a:latin typeface="Palatino Linotype"/>
                          <a:ea typeface="Times New Roman"/>
                        </a:rPr>
                        <a:t>dechlorination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latin typeface="Palatino Linotype"/>
                          <a:ea typeface="Times New Roman"/>
                        </a:rPr>
                        <a:t>Formation of </a:t>
                      </a:r>
                      <a:r>
                        <a:rPr lang="en-GB" sz="1400" dirty="0" err="1">
                          <a:latin typeface="Palatino Linotype"/>
                          <a:ea typeface="Times New Roman"/>
                        </a:rPr>
                        <a:t>trihalomethaned</a:t>
                      </a:r>
                      <a:r>
                        <a:rPr lang="en-GB" sz="1400" dirty="0">
                          <a:latin typeface="Palatino Linotype"/>
                          <a:ea typeface="Times New Roman"/>
                        </a:rPr>
                        <a:t> and other </a:t>
                      </a:r>
                      <a:r>
                        <a:rPr lang="en-GB" sz="1400" dirty="0" err="1">
                          <a:latin typeface="Palatino Linotype"/>
                          <a:ea typeface="Times New Roman"/>
                        </a:rPr>
                        <a:t>dbps</a:t>
                      </a:r>
                      <a:r>
                        <a:rPr lang="en-GB" sz="1400" baseline="30000" dirty="0" err="1">
                          <a:latin typeface="Palatino Linotype"/>
                          <a:ea typeface="Times New Roman"/>
                        </a:rPr>
                        <a:t>a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latin typeface="Palatino Linotype"/>
                          <a:ea typeface="Times New Roman"/>
                        </a:rPr>
                        <a:t>Release of volatile organic compounds from chlorine contact basins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latin typeface="Palatino Linotype"/>
                          <a:ea typeface="Times New Roman"/>
                        </a:rPr>
                        <a:t>Oxidises iron, magnesium, and other inorganic compounds (consumption of disinfectant)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latin typeface="Palatino Linotype"/>
                          <a:ea typeface="Times New Roman"/>
                        </a:rPr>
                        <a:t>Oxidisation of a variety of organic compounds (consumes disinfectant)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latin typeface="Palatino Linotype"/>
                          <a:ea typeface="Times New Roman"/>
                        </a:rPr>
                        <a:t>TDS level of treated effluent increased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latin typeface="Palatino Linotype"/>
                          <a:ea typeface="Times New Roman"/>
                        </a:rPr>
                        <a:t>Chloride content of the wastewater can be reduced if alkalinity is insufficient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latin typeface="Palatino Linotype"/>
                          <a:ea typeface="Times New Roman"/>
                        </a:rPr>
                        <a:t>Acid generation; ph of wastewater can be reduced if alkalinity is insufficient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latin typeface="Palatino Linotype"/>
                          <a:ea typeface="Times New Roman"/>
                        </a:rPr>
                        <a:t>Increased safety regulations, especially in light of the Uniform Fire Code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latin typeface="Palatino Linotype"/>
                          <a:ea typeface="Times New Roman"/>
                        </a:rPr>
                        <a:t>Chemical scrubbing facilities may be required to meet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1879</Words>
  <Application>Microsoft Office PowerPoint</Application>
  <PresentationFormat>On-screen Show (4:3)</PresentationFormat>
  <Paragraphs>277</Paragraphs>
  <Slides>31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3 R’s of water</vt:lpstr>
      <vt:lpstr>Capture / Reuse</vt:lpstr>
      <vt:lpstr>Groundwater Recharge – Techniques</vt:lpstr>
      <vt:lpstr>Arsenic contamination </vt:lpstr>
      <vt:lpstr>Subterranean Arsenic Removal (SAR) Technology</vt:lpstr>
      <vt:lpstr>Typical Composition of Wastewater</vt:lpstr>
      <vt:lpstr>Wastewater</vt:lpstr>
      <vt:lpstr>Levels of Wastewater Treatment </vt:lpstr>
      <vt:lpstr>Advantages and disadvantages of chlorine for wastewater disinfection</vt:lpstr>
      <vt:lpstr>Chlorine dioxide for wastewater disinfection</vt:lpstr>
      <vt:lpstr>Ozone for wastewater disinfection</vt:lpstr>
      <vt:lpstr>UV for wastewater disinfection</vt:lpstr>
      <vt:lpstr>General Characteristics of Membrane Processes </vt:lpstr>
      <vt:lpstr>Urban Wastewater Reuse</vt:lpstr>
      <vt:lpstr>Slide 15</vt:lpstr>
      <vt:lpstr>Reed Bed System</vt:lpstr>
      <vt:lpstr>Slide 17</vt:lpstr>
      <vt:lpstr>SOIL BIOTECHNOLOGY/ SBT SYSTEM </vt:lpstr>
      <vt:lpstr>Slide 19</vt:lpstr>
      <vt:lpstr>Media &amp; Culture</vt:lpstr>
      <vt:lpstr>SBT PLANT </vt:lpstr>
      <vt:lpstr>Slide 22</vt:lpstr>
      <vt:lpstr>Slide 23</vt:lpstr>
      <vt:lpstr>Slide 24</vt:lpstr>
      <vt:lpstr>BIOSANITIZER- Ecotechnology</vt:lpstr>
      <vt:lpstr>Nitrates: Root Cause of Pollution</vt:lpstr>
      <vt:lpstr>Alarms of Pollution</vt:lpstr>
      <vt:lpstr>Slide 28</vt:lpstr>
      <vt:lpstr>Slide 29</vt:lpstr>
      <vt:lpstr>Slide 30</vt:lpstr>
      <vt:lpstr>Be water wise!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R’s of water</dc:title>
  <dc:creator>Amar</dc:creator>
  <cp:lastModifiedBy>muz</cp:lastModifiedBy>
  <cp:revision>25</cp:revision>
  <dcterms:created xsi:type="dcterms:W3CDTF">2006-08-16T00:00:00Z</dcterms:created>
  <dcterms:modified xsi:type="dcterms:W3CDTF">2014-02-12T06:33:28Z</dcterms:modified>
</cp:coreProperties>
</file>