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56"/>
  </p:notesMasterIdLst>
  <p:handoutMasterIdLst>
    <p:handoutMasterId r:id="rId57"/>
  </p:handoutMasterIdLst>
  <p:sldIdLst>
    <p:sldId id="256" r:id="rId3"/>
    <p:sldId id="259" r:id="rId4"/>
    <p:sldId id="267" r:id="rId5"/>
    <p:sldId id="270" r:id="rId6"/>
    <p:sldId id="272" r:id="rId7"/>
    <p:sldId id="269" r:id="rId8"/>
    <p:sldId id="271" r:id="rId9"/>
    <p:sldId id="262" r:id="rId10"/>
    <p:sldId id="323" r:id="rId11"/>
    <p:sldId id="284" r:id="rId12"/>
    <p:sldId id="285" r:id="rId13"/>
    <p:sldId id="273" r:id="rId14"/>
    <p:sldId id="275" r:id="rId15"/>
    <p:sldId id="274" r:id="rId16"/>
    <p:sldId id="346" r:id="rId17"/>
    <p:sldId id="347" r:id="rId18"/>
    <p:sldId id="349" r:id="rId19"/>
    <p:sldId id="352" r:id="rId20"/>
    <p:sldId id="348" r:id="rId21"/>
    <p:sldId id="358" r:id="rId22"/>
    <p:sldId id="363" r:id="rId23"/>
    <p:sldId id="359" r:id="rId24"/>
    <p:sldId id="360" r:id="rId25"/>
    <p:sldId id="340" r:id="rId26"/>
    <p:sldId id="341" r:id="rId27"/>
    <p:sldId id="342" r:id="rId28"/>
    <p:sldId id="343" r:id="rId29"/>
    <p:sldId id="344" r:id="rId30"/>
    <p:sldId id="354" r:id="rId31"/>
    <p:sldId id="265" r:id="rId32"/>
    <p:sldId id="311" r:id="rId33"/>
    <p:sldId id="350" r:id="rId34"/>
    <p:sldId id="312" r:id="rId35"/>
    <p:sldId id="315" r:id="rId36"/>
    <p:sldId id="316" r:id="rId37"/>
    <p:sldId id="317" r:id="rId38"/>
    <p:sldId id="318" r:id="rId39"/>
    <p:sldId id="320" r:id="rId40"/>
    <p:sldId id="321" r:id="rId41"/>
    <p:sldId id="281" r:id="rId42"/>
    <p:sldId id="282" r:id="rId43"/>
    <p:sldId id="286" r:id="rId44"/>
    <p:sldId id="290" r:id="rId45"/>
    <p:sldId id="304" r:id="rId46"/>
    <p:sldId id="332" r:id="rId47"/>
    <p:sldId id="329" r:id="rId48"/>
    <p:sldId id="325" r:id="rId49"/>
    <p:sldId id="361" r:id="rId50"/>
    <p:sldId id="362" r:id="rId51"/>
    <p:sldId id="327" r:id="rId52"/>
    <p:sldId id="338" r:id="rId53"/>
    <p:sldId id="337" r:id="rId54"/>
    <p:sldId id="35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784C9-C352-4A3A-AB4F-E73B7EFE7116}" type="doc">
      <dgm:prSet loTypeId="urn:microsoft.com/office/officeart/2005/8/layout/rings+Icon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38E271-73CD-4D7B-A66B-861CA7488EC7}">
      <dgm:prSet phldrT="[Text]"/>
      <dgm:spPr/>
      <dgm:t>
        <a:bodyPr/>
        <a:lstStyle/>
        <a:p>
          <a:r>
            <a:rPr lang="en-US" dirty="0" smtClean="0"/>
            <a:t>Water Basics</a:t>
          </a:r>
          <a:endParaRPr lang="en-US" dirty="0"/>
        </a:p>
      </dgm:t>
    </dgm:pt>
    <dgm:pt modelId="{0EA99F19-5B2F-4C1C-9650-BC734B55276C}" type="parTrans" cxnId="{6635741C-801F-47A2-A3AF-03D68A077957}">
      <dgm:prSet/>
      <dgm:spPr/>
      <dgm:t>
        <a:bodyPr/>
        <a:lstStyle/>
        <a:p>
          <a:endParaRPr lang="en-US"/>
        </a:p>
      </dgm:t>
    </dgm:pt>
    <dgm:pt modelId="{E4286A04-4462-4767-ADE1-E306C144DD1F}" type="sibTrans" cxnId="{6635741C-801F-47A2-A3AF-03D68A077957}">
      <dgm:prSet/>
      <dgm:spPr/>
      <dgm:t>
        <a:bodyPr/>
        <a:lstStyle/>
        <a:p>
          <a:endParaRPr lang="en-US"/>
        </a:p>
      </dgm:t>
    </dgm:pt>
    <dgm:pt modelId="{56C32169-1400-436F-A8EC-619B9C7E6936}">
      <dgm:prSet phldrT="[Text]"/>
      <dgm:spPr/>
      <dgm:t>
        <a:bodyPr/>
        <a:lstStyle/>
        <a:p>
          <a:r>
            <a:rPr lang="en-US" dirty="0" smtClean="0"/>
            <a:t>Movement of water</a:t>
          </a:r>
          <a:endParaRPr lang="en-US" dirty="0"/>
        </a:p>
      </dgm:t>
    </dgm:pt>
    <dgm:pt modelId="{206CD43D-A52D-4932-884E-340EA7F3FF6B}" type="parTrans" cxnId="{DFCD2E9B-B722-40E1-AA2E-87695AFE660E}">
      <dgm:prSet/>
      <dgm:spPr/>
      <dgm:t>
        <a:bodyPr/>
        <a:lstStyle/>
        <a:p>
          <a:endParaRPr lang="en-US"/>
        </a:p>
      </dgm:t>
    </dgm:pt>
    <dgm:pt modelId="{C0CE6C8E-CD32-48F9-8A54-7675A2CF02D0}" type="sibTrans" cxnId="{DFCD2E9B-B722-40E1-AA2E-87695AFE660E}">
      <dgm:prSet/>
      <dgm:spPr/>
      <dgm:t>
        <a:bodyPr/>
        <a:lstStyle/>
        <a:p>
          <a:endParaRPr lang="en-US"/>
        </a:p>
      </dgm:t>
    </dgm:pt>
    <dgm:pt modelId="{459EC89A-47B8-4868-BBE9-9476FBD4735E}">
      <dgm:prSet phldrT="[Text]"/>
      <dgm:spPr/>
      <dgm:t>
        <a:bodyPr/>
        <a:lstStyle/>
        <a:p>
          <a:r>
            <a:rPr lang="en-US" dirty="0" smtClean="0"/>
            <a:t>RWH Methods</a:t>
          </a:r>
          <a:endParaRPr lang="en-US" dirty="0"/>
        </a:p>
      </dgm:t>
    </dgm:pt>
    <dgm:pt modelId="{3B7A3293-3A0C-4891-99E7-141D50C0301C}" type="parTrans" cxnId="{C70F4E87-7751-4AB2-A73D-197D003AD2F4}">
      <dgm:prSet/>
      <dgm:spPr/>
      <dgm:t>
        <a:bodyPr/>
        <a:lstStyle/>
        <a:p>
          <a:endParaRPr lang="en-US"/>
        </a:p>
      </dgm:t>
    </dgm:pt>
    <dgm:pt modelId="{D3368E72-87E7-49A6-B731-AD2AC3EA2532}" type="sibTrans" cxnId="{C70F4E87-7751-4AB2-A73D-197D003AD2F4}">
      <dgm:prSet/>
      <dgm:spPr/>
      <dgm:t>
        <a:bodyPr/>
        <a:lstStyle/>
        <a:p>
          <a:endParaRPr lang="en-US"/>
        </a:p>
      </dgm:t>
    </dgm:pt>
    <dgm:pt modelId="{643AA0DA-A41B-4825-8E47-16C81AFBED3A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Water Recycling</a:t>
          </a:r>
          <a:endParaRPr lang="en-US" dirty="0"/>
        </a:p>
      </dgm:t>
    </dgm:pt>
    <dgm:pt modelId="{E2962B4A-9862-4BB7-827B-4F2F6910B5A9}" type="parTrans" cxnId="{0DC65D43-A702-4FD6-9896-EFEFCFD496C8}">
      <dgm:prSet/>
      <dgm:spPr/>
      <dgm:t>
        <a:bodyPr/>
        <a:lstStyle/>
        <a:p>
          <a:endParaRPr lang="en-US"/>
        </a:p>
      </dgm:t>
    </dgm:pt>
    <dgm:pt modelId="{DC13CD60-EF16-4417-B9DA-6082D113244A}" type="sibTrans" cxnId="{0DC65D43-A702-4FD6-9896-EFEFCFD496C8}">
      <dgm:prSet/>
      <dgm:spPr/>
      <dgm:t>
        <a:bodyPr/>
        <a:lstStyle/>
        <a:p>
          <a:endParaRPr lang="en-US"/>
        </a:p>
      </dgm:t>
    </dgm:pt>
    <dgm:pt modelId="{6EDA52E5-A2A7-435F-9246-0D388ED0D00A}" type="pres">
      <dgm:prSet presAssocID="{466784C9-C352-4A3A-AB4F-E73B7EFE7116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3C0186-C529-47F6-9A3F-AC54F3EC1A71}" type="pres">
      <dgm:prSet presAssocID="{466784C9-C352-4A3A-AB4F-E73B7EFE7116}" presName="ellipse1" presStyleLbl="vennNode1" presStyleIdx="0" presStyleCnt="4" custLinFactNeighborX="17717" custLinFactNeighborY="-37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614A2-1392-4E77-BDA0-2BEA4D89C2F7}" type="pres">
      <dgm:prSet presAssocID="{466784C9-C352-4A3A-AB4F-E73B7EFE7116}" presName="ellipse2" presStyleLbl="vennNode1" presStyleIdx="1" presStyleCnt="4" custLinFactNeighborX="62867" custLinFactNeighborY="-99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1501D-F97C-4215-9373-9F01E07C91FE}" type="pres">
      <dgm:prSet presAssocID="{466784C9-C352-4A3A-AB4F-E73B7EFE7116}" presName="ellipse3" presStyleLbl="vennNode1" presStyleIdx="2" presStyleCnt="4" custLinFactNeighborX="-41721" custLinFactNeighborY="4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17368-0121-4888-8F2D-C60CD658CF89}" type="pres">
      <dgm:prSet presAssocID="{466784C9-C352-4A3A-AB4F-E73B7EFE7116}" presName="ellipse4" presStyleLbl="vennNode1" presStyleIdx="3" presStyleCnt="4" custLinFactNeighborX="-36576" custLinFactNeighborY="23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13A023-B884-4389-A56E-EA3B51E75861}" type="presOf" srcId="{643AA0DA-A41B-4825-8E47-16C81AFBED3A}" destId="{DBF17368-0121-4888-8F2D-C60CD658CF89}" srcOrd="0" destOrd="0" presId="urn:microsoft.com/office/officeart/2005/8/layout/rings+Icon"/>
    <dgm:cxn modelId="{C70F4E87-7751-4AB2-A73D-197D003AD2F4}" srcId="{466784C9-C352-4A3A-AB4F-E73B7EFE7116}" destId="{459EC89A-47B8-4868-BBE9-9476FBD4735E}" srcOrd="2" destOrd="0" parTransId="{3B7A3293-3A0C-4891-99E7-141D50C0301C}" sibTransId="{D3368E72-87E7-49A6-B731-AD2AC3EA2532}"/>
    <dgm:cxn modelId="{5E608FEA-395A-446E-AE17-CB6CF05A8788}" type="presOf" srcId="{EC38E271-73CD-4D7B-A66B-861CA7488EC7}" destId="{073C0186-C529-47F6-9A3F-AC54F3EC1A71}" srcOrd="0" destOrd="0" presId="urn:microsoft.com/office/officeart/2005/8/layout/rings+Icon"/>
    <dgm:cxn modelId="{DFCD2E9B-B722-40E1-AA2E-87695AFE660E}" srcId="{466784C9-C352-4A3A-AB4F-E73B7EFE7116}" destId="{56C32169-1400-436F-A8EC-619B9C7E6936}" srcOrd="1" destOrd="0" parTransId="{206CD43D-A52D-4932-884E-340EA7F3FF6B}" sibTransId="{C0CE6C8E-CD32-48F9-8A54-7675A2CF02D0}"/>
    <dgm:cxn modelId="{0DC65D43-A702-4FD6-9896-EFEFCFD496C8}" srcId="{466784C9-C352-4A3A-AB4F-E73B7EFE7116}" destId="{643AA0DA-A41B-4825-8E47-16C81AFBED3A}" srcOrd="3" destOrd="0" parTransId="{E2962B4A-9862-4BB7-827B-4F2F6910B5A9}" sibTransId="{DC13CD60-EF16-4417-B9DA-6082D113244A}"/>
    <dgm:cxn modelId="{6635741C-801F-47A2-A3AF-03D68A077957}" srcId="{466784C9-C352-4A3A-AB4F-E73B7EFE7116}" destId="{EC38E271-73CD-4D7B-A66B-861CA7488EC7}" srcOrd="0" destOrd="0" parTransId="{0EA99F19-5B2F-4C1C-9650-BC734B55276C}" sibTransId="{E4286A04-4462-4767-ADE1-E306C144DD1F}"/>
    <dgm:cxn modelId="{CDDBB908-DA88-4E73-98AC-B93F027CF084}" type="presOf" srcId="{459EC89A-47B8-4868-BBE9-9476FBD4735E}" destId="{2D81501D-F97C-4215-9373-9F01E07C91FE}" srcOrd="0" destOrd="0" presId="urn:microsoft.com/office/officeart/2005/8/layout/rings+Icon"/>
    <dgm:cxn modelId="{F5AC7BFA-D3B8-4821-9948-783EC7196B29}" type="presOf" srcId="{56C32169-1400-436F-A8EC-619B9C7E6936}" destId="{B34614A2-1392-4E77-BDA0-2BEA4D89C2F7}" srcOrd="0" destOrd="0" presId="urn:microsoft.com/office/officeart/2005/8/layout/rings+Icon"/>
    <dgm:cxn modelId="{29AA74D2-84E1-48EC-8E00-BBF044D53BCE}" type="presOf" srcId="{466784C9-C352-4A3A-AB4F-E73B7EFE7116}" destId="{6EDA52E5-A2A7-435F-9246-0D388ED0D00A}" srcOrd="0" destOrd="0" presId="urn:microsoft.com/office/officeart/2005/8/layout/rings+Icon"/>
    <dgm:cxn modelId="{DBE26B54-7079-4FFC-87E1-3554F7051E35}" type="presParOf" srcId="{6EDA52E5-A2A7-435F-9246-0D388ED0D00A}" destId="{073C0186-C529-47F6-9A3F-AC54F3EC1A71}" srcOrd="0" destOrd="0" presId="urn:microsoft.com/office/officeart/2005/8/layout/rings+Icon"/>
    <dgm:cxn modelId="{D6408F6A-19A4-403D-A1B1-2FB7672E934D}" type="presParOf" srcId="{6EDA52E5-A2A7-435F-9246-0D388ED0D00A}" destId="{B34614A2-1392-4E77-BDA0-2BEA4D89C2F7}" srcOrd="1" destOrd="0" presId="urn:microsoft.com/office/officeart/2005/8/layout/rings+Icon"/>
    <dgm:cxn modelId="{E3EED042-9059-4857-A024-B8C959786EE0}" type="presParOf" srcId="{6EDA52E5-A2A7-435F-9246-0D388ED0D00A}" destId="{2D81501D-F97C-4215-9373-9F01E07C91FE}" srcOrd="2" destOrd="0" presId="urn:microsoft.com/office/officeart/2005/8/layout/rings+Icon"/>
    <dgm:cxn modelId="{CEB769DB-0ED3-4CC2-9AD0-DCD7EBB229F4}" type="presParOf" srcId="{6EDA52E5-A2A7-435F-9246-0D388ED0D00A}" destId="{DBF17368-0121-4888-8F2D-C60CD658CF89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3C0186-C529-47F6-9A3F-AC54F3EC1A71}">
      <dsp:nvSpPr>
        <dsp:cNvPr id="0" name=""/>
        <dsp:cNvSpPr/>
      </dsp:nvSpPr>
      <dsp:spPr>
        <a:xfrm>
          <a:off x="318500" y="0"/>
          <a:ext cx="1797710" cy="179793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 Basics</a:t>
          </a:r>
          <a:endParaRPr lang="en-US" sz="1800" kern="1200" dirty="0"/>
        </a:p>
      </dsp:txBody>
      <dsp:txXfrm>
        <a:off x="318500" y="0"/>
        <a:ext cx="1797710" cy="1797930"/>
      </dsp:txXfrm>
    </dsp:sp>
    <dsp:sp modelId="{B34614A2-1392-4E77-BDA0-2BEA4D89C2F7}">
      <dsp:nvSpPr>
        <dsp:cNvPr id="0" name=""/>
        <dsp:cNvSpPr/>
      </dsp:nvSpPr>
      <dsp:spPr>
        <a:xfrm>
          <a:off x="2055082" y="0"/>
          <a:ext cx="1797710" cy="179793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Movement of water</a:t>
          </a:r>
          <a:endParaRPr lang="en-US" sz="1800" kern="1200" dirty="0"/>
        </a:p>
      </dsp:txBody>
      <dsp:txXfrm>
        <a:off x="2055082" y="0"/>
        <a:ext cx="1797710" cy="1797930"/>
      </dsp:txXfrm>
    </dsp:sp>
    <dsp:sp modelId="{2D81501D-F97C-4215-9373-9F01E07C91FE}">
      <dsp:nvSpPr>
        <dsp:cNvPr id="0" name=""/>
        <dsp:cNvSpPr/>
      </dsp:nvSpPr>
      <dsp:spPr>
        <a:xfrm>
          <a:off x="1099351" y="1291558"/>
          <a:ext cx="1797710" cy="179793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RWH Methods</a:t>
          </a:r>
          <a:endParaRPr lang="en-US" sz="1800" kern="1200" dirty="0"/>
        </a:p>
      </dsp:txBody>
      <dsp:txXfrm>
        <a:off x="1099351" y="1291558"/>
        <a:ext cx="1797710" cy="1797930"/>
      </dsp:txXfrm>
    </dsp:sp>
    <dsp:sp modelId="{DBF17368-0121-4888-8F2D-C60CD658CF89}">
      <dsp:nvSpPr>
        <dsp:cNvPr id="0" name=""/>
        <dsp:cNvSpPr/>
      </dsp:nvSpPr>
      <dsp:spPr>
        <a:xfrm>
          <a:off x="2116759" y="2192725"/>
          <a:ext cx="1797710" cy="179793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 Recycling</a:t>
          </a:r>
          <a:endParaRPr lang="en-US" sz="1800" kern="1200" dirty="0"/>
        </a:p>
      </dsp:txBody>
      <dsp:txXfrm>
        <a:off x="2116759" y="2192725"/>
        <a:ext cx="1797710" cy="1797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pPr/>
              <a:t>2/12/2014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pPr/>
              <a:t>2/12/2014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pPr/>
              <a:t>2/12/2014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pPr/>
              <a:t>2/12/2014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pPr/>
              <a:t>2/12/2014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pPr/>
              <a:t>2/12/2014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pPr/>
              <a:t>2/12/2014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pPr/>
              <a:t>2/12/2014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pPr/>
              <a:t>2/12/2014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pPr/>
              <a:t>2/12/2014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pPr/>
              <a:t>2/12/2014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pPr/>
              <a:t>2/12/2014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2/12/2014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RAINWATER HARVESTING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A Solution for survival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60438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NATURE’S GIFT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D:\ANJ Documents\Water Harvesting\7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219200"/>
            <a:ext cx="4876800" cy="2423160"/>
          </a:xfrm>
          <a:prstGeom prst="rect">
            <a:avLst/>
          </a:prstGeom>
          <a:noFill/>
        </p:spPr>
      </p:pic>
      <p:pic>
        <p:nvPicPr>
          <p:cNvPr id="6" name="Picture 2" descr="D:\ANJ Documents\groundwater\wkf73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1" y="1219201"/>
            <a:ext cx="4968361" cy="2412757"/>
          </a:xfrm>
          <a:prstGeom prst="rect">
            <a:avLst/>
          </a:prstGeom>
          <a:noFill/>
        </p:spPr>
      </p:pic>
      <p:pic>
        <p:nvPicPr>
          <p:cNvPr id="7" name="Picture 2" descr="D:\ANJ Documents\Logos\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3962400"/>
            <a:ext cx="4978400" cy="2667000"/>
          </a:xfrm>
          <a:prstGeom prst="rect">
            <a:avLst/>
          </a:prstGeom>
          <a:noFill/>
        </p:spPr>
      </p:pic>
      <p:pic>
        <p:nvPicPr>
          <p:cNvPr id="8" name="Picture 2" descr="D:\ANJ Documents\groundwater\spr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400" y="3962400"/>
            <a:ext cx="5181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068692" cy="63699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PRESENT DAY SOURCES OF WATER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4" descr="D:\ANJ Documents\Water Treat\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189" y="838200"/>
            <a:ext cx="5147353" cy="2286000"/>
          </a:xfrm>
          <a:prstGeom prst="rect">
            <a:avLst/>
          </a:prstGeom>
          <a:noFill/>
        </p:spPr>
      </p:pic>
      <p:pic>
        <p:nvPicPr>
          <p:cNvPr id="4" name="Picture 3" descr="D:\ANJ Documents\groundwater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368" y="3349247"/>
            <a:ext cx="5284855" cy="3303270"/>
          </a:xfrm>
          <a:prstGeom prst="rect">
            <a:avLst/>
          </a:prstGeom>
          <a:noFill/>
        </p:spPr>
      </p:pic>
      <p:pic>
        <p:nvPicPr>
          <p:cNvPr id="7" name="Picture 7" descr="Mpip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3178" y="710629"/>
            <a:ext cx="4027171" cy="2560320"/>
          </a:xfrm>
          <a:prstGeom prst="rect">
            <a:avLst/>
          </a:prstGeom>
          <a:noFill/>
        </p:spPr>
      </p:pic>
      <p:pic>
        <p:nvPicPr>
          <p:cNvPr id="8" name="Picture 2" descr="D:\ANJ Documents\Water Harvesting\water-tank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3925" y="3235505"/>
            <a:ext cx="3333751" cy="3433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3568" y="130139"/>
          <a:ext cx="11379200" cy="6600871"/>
        </p:xfrm>
        <a:graphic>
          <a:graphicData uri="http://schemas.openxmlformats.org/drawingml/2006/table">
            <a:tbl>
              <a:tblPr/>
              <a:tblGrid>
                <a:gridCol w="2275840"/>
                <a:gridCol w="2275840"/>
                <a:gridCol w="2275840"/>
                <a:gridCol w="2275840"/>
                <a:gridCol w="2275840"/>
              </a:tblGrid>
              <a:tr h="46328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One Estimate of Global Water Distribution</a:t>
                      </a:r>
                      <a:b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(Numbers are rounded)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4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Water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source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Water volume, in cubic miles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Water volume, in cubic kilometers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Percent of</a:t>
                      </a:r>
                      <a:b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freshwater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Percent of</a:t>
                      </a:r>
                      <a:b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total water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Oceans, Seas, &amp; Bays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321,000,000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1,338,000,000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96.5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6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Ice caps, Glaciers, &amp; Permanent Snow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5,773,000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24,064,000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68.7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1.74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Groundwater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5,614,000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23,400,000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1.69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    Fresh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2,526,000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10,530,000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30.1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  0.76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    Saline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3,088,000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12,870,000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  0.93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Soil Moisture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3,959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16,500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0.001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Ground Ice &amp; Permafrost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71,970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300,000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0.86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0.022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Lakes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42,320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176,400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0.013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    Fresh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21,830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91,000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0.26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0.007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    Saline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20,490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85,400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0.006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Atmosphere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3,095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12,900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0.001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Swamp Water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2,752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11,470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0.0008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Rivers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509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2,120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0.006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0.0002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Biological Water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1,120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0.003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0.0001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28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Source: Igor </a:t>
                      </a:r>
                      <a:r>
                        <a:rPr lang="en-U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Shiklomanov's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 chapter "World fresh water resources" in Peter H. </a:t>
                      </a:r>
                      <a:r>
                        <a:rPr lang="en-U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Gleick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 (editor), 1993, Water in Crisis: A Guide to the World's Fresh Water 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99" marR="8599" marT="6449" marB="6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743" y="425998"/>
            <a:ext cx="10197941" cy="57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685803"/>
          <a:ext cx="11684001" cy="5943597"/>
        </p:xfrm>
        <a:graphic>
          <a:graphicData uri="http://schemas.openxmlformats.org/drawingml/2006/table">
            <a:tbl>
              <a:tblPr/>
              <a:tblGrid>
                <a:gridCol w="3894667"/>
                <a:gridCol w="3894667"/>
                <a:gridCol w="3894667"/>
              </a:tblGrid>
              <a:tr h="218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Fact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Feature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Size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Largest Ocean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Pacific Ocean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area = 166 million km2 </a:t>
                      </a:r>
                      <a:b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(64 million mile2)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Largest Sea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South China Sea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area = 3 million km2 </a:t>
                      </a:r>
                      <a:b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(1.1 million mile2)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Biggest Bay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Bay of Bengal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area = 2.2 million km2 </a:t>
                      </a:r>
                      <a:b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(868,000 mile2)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Deepest point in ocean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Mariana Trench (Pacific Ocean)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km (36,000 feet down)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Saltiest Sea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Dead Sea (Israel/Jordan)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times saltier than ocean water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Hottest Seawater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Persian Gulf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35o C (95o F)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Longest River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Nile River (Africa)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6,670 km (4,145 miles)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River that carries most water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Amazon River (South America)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pours 4 million cubic feet every second into Atlantic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Muddiest River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Yellow River (China)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deposits rich silt over 141,645 sq km in its flood plain and delta. (2 billion tons of soil washed down each year)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Highest Waterfall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Angel Falls (Venezuela)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drop = 980 m (3212 feet)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Deepest and oldest lake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Lake Baikal (Siberia)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Deepest part = 1,940 m (6,365’) age = 25 million years old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Largest freshwater lake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Lake Superior (N. America)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area = 82,103 km2 (32,000 mile2)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Smallest Great Lake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Lake Ontario (N. America)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area = 19,546 km2 (7,550 mile2)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Shallowest Great Lake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Lake Erie (N. America)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 m (210 feet deep)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Largest salty sea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Caspian Sea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area = 371,841 km2 (143,630 mile2) </a:t>
                      </a:r>
                      <a:b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length = 1207 km (750 miles)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Longest freshwater lake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Lake Tanganyika (Africa)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length = 676 km (420 miles)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Highest navigable lake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Lake Titicaca (S. America)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height = 3,811 m (12,307 feet)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3452200" y="125994"/>
            <a:ext cx="467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Amazing Water Facts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045" y="287676"/>
            <a:ext cx="10150868" cy="61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1538408" cy="649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4_20"/>
          <p:cNvPicPr>
            <a:picLocks noChangeAspect="1" noChangeArrowheads="1"/>
          </p:cNvPicPr>
          <p:nvPr/>
        </p:nvPicPr>
        <p:blipFill>
          <a:blip r:embed="rId2" cstate="print"/>
          <a:srcRect t="3041"/>
          <a:stretch>
            <a:fillRect/>
          </a:stretch>
        </p:blipFill>
        <p:spPr bwMode="auto">
          <a:xfrm>
            <a:off x="304800" y="152401"/>
            <a:ext cx="11724640" cy="653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75200" y="304801"/>
            <a:ext cx="3149600" cy="7477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</a:t>
            </a:r>
            <a:b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Ehrlich &amp; Holdren)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01352" y="5243514"/>
            <a:ext cx="7123681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1" charset="0"/>
                <a:ea typeface="ＭＳ Ｐゴシック" pitchFamily="1" charset="-128"/>
              </a:rPr>
              <a:t>Human Impact (Im) =</a:t>
            </a:r>
          </a:p>
          <a:p>
            <a:pPr algn="ctr"/>
            <a:endParaRPr lang="en-US" sz="600">
              <a:latin typeface="Tahoma" pitchFamily="1" charset="0"/>
              <a:ea typeface="ＭＳ Ｐゴシック" pitchFamily="1" charset="-128"/>
            </a:endParaRPr>
          </a:p>
          <a:p>
            <a:pPr algn="ctr"/>
            <a:r>
              <a:rPr lang="en-US" sz="2400">
                <a:latin typeface="Tahoma" pitchFamily="1" charset="0"/>
                <a:ea typeface="ＭＳ Ｐゴシック" pitchFamily="1" charset="-128"/>
              </a:rPr>
              <a:t>Population (P) x Consumption (C) x Technology (T)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29917" y="6388100"/>
            <a:ext cx="8115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0" i="1">
                <a:latin typeface="Tahoma" pitchFamily="1" charset="0"/>
                <a:sym typeface="Tahoma" pitchFamily="1" charset="0"/>
              </a:rPr>
              <a:t>Favelas above the Amazon River, Manaus, Brazil; Fig.14-20 in http://www.mhhe.com/cunningham3e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06401" y="228600"/>
            <a:ext cx="10799233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Trends in Population and Water Use</a:t>
            </a:r>
            <a:endParaRPr kumimoji="0" lang="en-US" sz="4400" b="1" i="0" u="none" strike="noStrike" kern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Picture 4" descr="worldpop"/>
          <p:cNvPicPr>
            <a:picLocks noChangeAspect="1" noChangeArrowheads="1"/>
          </p:cNvPicPr>
          <p:nvPr/>
        </p:nvPicPr>
        <p:blipFill>
          <a:blip r:embed="rId2" cstate="print"/>
          <a:srcRect l="1358" t="1764" r="42987" b="1250"/>
          <a:stretch>
            <a:fillRect/>
          </a:stretch>
        </p:blipFill>
        <p:spPr bwMode="auto">
          <a:xfrm>
            <a:off x="812800" y="1981200"/>
            <a:ext cx="4165600" cy="41910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564967" y="30829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7" descr="GlobalAnnualWithdrawalSector1950_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499" y="1997473"/>
            <a:ext cx="4492064" cy="42380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538408" cy="649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Introduction to water</a:t>
            </a:r>
            <a:endParaRPr lang="en-US" dirty="0"/>
          </a:p>
          <a:p>
            <a:r>
              <a:rPr lang="en-US" dirty="0" smtClean="0"/>
              <a:t>Movement of water</a:t>
            </a:r>
            <a:endParaRPr lang="en-US" dirty="0"/>
          </a:p>
          <a:p>
            <a:r>
              <a:rPr lang="en-US" dirty="0" smtClean="0"/>
              <a:t>Water Conservation &amp; Rainwater Harvesting Methods</a:t>
            </a:r>
          </a:p>
          <a:p>
            <a:r>
              <a:rPr lang="en-US" dirty="0" smtClean="0"/>
              <a:t>Water recharge-recycle-reuse</a:t>
            </a:r>
            <a:endParaRPr lang="en-US" dirty="0"/>
          </a:p>
        </p:txBody>
      </p:sp>
      <p:graphicFrame>
        <p:nvGraphicFramePr>
          <p:cNvPr id="7" name="Content Placeholder 6" descr="Interconnected Ring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040136694"/>
              </p:ext>
            </p:extLst>
          </p:nvPr>
        </p:nvGraphicFramePr>
        <p:xfrm>
          <a:off x="6288838" y="1604036"/>
          <a:ext cx="4572000" cy="414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41075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odelingTheClimate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448" y="296364"/>
            <a:ext cx="8500262" cy="643737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12350" y="2132012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1400" b="1" i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60000"/>
          </a:blip>
          <a:srcRect/>
          <a:stretch>
            <a:fillRect/>
          </a:stretch>
        </p:blipFill>
        <p:spPr bwMode="auto">
          <a:xfrm>
            <a:off x="1509856" y="164386"/>
            <a:ext cx="8777288" cy="6515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18" y="184934"/>
            <a:ext cx="9602789" cy="132536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dirty="0" smtClean="0"/>
              <a:t>Climate Change and Water Resources: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5349" y="1078787"/>
            <a:ext cx="11664593" cy="5305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Climate Change Will Lead To More Precipitation - But Also To More Evaporation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Precipitation Will Probably Increase In Some Areas And Decline In Others.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US" sz="2800" b="0" i="0" u="none" strike="noStrike" kern="1200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 Precipitation Patterns Will Affect How Much Water Can Be Captured.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US" sz="2800" b="0" i="0" u="none" strike="noStrike" kern="1200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Drier The Climate, The More Sensitive Is The Local Hydrology. 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High-latitude Regions May See More Runoff Due To Greater Precipitation. 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Effects On The Tropics Are Harder To Predict. 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Reservoirs And Wells Would Be Affected. 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Patterns Of Runoff And Evaporation Will Also Affect Natural Ecosystems.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Rising Seas Could Invade Coastal Freshwater Supplies. 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Water Supplies Would Place Additional Stress On People, Agriculture, And The Environment. 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Conflicts Could Be Sparked By The Additional Pressures. 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Improved Water Resource Management Can Help To Reduce Vulner</a:t>
            </a:r>
            <a:r>
              <a:rPr kumimoji="0" lang="en-US" sz="3000" b="0" i="0" u="none" strike="noStrike" kern="1200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abilities</a:t>
            </a:r>
            <a:r>
              <a:rPr kumimoji="0" lang="en-US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88" y="154111"/>
            <a:ext cx="9509759" cy="901249"/>
          </a:xfrm>
        </p:spPr>
        <p:txBody>
          <a:bodyPr/>
          <a:lstStyle/>
          <a:p>
            <a:r>
              <a:rPr lang="en-US" dirty="0" smtClean="0"/>
              <a:t>What to look for specifically?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6579" y="1037690"/>
            <a:ext cx="11445411" cy="556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Precipitation amount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Precipitation frequency and intensity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Evaporation and transpiration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Changes in average annual runoff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Natural variability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Snowpack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Coastal zones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Water quality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Water storage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Water demand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1" y="265176"/>
            <a:ext cx="9344004" cy="659498"/>
          </a:xfrm>
        </p:spPr>
        <p:txBody>
          <a:bodyPr/>
          <a:lstStyle/>
          <a:p>
            <a:r>
              <a:rPr lang="en-US" sz="4000" b="1" dirty="0" smtClean="0"/>
              <a:t>The “Ecological Footprint”</a:t>
            </a:r>
            <a:endParaRPr lang="en-US" dirty="0"/>
          </a:p>
        </p:txBody>
      </p:sp>
      <p:pic>
        <p:nvPicPr>
          <p:cNvPr id="3" name="Picture 6" descr="01-05Figure_L"/>
          <p:cNvPicPr>
            <a:picLocks noChangeAspect="1" noChangeArrowheads="1"/>
          </p:cNvPicPr>
          <p:nvPr/>
        </p:nvPicPr>
        <p:blipFill>
          <a:blip r:embed="rId2" cstate="print"/>
          <a:srcRect b="3429"/>
          <a:stretch>
            <a:fillRect/>
          </a:stretch>
        </p:blipFill>
        <p:spPr bwMode="auto">
          <a:xfrm>
            <a:off x="190070" y="1409268"/>
            <a:ext cx="4370832" cy="46359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876800" y="166251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ecological footprint</a:t>
            </a:r>
            <a:r>
              <a:rPr lang="en-US" sz="2800" dirty="0" smtClean="0"/>
              <a:t> is the area of land and water needed to produce the resources a person or population uses, plus the amount needed to dispose of their waste.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75" y="123290"/>
            <a:ext cx="10572109" cy="93494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Georgia" pitchFamily="18" charset="0"/>
              </a:rPr>
              <a:t>Water footprint of a consumer</a:t>
            </a:r>
            <a:br>
              <a:rPr lang="en-US" sz="40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030" y="980698"/>
            <a:ext cx="116406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  <a:cs typeface="Arial" pitchFamily="34" charset="0"/>
              </a:rPr>
              <a:t>► 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The total volume of water appropriated for the production of the goods and services consumed. </a:t>
            </a:r>
          </a:p>
          <a:p>
            <a:pPr>
              <a:defRPr/>
            </a:pPr>
            <a:endParaRPr lang="en-US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  <a:cs typeface="Arial" pitchFamily="34" charset="0"/>
              </a:rPr>
              <a:t>► equal to the sum of the water footprints of 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all goods and services consumed.</a:t>
            </a:r>
            <a:endParaRPr lang="en-GB" sz="2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GB" sz="2000" b="1" dirty="0" smtClean="0">
                <a:solidFill>
                  <a:srgbClr val="002060"/>
                </a:solidFill>
                <a:cs typeface="Arial" pitchFamily="34" charset="0"/>
              </a:rPr>
              <a:t>► </a:t>
            </a:r>
            <a:r>
              <a:rPr lang="en-GB" sz="2000" dirty="0" smtClean="0">
                <a:solidFill>
                  <a:srgbClr val="002060"/>
                </a:solidFill>
                <a:cs typeface="Arial" pitchFamily="34" charset="0"/>
              </a:rPr>
              <a:t>dimensions of a water footprint</a:t>
            </a:r>
          </a:p>
          <a:p>
            <a:pPr marL="354013">
              <a:buFont typeface="Arial" pitchFamily="34" charset="0"/>
              <a:buChar char="•"/>
              <a:tabLst>
                <a:tab pos="633413" algn="l"/>
              </a:tabLst>
              <a:defRPr/>
            </a:pPr>
            <a:r>
              <a:rPr lang="en-GB" sz="2000" dirty="0" smtClean="0">
                <a:solidFill>
                  <a:srgbClr val="002060"/>
                </a:solidFill>
                <a:cs typeface="Arial" pitchFamily="34" charset="0"/>
              </a:rPr>
              <a:t>	volume</a:t>
            </a:r>
          </a:p>
          <a:p>
            <a:pPr marL="354013">
              <a:buFont typeface="Arial" pitchFamily="34" charset="0"/>
              <a:buChar char="•"/>
              <a:tabLst>
                <a:tab pos="633413" algn="l"/>
              </a:tabLst>
              <a:defRPr/>
            </a:pPr>
            <a:r>
              <a:rPr lang="en-GB" sz="2000" dirty="0" smtClean="0">
                <a:solidFill>
                  <a:srgbClr val="002060"/>
                </a:solidFill>
                <a:cs typeface="Arial" pitchFamily="34" charset="0"/>
              </a:rPr>
              <a:t>	</a:t>
            </a:r>
            <a:r>
              <a:rPr lang="en-GB" sz="2000" dirty="0" smtClean="0">
                <a:solidFill>
                  <a:srgbClr val="002060"/>
                </a:solidFill>
              </a:rPr>
              <a:t>where and when</a:t>
            </a:r>
          </a:p>
          <a:p>
            <a:pPr marL="354013">
              <a:buFont typeface="Arial" pitchFamily="34" charset="0"/>
              <a:buChar char="•"/>
              <a:tabLst>
                <a:tab pos="633413" algn="l"/>
              </a:tabLst>
              <a:defRPr/>
            </a:pPr>
            <a:r>
              <a:rPr lang="en-GB" sz="2000" dirty="0" smtClean="0">
                <a:solidFill>
                  <a:srgbClr val="002060"/>
                </a:solidFill>
                <a:cs typeface="Arial" pitchFamily="34" charset="0"/>
              </a:rPr>
              <a:t>	type of water use: green, blue, grey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42372" y="3929126"/>
            <a:ext cx="6928500" cy="6563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Water footprint of a product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81510" y="4940780"/>
            <a:ext cx="11849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  <a:cs typeface="Arial" pitchFamily="34" charset="0"/>
              </a:rPr>
              <a:t>► </a:t>
            </a:r>
            <a:r>
              <a:rPr lang="en-GB" sz="2000" dirty="0" smtClean="0">
                <a:solidFill>
                  <a:srgbClr val="002060"/>
                </a:solidFill>
              </a:rPr>
              <a:t>the volume of fresh water used to produce the product, summed over the various            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steps of the production chain. 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  <a:cs typeface="Arial" pitchFamily="34" charset="0"/>
              </a:rPr>
              <a:t>► </a:t>
            </a:r>
            <a:r>
              <a:rPr lang="en-GB" sz="2000" dirty="0" smtClean="0">
                <a:solidFill>
                  <a:srgbClr val="002060"/>
                </a:solidFill>
              </a:rPr>
              <a:t>when and where the water was used: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a water footprint includes a temporal and spatial dimension.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1295400"/>
            <a:ext cx="1168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GB" sz="25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8" descr="C:\Documents and Settings\Hoekstra\Mijn documenten\Arjen\Werk\4 IHE\NEW\lectures sus dev\Cunningham and Saigo 2003 p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4876800"/>
            <a:ext cx="3429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upload.wikimedia.org/wikipedia/commons/1/17/PivotIrrigationOnCo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1"/>
            <a:ext cx="3429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://farm3.static.flickr.com/2374/2476282005_fea292880c.jpg?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401" y="1143000"/>
            <a:ext cx="3452284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http://upload.wikimedia.org/wikipedia/commons/6/61/RatcliffePowerPlantBlackAndWh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8001" y="2895600"/>
            <a:ext cx="343323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26" descr="wheatfie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8000" y="1066800"/>
            <a:ext cx="34290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http://www.aplandscaping.com/images/1-23-07/IMG_00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876800"/>
            <a:ext cx="3429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0072" y="265416"/>
            <a:ext cx="112691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sz="3600" dirty="0">
                <a:solidFill>
                  <a:srgbClr val="002060"/>
                </a:solidFill>
              </a:rPr>
              <a:t>The water footprint of a product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1" y="1295401"/>
            <a:ext cx="11582399" cy="591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buFont typeface="Monotype Sorts" pitchFamily="2" charset="2"/>
              <a:buNone/>
              <a:tabLst>
                <a:tab pos="1147763" algn="l"/>
                <a:tab pos="1624013" algn="l"/>
                <a:tab pos="6667500" algn="l"/>
              </a:tabLst>
            </a:pPr>
            <a:r>
              <a:rPr lang="pt-BR" sz="2200" dirty="0">
                <a:solidFill>
                  <a:srgbClr val="00B050"/>
                </a:solidFill>
                <a:latin typeface="Arial" pitchFamily="34" charset="0"/>
              </a:rPr>
              <a:t>Green water footprint</a:t>
            </a:r>
          </a:p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tabLst>
                <a:tab pos="1147763" algn="l"/>
                <a:tab pos="1624013" algn="l"/>
                <a:tab pos="6667500" algn="l"/>
              </a:tabLst>
            </a:pPr>
            <a:r>
              <a:rPr lang="nl-NL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pt-BR" sz="2200" dirty="0">
                <a:solidFill>
                  <a:srgbClr val="00B050"/>
                </a:solidFill>
                <a:latin typeface="Arial" pitchFamily="34" charset="0"/>
              </a:rPr>
              <a:t>volume of rainwater evaporated or incorporated into product.</a:t>
            </a:r>
          </a:p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buFont typeface="Monotype Sorts" pitchFamily="2" charset="2"/>
              <a:buNone/>
              <a:tabLst>
                <a:tab pos="1147763" algn="l"/>
                <a:tab pos="1624013" algn="l"/>
                <a:tab pos="6667500" algn="l"/>
              </a:tabLst>
            </a:pPr>
            <a:endParaRPr lang="pt-BR" sz="2200" dirty="0">
              <a:solidFill>
                <a:srgbClr val="F2F2F2"/>
              </a:solidFill>
              <a:latin typeface="Arial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buFont typeface="Monotype Sorts" pitchFamily="2" charset="2"/>
              <a:buNone/>
              <a:tabLst>
                <a:tab pos="1147763" algn="l"/>
                <a:tab pos="1624013" algn="l"/>
                <a:tab pos="6667500" algn="l"/>
              </a:tabLst>
            </a:pPr>
            <a:endParaRPr lang="pt-BR" sz="2200" dirty="0">
              <a:solidFill>
                <a:srgbClr val="F2F2F2"/>
              </a:solidFill>
              <a:latin typeface="Arial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buFont typeface="Monotype Sorts" pitchFamily="2" charset="2"/>
              <a:buNone/>
              <a:tabLst>
                <a:tab pos="1147763" algn="l"/>
                <a:tab pos="1624013" algn="l"/>
                <a:tab pos="6667500" algn="l"/>
              </a:tabLst>
            </a:pPr>
            <a:r>
              <a:rPr lang="pt-BR" sz="2200" dirty="0" smtClean="0">
                <a:solidFill>
                  <a:srgbClr val="002060"/>
                </a:solidFill>
                <a:latin typeface="Arial" pitchFamily="34" charset="0"/>
              </a:rPr>
              <a:t>Blue </a:t>
            </a:r>
            <a:r>
              <a:rPr lang="pt-BR" sz="2200" dirty="0">
                <a:solidFill>
                  <a:srgbClr val="002060"/>
                </a:solidFill>
                <a:latin typeface="Arial" pitchFamily="34" charset="0"/>
              </a:rPr>
              <a:t>water footprint</a:t>
            </a:r>
          </a:p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tabLst>
                <a:tab pos="1147763" algn="l"/>
                <a:tab pos="1624013" algn="l"/>
                <a:tab pos="6667500" algn="l"/>
              </a:tabLst>
            </a:pPr>
            <a:r>
              <a:rPr lang="nl-NL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pt-BR" sz="2200" dirty="0">
                <a:solidFill>
                  <a:srgbClr val="002060"/>
                </a:solidFill>
                <a:latin typeface="Arial" pitchFamily="34" charset="0"/>
              </a:rPr>
              <a:t>volume of surface or groundwater evaporated,</a:t>
            </a:r>
          </a:p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tabLst>
                <a:tab pos="1147763" algn="l"/>
                <a:tab pos="1624013" algn="l"/>
                <a:tab pos="6667500" algn="l"/>
              </a:tabLst>
            </a:pPr>
            <a:r>
              <a:rPr lang="pt-BR" sz="2200" dirty="0">
                <a:solidFill>
                  <a:srgbClr val="002060"/>
                </a:solidFill>
                <a:latin typeface="Arial" pitchFamily="34" charset="0"/>
              </a:rPr>
              <a:t>incorporated into product or returned to other catchment or the sea</a:t>
            </a:r>
            <a:r>
              <a:rPr lang="pt-BR" sz="2200" dirty="0">
                <a:solidFill>
                  <a:srgbClr val="F2F2F2"/>
                </a:solidFill>
                <a:latin typeface="Arial" pitchFamily="34" charset="0"/>
              </a:rPr>
              <a:t>.</a:t>
            </a:r>
          </a:p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buFont typeface="Monotype Sorts" pitchFamily="2" charset="2"/>
              <a:buChar char="n"/>
              <a:tabLst>
                <a:tab pos="1147763" algn="l"/>
                <a:tab pos="1624013" algn="l"/>
                <a:tab pos="6667500" algn="l"/>
              </a:tabLst>
            </a:pPr>
            <a:endParaRPr lang="pt-BR" sz="2200" dirty="0">
              <a:solidFill>
                <a:srgbClr val="F2F2F2"/>
              </a:solidFill>
              <a:latin typeface="Arial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buFont typeface="Monotype Sorts" pitchFamily="2" charset="2"/>
              <a:buChar char="n"/>
              <a:tabLst>
                <a:tab pos="1147763" algn="l"/>
                <a:tab pos="1624013" algn="l"/>
                <a:tab pos="6667500" algn="l"/>
              </a:tabLst>
            </a:pPr>
            <a:endParaRPr lang="pt-BR" sz="2200" dirty="0" smtClean="0">
              <a:solidFill>
                <a:srgbClr val="F2F2F2"/>
              </a:solidFill>
              <a:latin typeface="Arial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buFont typeface="Monotype Sorts" pitchFamily="2" charset="2"/>
              <a:buNone/>
              <a:tabLst>
                <a:tab pos="1147763" algn="l"/>
                <a:tab pos="1624013" algn="l"/>
                <a:tab pos="6667500" algn="l"/>
              </a:tabLst>
            </a:pPr>
            <a:r>
              <a:rPr lang="pt-BR" sz="2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Grey </a:t>
            </a: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water footprint</a:t>
            </a:r>
          </a:p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tabLst>
                <a:tab pos="1147763" algn="l"/>
                <a:tab pos="1624013" algn="l"/>
                <a:tab pos="6667500" algn="l"/>
              </a:tabLst>
            </a:pPr>
            <a:r>
              <a:rPr lang="nl-NL" sz="2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volume of polluted water.</a:t>
            </a:r>
          </a:p>
          <a:p>
            <a:pPr marL="457200" indent="-457200" algn="l">
              <a:spcBef>
                <a:spcPct val="20000"/>
              </a:spcBef>
              <a:buClr>
                <a:srgbClr val="CCFFFF"/>
              </a:buClr>
              <a:buSzPct val="80000"/>
              <a:buFont typeface="Monotype Sorts" pitchFamily="2" charset="2"/>
              <a:buChar char="n"/>
              <a:tabLst>
                <a:tab pos="1147763" algn="l"/>
                <a:tab pos="1624013" algn="l"/>
                <a:tab pos="6667500" algn="l"/>
              </a:tabLst>
            </a:pPr>
            <a:endParaRPr lang="pt-BR" sz="2200" dirty="0">
              <a:solidFill>
                <a:srgbClr val="F2F2F2"/>
              </a:solidFill>
              <a:latin typeface="Arial" pitchFamily="34" charset="0"/>
            </a:endParaRPr>
          </a:p>
          <a:p>
            <a:pPr marL="457200" indent="-457200" algn="l">
              <a:tabLst>
                <a:tab pos="1147763" algn="l"/>
                <a:tab pos="1624013" algn="l"/>
                <a:tab pos="6667500" algn="l"/>
              </a:tabLst>
            </a:pPr>
            <a:endParaRPr lang="en-US" sz="2200" dirty="0">
              <a:solidFill>
                <a:srgbClr val="F2F2F2"/>
              </a:solidFill>
              <a:latin typeface="Arial" pitchFamily="34" charset="0"/>
            </a:endParaRPr>
          </a:p>
          <a:p>
            <a:pPr marL="457200" indent="-457200" algn="l">
              <a:tabLst>
                <a:tab pos="1147763" algn="l"/>
                <a:tab pos="1624013" algn="l"/>
                <a:tab pos="6667500" algn="l"/>
              </a:tabLst>
            </a:pPr>
            <a:endParaRPr lang="en-US" sz="2200" dirty="0">
              <a:solidFill>
                <a:srgbClr val="F2F2F2"/>
              </a:solidFill>
              <a:latin typeface="Arial" pitchFamily="34" charset="0"/>
            </a:endParaRPr>
          </a:p>
          <a:p>
            <a:pPr marL="457200" indent="-457200" algn="l">
              <a:tabLst>
                <a:tab pos="1147763" algn="l"/>
                <a:tab pos="1624013" algn="l"/>
                <a:tab pos="6667500" algn="l"/>
              </a:tabLst>
            </a:pPr>
            <a:endParaRPr lang="en-GB" sz="22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p of cof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77" y="378431"/>
            <a:ext cx="3209290" cy="2409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t-shi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996" y="470899"/>
            <a:ext cx="3209290" cy="2409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HOCO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5877" y="409254"/>
            <a:ext cx="3209290" cy="2409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026" descr="SUG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697" y="3676436"/>
            <a:ext cx="3209290" cy="2409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toma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8917" y="3748354"/>
            <a:ext cx="3209290" cy="2409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bee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07522" y="3655889"/>
            <a:ext cx="3209290" cy="2409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862"/>
          <a:stretch>
            <a:fillRect/>
          </a:stretch>
        </p:blipFill>
        <p:spPr bwMode="auto">
          <a:xfrm>
            <a:off x="1543693" y="1377022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4112" y="174661"/>
            <a:ext cx="8638855" cy="11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3600" b="1" dirty="0"/>
              <a:t>Water footprint per capita</a:t>
            </a:r>
            <a:endParaRPr lang="en-GB" sz="3600" b="1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011167" y="3284538"/>
            <a:ext cx="7010400" cy="457200"/>
            <a:chOff x="1008" y="2064"/>
            <a:chExt cx="4416" cy="288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52" y="2064"/>
              <a:ext cx="2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l"/>
              <a:r>
                <a:rPr lang="en-US" sz="2000" b="1">
                  <a:solidFill>
                    <a:srgbClr val="FF0000"/>
                  </a:solidFill>
                  <a:latin typeface="Arial" pitchFamily="34" charset="0"/>
                </a:rPr>
                <a:t>Global average water footprint</a:t>
              </a:r>
              <a:endParaRPr lang="en-GB" sz="20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008" y="2352"/>
              <a:ext cx="44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1045"/>
          <p:cNvSpPr>
            <a:spLocks noChangeArrowheads="1"/>
          </p:cNvSpPr>
          <p:nvPr/>
        </p:nvSpPr>
        <p:spPr bwMode="auto">
          <a:xfrm>
            <a:off x="7885416" y="6439613"/>
            <a:ext cx="411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CFFFF"/>
              </a:buClr>
              <a:buSzPct val="80000"/>
              <a:buFont typeface="Monotype Sorts" pitchFamily="2" charset="2"/>
              <a:buNone/>
              <a:tabLst>
                <a:tab pos="0" algn="l"/>
              </a:tabLst>
            </a:pPr>
            <a:r>
              <a:rPr lang="nl-NL" sz="1200" dirty="0">
                <a:latin typeface="Arial" pitchFamily="34" charset="0"/>
              </a:rPr>
              <a:t>[Hoekstra &amp; Chapagain, 2008]</a:t>
            </a:r>
            <a:endParaRPr lang="en-GB" sz="1200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92" y="621214"/>
            <a:ext cx="10986347" cy="571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4297" y="5638800"/>
            <a:ext cx="11684000" cy="12192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THE PLANET "AQUA"</a:t>
            </a:r>
          </a:p>
          <a:p>
            <a:endParaRPr lang="en-US" dirty="0" smtClean="0"/>
          </a:p>
        </p:txBody>
      </p:sp>
      <p:pic>
        <p:nvPicPr>
          <p:cNvPr id="4" name="Picture 3" descr="ert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007" y="143839"/>
            <a:ext cx="6123398" cy="53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302907" cy="751966"/>
          </a:xfrm>
        </p:spPr>
        <p:txBody>
          <a:bodyPr/>
          <a:lstStyle/>
          <a:p>
            <a:r>
              <a:rPr lang="en-US" sz="4000" b="1" dirty="0" smtClean="0">
                <a:latin typeface="Castellar" pitchFamily="18" charset="0"/>
              </a:rPr>
              <a:t>Global Water Withdrawal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6" name="Picture 7" descr="08-new-water-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5" b="8191"/>
          <a:stretch>
            <a:fillRect/>
          </a:stretch>
        </p:blipFill>
        <p:spPr>
          <a:xfrm>
            <a:off x="1068512" y="1194371"/>
            <a:ext cx="9626886" cy="5432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553200"/>
            <a:ext cx="975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Source: Adapted from http://www.waterlink.net/assets/images/waterscarity2025.jpg</a:t>
            </a:r>
            <a:endParaRPr lang="en-US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03200" y="152400"/>
            <a:ext cx="11785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is Scarce in Some Regions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203200" y="1143000"/>
            <a:ext cx="11684000" cy="106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2.4 billion people live in highly water-stressed areas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 descr="waterscarity2006Revised"/>
          <p:cNvPicPr>
            <a:picLocks noChangeAspect="1" noChangeArrowheads="1"/>
          </p:cNvPicPr>
          <p:nvPr/>
        </p:nvPicPr>
        <p:blipFill>
          <a:blip r:embed="rId2" cstate="print"/>
          <a:srcRect t="7878"/>
          <a:stretch>
            <a:fillRect/>
          </a:stretch>
        </p:blipFill>
        <p:spPr bwMode="auto">
          <a:xfrm>
            <a:off x="1625600" y="2514600"/>
            <a:ext cx="8189384" cy="3773488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946400" y="586740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Current Water Scarcity: 2006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3384" y="166955"/>
            <a:ext cx="10972800" cy="9604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REASONS FOR LESS WATER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5717" y="1126734"/>
          <a:ext cx="10363200" cy="488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  <a:gridCol w="2590800"/>
              </a:tblGrid>
              <a:tr h="8896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SOURCE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PROBLEM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EFFECT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RESULT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Piped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Breakage/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rusting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Leakage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Less water for end user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Dams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Silting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Decrease in storage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Less quantum of water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Lakes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Silting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Effluents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Quantity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Quality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Less water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Polluted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Rivers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Erosion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Sewer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&amp; waste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Quantity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Quality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Erratic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Polluted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Wells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Lowering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of water table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Dry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No water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Bore/Tube wells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Overdraft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Low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yields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Less water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1" y="1524001"/>
            <a:ext cx="11087100" cy="497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228600"/>
            <a:ext cx="10972800" cy="960438"/>
          </a:xfrm>
        </p:spPr>
        <p:txBody>
          <a:bodyPr/>
          <a:lstStyle/>
          <a:p>
            <a:r>
              <a:rPr lang="en-US" dirty="0" smtClean="0">
                <a:solidFill>
                  <a:srgbClr val="FA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</a:rPr>
              <a:t>Current Water Stress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06401" y="152400"/>
            <a:ext cx="10799233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Single Cause for the Water Crisis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06400" y="1447801"/>
            <a:ext cx="6883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factors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Climate and geography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Lack of water systems and infrastructure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Inadequate sanitation 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2.6 billion people (40% of the world’s population) lack access to sanitation systems that separate sewage from drinking water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Inadequate sanitation and no access to clean water have been highly correlated with disease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Picture 8" descr="waterBot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600200"/>
            <a:ext cx="3894667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508001" y="152400"/>
            <a:ext cx="10799233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Pollution is a Big Problem Too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406401" y="1066801"/>
            <a:ext cx="10799233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 of pollution in fresh water: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Sewage is the most common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Pesticides and fertilizers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Industrial waste dumping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High levels of arsenic and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fluoride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6400800"/>
            <a:ext cx="1046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Sources: http://www.marenrecycling.com/polluted_water.JPG</a:t>
            </a:r>
          </a:p>
          <a:p>
            <a:r>
              <a:rPr lang="en-US" sz="1200"/>
              <a:t>               http://mainegov-images.informe.org/agriculture/pesticides/drift/mstblow1.gif</a:t>
            </a:r>
          </a:p>
        </p:txBody>
      </p:sp>
      <p:pic>
        <p:nvPicPr>
          <p:cNvPr id="6" name="Picture 14" descr="pollu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2667000"/>
            <a:ext cx="3490384" cy="3765550"/>
          </a:xfrm>
          <a:prstGeom prst="rect">
            <a:avLst/>
          </a:prstGeom>
          <a:noFill/>
        </p:spPr>
      </p:pic>
      <p:pic>
        <p:nvPicPr>
          <p:cNvPr id="7" name="Picture 17" descr="pesticides"/>
          <p:cNvPicPr>
            <a:picLocks noChangeAspect="1" noChangeArrowheads="1"/>
          </p:cNvPicPr>
          <p:nvPr/>
        </p:nvPicPr>
        <p:blipFill>
          <a:blip r:embed="rId3" cstate="print">
            <a:lum bright="6000" contrast="54000"/>
          </a:blip>
          <a:srcRect t="15968"/>
          <a:stretch>
            <a:fillRect/>
          </a:stretch>
        </p:blipFill>
        <p:spPr bwMode="auto">
          <a:xfrm>
            <a:off x="1219201" y="4267201"/>
            <a:ext cx="5389033" cy="20050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84" y="166955"/>
            <a:ext cx="10972800" cy="96043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REASONS FOR LESS WATER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9281" y="1496603"/>
          <a:ext cx="10363200" cy="488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  <a:gridCol w="2590800"/>
              </a:tblGrid>
              <a:tr h="8896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SOURCE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PROBLEM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EFFECT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RESULT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Piped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Breakage/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rusting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Leakage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Less water for end user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Dams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Silting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Decrease in storage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Less quantum of water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Lakes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Silting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Effluents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Quantity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Quality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Less water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Polluted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Rivers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Erosion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Sewer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&amp; waste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Quantity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Quality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Erratic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Polluted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Wells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Lowering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of water table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Dry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No water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942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Bore/Tube wells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Overdraft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Low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yields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Less water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960438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FUTURE WATER SCENARIO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143000"/>
            <a:ext cx="10972800" cy="556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availability will be to 1 person out of 3.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quality will become unsafe in majority of the places.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food to 1/3 of the population.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water borne diseases like Fluorosis, Dementia, Diarrhea, Cancer etc. will be order of the day.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will be fight for water between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Man to man.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City to city.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State to state.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Country to country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Possible third world war?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WaterScarcityProjWor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1981201"/>
            <a:ext cx="12090400" cy="4294187"/>
          </a:xfrm>
          <a:prstGeom prst="rect">
            <a:avLst/>
          </a:prstGeom>
          <a:noFill/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30351" y="7254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431801" y="330200"/>
            <a:ext cx="10799233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Water Scarcity is Projected to Worsen</a:t>
            </a:r>
            <a:endParaRPr kumimoji="0" lang="en-US" sz="44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7757584" y="60420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57188"/>
            <a:ext cx="10871199" cy="500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Water conflicts and the future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800" y="1295401"/>
            <a:ext cx="10191749" cy="1292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514350" indent="-514350" fontAlgn="t">
              <a:spcAft>
                <a:spcPts val="0"/>
              </a:spcAft>
              <a:defRPr/>
            </a:pPr>
            <a:r>
              <a:rPr lang="en-GB" sz="1400" dirty="0"/>
              <a:t>What are the possible conflicts and solutions to increasing demands for water?</a:t>
            </a:r>
          </a:p>
          <a:p>
            <a:pPr marL="514350" indent="-514350" fontAlgn="t">
              <a:spcAft>
                <a:spcPts val="0"/>
              </a:spcAft>
              <a:defRPr/>
            </a:pPr>
            <a:r>
              <a:rPr lang="en-GB" sz="1400" dirty="0"/>
              <a:t>This section looks at 4 themes, and the table below summarises three scenarios for the future</a:t>
            </a:r>
          </a:p>
          <a:p>
            <a:pPr marL="514350" indent="-514350" fontAlgn="t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200" dirty="0"/>
              <a:t>Trends in water demand globally and locally </a:t>
            </a:r>
          </a:p>
          <a:p>
            <a:pPr marL="514350" indent="-514350" fontAlgn="t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200" dirty="0"/>
              <a:t>Water players</a:t>
            </a:r>
          </a:p>
          <a:p>
            <a:pPr marL="514350" indent="-514350" fontAlgn="t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200" dirty="0"/>
              <a:t>Responses to need to increasing water supply and the issues these strategies  raise</a:t>
            </a:r>
          </a:p>
          <a:p>
            <a:pPr marL="514350" indent="-514350" fontAlgn="t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200" dirty="0"/>
              <a:t>The role of technology in water supply</a:t>
            </a:r>
            <a:endParaRPr lang="en-U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1200" y="2743200"/>
          <a:ext cx="10858576" cy="354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032"/>
                <a:gridCol w="9153544"/>
              </a:tblGrid>
              <a:tr h="7817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Business as usual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cost of water will increase</a:t>
                      </a:r>
                    </a:p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Water consumption will increase resulting in declining stores</a:t>
                      </a:r>
                    </a:p>
                    <a:p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Food transfers will mitigate shortage of water  in areas where agriculture declines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5659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Water Crisis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Demand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will outstrip supply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The proportion of the world’s population without access to clean water will increase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Food insecurity and migration will increase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Conflicts of water supplies (intra and inter state) become more likely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509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Sustainable Water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Agricultural and household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water prices will double in the developed world and triple in the developing world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Global water consumption will fall, although the gap between per capita use will close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Green water flows will increase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Improvements in water harvesting and farming techniques allow food yields to increase whilst water consumption declines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38" name="TextBox 6"/>
          <p:cNvSpPr txBox="1">
            <a:spLocks noChangeArrowheads="1"/>
          </p:cNvSpPr>
          <p:nvPr/>
        </p:nvSpPr>
        <p:spPr bwMode="auto">
          <a:xfrm>
            <a:off x="304801" y="6400801"/>
            <a:ext cx="5570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i="1" dirty="0">
                <a:latin typeface="Calibri" pitchFamily="34" charset="0"/>
              </a:rPr>
              <a:t>From: 2002 International Food Policy and Research Institute future models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>
          <a:xfrm>
            <a:off x="164386" y="154113"/>
            <a:ext cx="9504965" cy="954572"/>
          </a:xfrm>
        </p:spPr>
        <p:txBody>
          <a:bodyPr/>
          <a:lstStyle/>
          <a:p>
            <a:r>
              <a:rPr lang="es-ES" dirty="0" smtClean="0"/>
              <a:t>WATER AND LAND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527050" y="1268413"/>
            <a:ext cx="11473165" cy="4525962"/>
          </a:xfrm>
        </p:spPr>
        <p:txBody>
          <a:bodyPr/>
          <a:lstStyle/>
          <a:p>
            <a:r>
              <a:rPr lang="es-ES" sz="2800" smtClean="0"/>
              <a:t>The Earth is covered with WATER and LAND.</a:t>
            </a:r>
          </a:p>
          <a:p>
            <a:r>
              <a:rPr lang="es-ES" sz="2800" smtClean="0"/>
              <a:t>There is more water than land on the Earth!</a:t>
            </a:r>
          </a:p>
          <a:p>
            <a:r>
              <a:rPr lang="es-ES" sz="2800" smtClean="0"/>
              <a:t>We can find water is many different places. Most of the water is salty.</a:t>
            </a:r>
          </a:p>
        </p:txBody>
      </p:sp>
      <p:pic>
        <p:nvPicPr>
          <p:cNvPr id="7172" name="Picture 5" descr="http://www.blogsociedad.com/files/uploads/google_earth_50_permite_viajar_en_el_tiempo_y_en_los_oce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458" y="3203450"/>
            <a:ext cx="3926989" cy="336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630" y="3193551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156" y="152161"/>
            <a:ext cx="7217253" cy="4848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Hill side Degradation</a:t>
            </a:r>
            <a:endParaRPr lang="en-US" dirty="0"/>
          </a:p>
        </p:txBody>
      </p:sp>
      <p:pic>
        <p:nvPicPr>
          <p:cNvPr id="3" name="Picture1" descr="13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04" y="726891"/>
            <a:ext cx="11205883" cy="582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679" y="124147"/>
            <a:ext cx="894588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426197" cy="73141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Linking Land &amp; Water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12177"/>
            <a:ext cx="5751513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84" y="231302"/>
            <a:ext cx="10596563" cy="636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10" y="195210"/>
            <a:ext cx="11517329" cy="65754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WATER’S IMPORTANCE, AVAILABILITY, AND RENEWAL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69870" y="1284270"/>
            <a:ext cx="115276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We currently use more than half of the world’s reliable runoff of surface water and could be using 70-90% by 2025.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About 70% of the water we withdraw from rivers, lakes, and aquifers is not returned to these sources.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Irrigation is the biggest user of water (70%), followed by industries (20%) and cities and residences (10%).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i="1" dirty="0" smtClean="0"/>
              <a:t>We are using available freshwater unsustainably by wasting it, polluting it, and charging too little for this irreplaceable natural resource.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1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845" y="301536"/>
            <a:ext cx="8966200" cy="6294437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50658" y="228600"/>
            <a:ext cx="1805558" cy="929485"/>
          </a:xfrm>
          <a:prstGeom prst="rect">
            <a:avLst/>
          </a:prstGeom>
          <a:solidFill>
            <a:srgbClr val="C7DDC8"/>
          </a:solidFill>
          <a:ln w="9525">
            <a:solidFill>
              <a:srgbClr val="54834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600" b="1" dirty="0"/>
              <a:t>Provides water for year-round irrigation of cropland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38845" y="228600"/>
            <a:ext cx="2453811" cy="933450"/>
          </a:xfrm>
          <a:prstGeom prst="rect">
            <a:avLst/>
          </a:prstGeom>
          <a:solidFill>
            <a:srgbClr val="F6C58A"/>
          </a:solidFill>
          <a:ln w="9525">
            <a:solidFill>
              <a:srgbClr val="D5974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600" b="1" dirty="0"/>
              <a:t>Flooded land destroys forests or cropland and displaces people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67445" y="1428750"/>
            <a:ext cx="2225211" cy="725488"/>
          </a:xfrm>
          <a:prstGeom prst="rect">
            <a:avLst/>
          </a:prstGeom>
          <a:solidFill>
            <a:srgbClr val="F6C58A"/>
          </a:solidFill>
          <a:ln w="9525">
            <a:solidFill>
              <a:srgbClr val="D5974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600" b="1" dirty="0"/>
              <a:t>Large losses of water through evaporation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50658" y="2026310"/>
            <a:ext cx="1785009" cy="510909"/>
          </a:xfrm>
          <a:prstGeom prst="rect">
            <a:avLst/>
          </a:prstGeom>
          <a:solidFill>
            <a:srgbClr val="C7DDC8"/>
          </a:solidFill>
          <a:ln w="9525">
            <a:solidFill>
              <a:srgbClr val="54834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600" b="1" dirty="0"/>
              <a:t>Provides water for drinking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691937" y="2440915"/>
            <a:ext cx="1982912" cy="1138773"/>
          </a:xfrm>
          <a:prstGeom prst="rect">
            <a:avLst/>
          </a:prstGeom>
          <a:solidFill>
            <a:srgbClr val="F6C58A"/>
          </a:solidFill>
          <a:ln w="9525">
            <a:solidFill>
              <a:srgbClr val="D5974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600" b="1" dirty="0"/>
              <a:t>Downstream cropland and estuaries are deprived of nutrient-rich silt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8120" y="2967038"/>
            <a:ext cx="1818918" cy="933450"/>
          </a:xfrm>
          <a:prstGeom prst="rect">
            <a:avLst/>
          </a:prstGeom>
          <a:solidFill>
            <a:srgbClr val="C7DDC8"/>
          </a:solidFill>
          <a:ln w="9525">
            <a:solidFill>
              <a:srgbClr val="54834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600" b="1" dirty="0"/>
              <a:t>Reservoir is useful for recreation and fishing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596045" y="4008438"/>
            <a:ext cx="1976063" cy="929485"/>
          </a:xfrm>
          <a:prstGeom prst="rect">
            <a:avLst/>
          </a:prstGeom>
          <a:solidFill>
            <a:srgbClr val="F6C58A"/>
          </a:solidFill>
          <a:ln w="9525">
            <a:solidFill>
              <a:srgbClr val="D5974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600" b="1" dirty="0"/>
              <a:t>Risk of failure and devastating downstream flooding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50658" y="4184650"/>
            <a:ext cx="1805558" cy="933450"/>
          </a:xfrm>
          <a:prstGeom prst="rect">
            <a:avLst/>
          </a:prstGeom>
          <a:solidFill>
            <a:srgbClr val="C7DDC8"/>
          </a:solidFill>
          <a:ln w="9525">
            <a:solidFill>
              <a:srgbClr val="54834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600" b="1" dirty="0"/>
              <a:t>Can produce cheap electricity (hydropower)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68120" y="5210175"/>
            <a:ext cx="1798370" cy="725488"/>
          </a:xfrm>
          <a:prstGeom prst="rect">
            <a:avLst/>
          </a:prstGeom>
          <a:solidFill>
            <a:srgbClr val="C7DDC8"/>
          </a:solidFill>
          <a:ln w="9525">
            <a:solidFill>
              <a:srgbClr val="54834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600" b="1" dirty="0"/>
              <a:t>Downstream flooding is reduced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560942" y="5560566"/>
            <a:ext cx="2144730" cy="720197"/>
          </a:xfrm>
          <a:prstGeom prst="rect">
            <a:avLst/>
          </a:prstGeom>
          <a:solidFill>
            <a:srgbClr val="F6C58A"/>
          </a:solidFill>
          <a:ln w="9525">
            <a:solidFill>
              <a:srgbClr val="D5974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600" b="1" dirty="0"/>
              <a:t>Migration and spawning of some fish are disrupted</a:t>
            </a:r>
          </a:p>
        </p:txBody>
      </p:sp>
      <p:sp>
        <p:nvSpPr>
          <p:cNvPr id="15" name="Plus 14"/>
          <p:cNvSpPr/>
          <p:nvPr/>
        </p:nvSpPr>
        <p:spPr>
          <a:xfrm>
            <a:off x="154112" y="2496619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10900880" y="268155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65550" y="151813"/>
            <a:ext cx="4977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Is Building More Big Dams the Answer?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8000" y="762001"/>
            <a:ext cx="112776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GROUND WATER PROBLEMS &amp; MANAGEMENT</a:t>
            </a:r>
            <a:endParaRPr lang="en-US" sz="2400" dirty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  <a:p>
            <a:pPr>
              <a:buFontTx/>
              <a:buChar char="•"/>
            </a:pPr>
            <a:r>
              <a:rPr lang="en-US" sz="2400" b="1" dirty="0">
                <a:latin typeface="Georgia" pitchFamily="18" charset="0"/>
              </a:rPr>
              <a:t> </a:t>
            </a:r>
            <a:r>
              <a:rPr lang="en-US" sz="2800" b="1" dirty="0">
                <a:latin typeface="Georgia" pitchFamily="18" charset="0"/>
              </a:rPr>
              <a:t>Overdraft</a:t>
            </a:r>
          </a:p>
          <a:p>
            <a:pPr>
              <a:buFontTx/>
              <a:buChar char="•"/>
            </a:pPr>
            <a:r>
              <a:rPr lang="en-US" sz="2800" b="1" dirty="0">
                <a:latin typeface="Georgia" pitchFamily="18" charset="0"/>
              </a:rPr>
              <a:t> Salt water encroachment</a:t>
            </a:r>
          </a:p>
          <a:p>
            <a:pPr>
              <a:buFontTx/>
              <a:buChar char="•"/>
            </a:pPr>
            <a:r>
              <a:rPr lang="en-US" sz="2800" b="1" dirty="0">
                <a:latin typeface="Georgia" pitchFamily="18" charset="0"/>
              </a:rPr>
              <a:t> Surface collapse</a:t>
            </a:r>
          </a:p>
          <a:p>
            <a:pPr>
              <a:buFontTx/>
              <a:buChar char="•"/>
            </a:pPr>
            <a:r>
              <a:rPr lang="en-US" sz="2800" b="1" dirty="0">
                <a:latin typeface="Georgia" pitchFamily="18" charset="0"/>
              </a:rPr>
              <a:t> Water quality</a:t>
            </a:r>
          </a:p>
          <a:p>
            <a:pPr>
              <a:buFontTx/>
              <a:buChar char="•"/>
            </a:pPr>
            <a:r>
              <a:rPr lang="en-US" sz="2800" b="1" dirty="0">
                <a:latin typeface="Georgia" pitchFamily="18" charset="0"/>
              </a:rPr>
              <a:t> Ground water pollution</a:t>
            </a:r>
          </a:p>
          <a:p>
            <a:pPr>
              <a:buFontTx/>
              <a:buChar char="•"/>
            </a:pPr>
            <a:r>
              <a:rPr lang="en-US" sz="2800" b="1" dirty="0">
                <a:latin typeface="Georgia" pitchFamily="18" charset="0"/>
              </a:rPr>
              <a:t> Water conservation</a:t>
            </a:r>
          </a:p>
          <a:p>
            <a:pPr>
              <a:buFontTx/>
              <a:buChar char="•"/>
            </a:pP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1" y="1"/>
            <a:ext cx="8648700" cy="8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2971800"/>
            <a:ext cx="386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0"/>
            <a:ext cx="5181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2401" y="883578"/>
            <a:ext cx="9512300" cy="197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6000" y="6172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54" y="143839"/>
            <a:ext cx="11188557" cy="66782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Stormwater Impacts of Conventional Development</a:t>
            </a:r>
            <a:endParaRPr lang="en-US" dirty="0"/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493160" y="1115602"/>
            <a:ext cx="11291298" cy="5742398"/>
          </a:xfrm>
          <a:prstGeom prst="rect">
            <a:avLst/>
          </a:prstGeom>
        </p:spPr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just Increased Flooding!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Runoff Volume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Decreased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Evapotranspiration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Groundwater Recharge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Frequency of Runoff Events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Faster Conveyance of Water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Erosion and Stream Channel Changes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Decreased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Baseflow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Impacted Aquatic Life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Pollutants and Temperature Impacts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08" y="522030"/>
            <a:ext cx="9509759" cy="10881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Annual &amp; Altered Hydrologic Cycle 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dirty="0"/>
          </a:p>
        </p:txBody>
      </p:sp>
      <p:pic>
        <p:nvPicPr>
          <p:cNvPr id="3" name="Picture 2" descr="npo00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81" y="1702943"/>
            <a:ext cx="4739640" cy="4282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1026" descr="npo00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770" y="2014591"/>
            <a:ext cx="6711791" cy="3829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4 Elements of Earth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80" y="1672968"/>
            <a:ext cx="3685032" cy="368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510" y="1775717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1" y="308226"/>
            <a:ext cx="11798300" cy="62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371" y="0"/>
            <a:ext cx="8964612" cy="5675313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58671" y="4223731"/>
            <a:ext cx="247164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Center pivot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54916" y="218023"/>
            <a:ext cx="248219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Drip irrigation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65727" y="1248310"/>
            <a:ext cx="198433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Gravity flow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84728" y="1736332"/>
            <a:ext cx="231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 dirty="0"/>
              <a:t>(efficiency 60% and 80% with surge valves)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27509" y="4957602"/>
            <a:ext cx="2654300" cy="151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/>
              <a:t>Above- or below-ground pipes or tubes deliver water to individual plant roots.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95573" y="5431604"/>
            <a:ext cx="3035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/>
              <a:t>Water usually comes from an aqueduct system or a nearby river.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899898" y="585627"/>
            <a:ext cx="2881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/>
              <a:t>(efficiency 90–95%)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068620" y="4599523"/>
            <a:ext cx="29521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/>
              <a:t>(efficiency 80%–95%)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429928" y="4982110"/>
            <a:ext cx="28844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/>
              <a:t>Water usually pumped from underground and sprayed from mobile boom with sprinklers.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50" y="429795"/>
            <a:ext cx="10632440" cy="609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291" y="199697"/>
            <a:ext cx="11435254" cy="6484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 Spheres</a:t>
            </a:r>
            <a:endParaRPr lang="en-US" dirty="0"/>
          </a:p>
        </p:txBody>
      </p:sp>
      <p:pic>
        <p:nvPicPr>
          <p:cNvPr id="6146" name="Picture 2" descr="http://learn.cvcweb.net/file.php/807/earth_4sphe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202" y="2509463"/>
            <a:ext cx="4343400" cy="2857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185025" y="167092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Lithosphere – earth’s crust (soil, rocks, and minerals)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Hydrosphere – earth’s water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Atmosphere – the gases in the air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Biosphere – all living things (plants, bacteria, animals)</a:t>
            </a:r>
            <a:endParaRPr lang="en-C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92" y="123290"/>
            <a:ext cx="10561833" cy="99659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WHERE DID THE WATER COME FROM?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Picture 2" descr="waterisotopes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1126"/>
            <a:ext cx="9464040" cy="54914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760448" y="1047963"/>
            <a:ext cx="2431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Water was transported from the outer solar system to Earth by objects that no longer exist.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50174" y="2897313"/>
            <a:ext cx="24418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sizeable quantity of water would have been in the material which formed the Earth.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26" y="229297"/>
            <a:ext cx="5476875" cy="62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5247" y="1773361"/>
            <a:ext cx="5427345" cy="375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mm.nasa.gov/education/sites/default/files/article_images/water_cycle_nasa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239" y="986585"/>
            <a:ext cx="10171415" cy="571216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1" y="265176"/>
            <a:ext cx="9251536" cy="474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Hydrological Cycle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5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TS102895256</Template>
  <TotalTime>0</TotalTime>
  <Words>1839</Words>
  <Application>Microsoft Office PowerPoint</Application>
  <PresentationFormat>Custom</PresentationFormat>
  <Paragraphs>417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TS102895256</vt:lpstr>
      <vt:lpstr>RAINWATER HARVESTING</vt:lpstr>
      <vt:lpstr>Outline of the Presentations</vt:lpstr>
      <vt:lpstr>Slide 3</vt:lpstr>
      <vt:lpstr>WATER AND LAND</vt:lpstr>
      <vt:lpstr>Major 4 Elements of Earth</vt:lpstr>
      <vt:lpstr>The Four Spheres</vt:lpstr>
      <vt:lpstr>WHERE DID THE WATER COME FROM? </vt:lpstr>
      <vt:lpstr>Slide 8</vt:lpstr>
      <vt:lpstr>Hydrological Cycle</vt:lpstr>
      <vt:lpstr>NATURE’S GIFT</vt:lpstr>
      <vt:lpstr>PRESENT DAY SOURCES OF WATER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Climate Change and Water Resources:  </vt:lpstr>
      <vt:lpstr>What to look for specifically?</vt:lpstr>
      <vt:lpstr>The “Ecological Footprint”</vt:lpstr>
      <vt:lpstr>Water footprint of a consumer </vt:lpstr>
      <vt:lpstr>Slide 26</vt:lpstr>
      <vt:lpstr>Slide 27</vt:lpstr>
      <vt:lpstr>Slide 28</vt:lpstr>
      <vt:lpstr>Slide 29</vt:lpstr>
      <vt:lpstr>Global Water Withdrawal</vt:lpstr>
      <vt:lpstr>Slide 31</vt:lpstr>
      <vt:lpstr>Slide 32</vt:lpstr>
      <vt:lpstr>Current Water Stress</vt:lpstr>
      <vt:lpstr>Slide 34</vt:lpstr>
      <vt:lpstr>Slide 35</vt:lpstr>
      <vt:lpstr>REASONS FOR LESS WATER</vt:lpstr>
      <vt:lpstr>FUTURE WATER SCENARIO</vt:lpstr>
      <vt:lpstr>Slide 38</vt:lpstr>
      <vt:lpstr>Water conflicts and the future</vt:lpstr>
      <vt:lpstr>Natural Hill side Degradation</vt:lpstr>
      <vt:lpstr>Slide 41</vt:lpstr>
      <vt:lpstr>Linking Land &amp; Water</vt:lpstr>
      <vt:lpstr>Slide 43</vt:lpstr>
      <vt:lpstr>WATER’S IMPORTANCE, AVAILABILITY, AND RENEWAL</vt:lpstr>
      <vt:lpstr>Slide 45</vt:lpstr>
      <vt:lpstr>Slide 46</vt:lpstr>
      <vt:lpstr>Slide 47</vt:lpstr>
      <vt:lpstr>Stormwater Impacts of Conventional Development</vt:lpstr>
      <vt:lpstr>Annual &amp; Altered Hydrologic Cycle   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2014-01-19T12:28:44Z</dcterms:created>
  <dcterms:modified xsi:type="dcterms:W3CDTF">2014-02-12T06:20:46Z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