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2"/>
  </p:sldMasterIdLst>
  <p:notesMasterIdLst>
    <p:notesMasterId r:id="rId78"/>
  </p:notesMasterIdLst>
  <p:handoutMasterIdLst>
    <p:handoutMasterId r:id="rId79"/>
  </p:handoutMasterIdLst>
  <p:sldIdLst>
    <p:sldId id="265" r:id="rId3"/>
    <p:sldId id="271" r:id="rId4"/>
    <p:sldId id="269" r:id="rId5"/>
    <p:sldId id="275" r:id="rId6"/>
    <p:sldId id="268" r:id="rId7"/>
    <p:sldId id="282" r:id="rId8"/>
    <p:sldId id="277" r:id="rId9"/>
    <p:sldId id="310" r:id="rId10"/>
    <p:sldId id="278" r:id="rId11"/>
    <p:sldId id="280" r:id="rId12"/>
    <p:sldId id="283" r:id="rId13"/>
    <p:sldId id="290" r:id="rId14"/>
    <p:sldId id="334" r:id="rId15"/>
    <p:sldId id="294" r:id="rId16"/>
    <p:sldId id="295" r:id="rId17"/>
    <p:sldId id="296" r:id="rId18"/>
    <p:sldId id="297" r:id="rId19"/>
    <p:sldId id="284" r:id="rId20"/>
    <p:sldId id="285" r:id="rId21"/>
    <p:sldId id="303" r:id="rId22"/>
    <p:sldId id="304" r:id="rId23"/>
    <p:sldId id="305" r:id="rId24"/>
    <p:sldId id="302" r:id="rId25"/>
    <p:sldId id="367" r:id="rId26"/>
    <p:sldId id="368" r:id="rId27"/>
    <p:sldId id="369" r:id="rId28"/>
    <p:sldId id="370" r:id="rId29"/>
    <p:sldId id="314" r:id="rId30"/>
    <p:sldId id="311" r:id="rId31"/>
    <p:sldId id="312" r:id="rId32"/>
    <p:sldId id="316" r:id="rId33"/>
    <p:sldId id="318" r:id="rId34"/>
    <p:sldId id="320" r:id="rId35"/>
    <p:sldId id="322" r:id="rId36"/>
    <p:sldId id="324" r:id="rId37"/>
    <p:sldId id="325" r:id="rId38"/>
    <p:sldId id="326" r:id="rId39"/>
    <p:sldId id="323" r:id="rId40"/>
    <p:sldId id="286" r:id="rId41"/>
    <p:sldId id="291" r:id="rId42"/>
    <p:sldId id="288" r:id="rId43"/>
    <p:sldId id="336" r:id="rId44"/>
    <p:sldId id="306" r:id="rId45"/>
    <p:sldId id="308" r:id="rId46"/>
    <p:sldId id="309" r:id="rId47"/>
    <p:sldId id="307" r:id="rId48"/>
    <p:sldId id="298" r:id="rId49"/>
    <p:sldId id="292" r:id="rId50"/>
    <p:sldId id="371" r:id="rId51"/>
    <p:sldId id="372" r:id="rId52"/>
    <p:sldId id="299" r:id="rId53"/>
    <p:sldId id="327" r:id="rId54"/>
    <p:sldId id="328" r:id="rId55"/>
    <p:sldId id="342" r:id="rId56"/>
    <p:sldId id="343" r:id="rId57"/>
    <p:sldId id="329" r:id="rId58"/>
    <p:sldId id="346" r:id="rId59"/>
    <p:sldId id="347" r:id="rId60"/>
    <p:sldId id="340" r:id="rId61"/>
    <p:sldId id="345" r:id="rId62"/>
    <p:sldId id="351" r:id="rId63"/>
    <p:sldId id="352" r:id="rId64"/>
    <p:sldId id="353" r:id="rId65"/>
    <p:sldId id="354" r:id="rId66"/>
    <p:sldId id="355" r:id="rId67"/>
    <p:sldId id="356" r:id="rId68"/>
    <p:sldId id="357" r:id="rId69"/>
    <p:sldId id="358" r:id="rId70"/>
    <p:sldId id="359" r:id="rId71"/>
    <p:sldId id="360" r:id="rId72"/>
    <p:sldId id="361" r:id="rId73"/>
    <p:sldId id="362" r:id="rId74"/>
    <p:sldId id="363" r:id="rId75"/>
    <p:sldId id="364" r:id="rId76"/>
    <p:sldId id="365"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showGuides="1">
      <p:cViewPr varScale="1">
        <p:scale>
          <a:sx n="74" d="100"/>
          <a:sy n="74" d="100"/>
        </p:scale>
        <p:origin x="-378" y="-102"/>
      </p:cViewPr>
      <p:guideLst>
        <p:guide orient="horz" pos="2160"/>
        <p:guide pos="3840"/>
      </p:guideLst>
    </p:cSldViewPr>
  </p:slideViewPr>
  <p:notesTextViewPr>
    <p:cViewPr>
      <p:scale>
        <a:sx n="1" d="1"/>
        <a:sy n="1" d="1"/>
      </p:scale>
      <p:origin x="0" y="0"/>
    </p:cViewPr>
  </p:notesTextViewPr>
  <p:notesViewPr>
    <p:cSldViewPr snapToGrid="0">
      <p:cViewPr varScale="1">
        <p:scale>
          <a:sx n="76" d="100"/>
          <a:sy n="76" d="100"/>
        </p:scale>
        <p:origin x="2412" y="96"/>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658A34-83F4-4B2E-BC5A-DE51EE8822F9}" type="datetimeFigureOut">
              <a:rPr lang="en-US" smtClean="0"/>
              <a:pPr/>
              <a:t>2/12/2014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8FE58C-C1A6-4C4C-90C2-B7F5B0504B2D}" type="slidenum">
              <a:rPr lang="en-US" smtClean="0"/>
              <a:pPr/>
              <a:t>‹#›</a:t>
            </a:fld>
            <a:endParaRPr lang="en-US"/>
          </a:p>
        </p:txBody>
      </p:sp>
    </p:spTree>
    <p:extLst>
      <p:ext uri="{BB962C8B-B14F-4D97-AF65-F5344CB8AC3E}">
        <p14:creationId xmlns="" xmlns:p14="http://schemas.microsoft.com/office/powerpoint/2010/main" val="403460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E1917-0BAF-4687-978A-82FFF05559C3}" type="datetimeFigureOut">
              <a:rPr lang="en-US" smtClean="0"/>
              <a:pPr/>
              <a:t>2/12/2014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E1E9A-E921-4174-A0FC-51868D7AC568}" type="slidenum">
              <a:rPr lang="en-US" smtClean="0"/>
              <a:pPr/>
              <a:t>‹#›</a:t>
            </a:fld>
            <a:endParaRPr lang="en-US"/>
          </a:p>
        </p:txBody>
      </p:sp>
    </p:spTree>
    <p:extLst>
      <p:ext uri="{BB962C8B-B14F-4D97-AF65-F5344CB8AC3E}">
        <p14:creationId xmlns="" xmlns:p14="http://schemas.microsoft.com/office/powerpoint/2010/main" val="37378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smtClean="0"/>
          </a:p>
        </p:txBody>
      </p:sp>
      <p:sp>
        <p:nvSpPr>
          <p:cNvPr id="98308" name="Slide Number Placeholder 3"/>
          <p:cNvSpPr>
            <a:spLocks noGrp="1"/>
          </p:cNvSpPr>
          <p:nvPr>
            <p:ph type="sldNum" sz="quarter" idx="5"/>
          </p:nvPr>
        </p:nvSpPr>
        <p:spPr>
          <a:noFill/>
        </p:spPr>
        <p:txBody>
          <a:bodyPr/>
          <a:lstStyle/>
          <a:p>
            <a:fld id="{89FBE139-A2C9-499C-8CDB-89A81FE0ED5B}" type="slidenum">
              <a:rPr lang="en-US" smtClean="0"/>
              <a:pPr/>
              <a:t>5</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29698" name="Rectangle 2"/>
          <p:cNvSpPr txBox="1">
            <a:spLocks noGrp="1" noChangeArrowheads="1"/>
          </p:cNvSpPr>
          <p:nvPr>
            <p:ph type="body"/>
          </p:nvPr>
        </p:nvSpPr>
        <p:spPr bwMode="auto">
          <a:xfrm>
            <a:off x="685800" y="4343400"/>
            <a:ext cx="5483225" cy="4114800"/>
          </a:xfrm>
          <a:prstGeom prst="rect">
            <a:avLst/>
          </a:prstGeom>
          <a:noFill/>
          <a:ln>
            <a:round/>
            <a:headEnd/>
            <a:tailEnd/>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3794" name="Rectangle 2"/>
          <p:cNvSpPr txBox="1">
            <a:spLocks noGrp="1" noChangeArrowheads="1"/>
          </p:cNvSpPr>
          <p:nvPr>
            <p:ph type="body"/>
          </p:nvPr>
        </p:nvSpPr>
        <p:spPr bwMode="auto">
          <a:xfrm>
            <a:off x="685800" y="4343400"/>
            <a:ext cx="5483225" cy="4114800"/>
          </a:xfrm>
          <a:prstGeom prst="rect">
            <a:avLst/>
          </a:prstGeom>
          <a:noFill/>
          <a:ln>
            <a:round/>
            <a:headEnd/>
            <a:tailEnd/>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4818" name="Rectangle 2"/>
          <p:cNvSpPr txBox="1">
            <a:spLocks noGrp="1" noChangeArrowheads="1"/>
          </p:cNvSpPr>
          <p:nvPr>
            <p:ph type="body"/>
          </p:nvPr>
        </p:nvSpPr>
        <p:spPr bwMode="auto">
          <a:xfrm>
            <a:off x="685800" y="4343400"/>
            <a:ext cx="5483225" cy="4114800"/>
          </a:xfrm>
          <a:prstGeom prst="rect">
            <a:avLst/>
          </a:prstGeom>
          <a:noFill/>
          <a:ln>
            <a:round/>
            <a:headEnd/>
            <a:tailEnd/>
          </a:ln>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5842" name="Rectangle 2"/>
          <p:cNvSpPr txBox="1">
            <a:spLocks noGrp="1" noChangeArrowheads="1"/>
          </p:cNvSpPr>
          <p:nvPr>
            <p:ph type="body"/>
          </p:nvPr>
        </p:nvSpPr>
        <p:spPr bwMode="auto">
          <a:xfrm>
            <a:off x="685800" y="4343400"/>
            <a:ext cx="5483225" cy="4114800"/>
          </a:xfrm>
          <a:prstGeom prst="rect">
            <a:avLst/>
          </a:prstGeom>
          <a:noFill/>
          <a:ln>
            <a:round/>
            <a:headEnd/>
            <a:tailEnd/>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6866" name="Rectangle 2"/>
          <p:cNvSpPr txBox="1">
            <a:spLocks noGrp="1" noChangeArrowheads="1"/>
          </p:cNvSpPr>
          <p:nvPr>
            <p:ph type="body"/>
          </p:nvPr>
        </p:nvSpPr>
        <p:spPr bwMode="auto">
          <a:xfrm>
            <a:off x="685800" y="4343400"/>
            <a:ext cx="5483225" cy="4114800"/>
          </a:xfrm>
          <a:prstGeom prst="rect">
            <a:avLst/>
          </a:prstGeom>
          <a:noFill/>
          <a:ln>
            <a:round/>
            <a:headEnd/>
            <a:tailEnd/>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eaLnBrk="1" hangingPunct="1"/>
            <a:endParaRPr lang="en-US" smtClean="0"/>
          </a:p>
        </p:txBody>
      </p:sp>
      <p:sp>
        <p:nvSpPr>
          <p:cNvPr id="111620" name="Slide Number Placeholder 3"/>
          <p:cNvSpPr>
            <a:spLocks noGrp="1"/>
          </p:cNvSpPr>
          <p:nvPr>
            <p:ph type="sldNum" sz="quarter" idx="5"/>
          </p:nvPr>
        </p:nvSpPr>
        <p:spPr>
          <a:noFill/>
        </p:spPr>
        <p:txBody>
          <a:bodyPr/>
          <a:lstStyle/>
          <a:p>
            <a:fld id="{E7B4FFAC-FD57-489B-948A-21DB8059E093}" type="slidenum">
              <a:rPr lang="en-US" smtClean="0"/>
              <a:pPr/>
              <a:t>39</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endParaRPr lang="en-US" smtClean="0"/>
          </a:p>
        </p:txBody>
      </p:sp>
      <p:sp>
        <p:nvSpPr>
          <p:cNvPr id="140292" name="Slide Number Placeholder 3"/>
          <p:cNvSpPr>
            <a:spLocks noGrp="1"/>
          </p:cNvSpPr>
          <p:nvPr>
            <p:ph type="sldNum" sz="quarter" idx="5"/>
          </p:nvPr>
        </p:nvSpPr>
        <p:spPr>
          <a:noFill/>
        </p:spPr>
        <p:txBody>
          <a:bodyPr/>
          <a:lstStyle/>
          <a:p>
            <a:fld id="{EA626909-A334-44B3-B34A-E950482FA929}" type="slidenum">
              <a:rPr lang="en-US" smtClean="0"/>
              <a:pPr/>
              <a:t>40</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n-US" smtClean="0"/>
          </a:p>
        </p:txBody>
      </p:sp>
      <p:sp>
        <p:nvSpPr>
          <p:cNvPr id="113668" name="Slide Number Placeholder 3"/>
          <p:cNvSpPr>
            <a:spLocks noGrp="1"/>
          </p:cNvSpPr>
          <p:nvPr>
            <p:ph type="sldNum" sz="quarter" idx="5"/>
          </p:nvPr>
        </p:nvSpPr>
        <p:spPr>
          <a:noFill/>
        </p:spPr>
        <p:txBody>
          <a:bodyPr/>
          <a:lstStyle/>
          <a:p>
            <a:fld id="{6AB0BABA-02A4-4C4C-B094-289992972658}" type="slidenum">
              <a:rPr lang="en-US" smtClean="0"/>
              <a:pPr/>
              <a:t>41</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eaLnBrk="1" hangingPunct="1"/>
            <a:endParaRPr lang="en-US" smtClean="0"/>
          </a:p>
        </p:txBody>
      </p:sp>
      <p:sp>
        <p:nvSpPr>
          <p:cNvPr id="172036" name="Slide Number Placeholder 3"/>
          <p:cNvSpPr>
            <a:spLocks noGrp="1"/>
          </p:cNvSpPr>
          <p:nvPr>
            <p:ph type="sldNum" sz="quarter" idx="5"/>
          </p:nvPr>
        </p:nvSpPr>
        <p:spPr>
          <a:noFill/>
        </p:spPr>
        <p:txBody>
          <a:bodyPr/>
          <a:lstStyle/>
          <a:p>
            <a:fld id="{8523678A-B95A-4977-8265-00DC204882D9}" type="slidenum">
              <a:rPr lang="en-US" smtClean="0"/>
              <a:pPr/>
              <a:t>48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7FC362F-9747-41F4-A659-AA488CA91FEB}" type="slidenum">
              <a:rPr lang="en-US"/>
              <a:pPr/>
              <a:t>51</a:t>
            </a:fld>
            <a:endParaRPr lang="en-US"/>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smtClean="0"/>
              <a:t>The terms in the figure describe the hydrologic character of the basin.</a:t>
            </a:r>
          </a:p>
          <a:p>
            <a:pPr eaLnBrk="1" hangingPunct="1"/>
            <a:r>
              <a:rPr lang="en-US" smtClean="0"/>
              <a:t>Hydrologic data collection best carried out at the basin scale.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endParaRPr lang="en-US" smtClean="0"/>
          </a:p>
        </p:txBody>
      </p:sp>
      <p:sp>
        <p:nvSpPr>
          <p:cNvPr id="128004" name="Slide Number Placeholder 3"/>
          <p:cNvSpPr>
            <a:spLocks noGrp="1"/>
          </p:cNvSpPr>
          <p:nvPr>
            <p:ph type="sldNum" sz="quarter" idx="5"/>
          </p:nvPr>
        </p:nvSpPr>
        <p:spPr>
          <a:noFill/>
        </p:spPr>
        <p:txBody>
          <a:bodyPr/>
          <a:lstStyle/>
          <a:p>
            <a:fld id="{730EB238-565F-454F-9AE6-10373003CD71}" type="slidenum">
              <a:rPr lang="en-US" smtClean="0"/>
              <a:pPr/>
              <a:t>12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48CBF9-2D9F-4D00-9DA9-FFC4785A6AAA}" type="slidenum">
              <a:rPr lang="en-US"/>
              <a:pPr/>
              <a:t>60</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4B231982-C9CA-426E-8047-F3B2EA1993DE}" type="slidenum">
              <a:rPr lang="en-US" smtClean="0"/>
              <a:pPr/>
              <a:t>68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pPr eaLnBrk="1" hangingPunct="1"/>
            <a:endParaRPr lang="en-US" smtClean="0"/>
          </a:p>
        </p:txBody>
      </p:sp>
      <p:sp>
        <p:nvSpPr>
          <p:cNvPr id="179204" name="Slide Number Placeholder 3"/>
          <p:cNvSpPr>
            <a:spLocks noGrp="1"/>
          </p:cNvSpPr>
          <p:nvPr>
            <p:ph type="sldNum" sz="quarter" idx="5"/>
          </p:nvPr>
        </p:nvSpPr>
        <p:spPr>
          <a:noFill/>
        </p:spPr>
        <p:txBody>
          <a:bodyPr/>
          <a:lstStyle/>
          <a:p>
            <a:fld id="{C656902A-8743-4CFE-9FF6-D65902F1EC42}" type="slidenum">
              <a:rPr lang="en-US" smtClean="0"/>
              <a:pPr/>
              <a:t>14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pPr eaLnBrk="1" hangingPunct="1"/>
            <a:endParaRPr lang="en-US" smtClean="0"/>
          </a:p>
        </p:txBody>
      </p:sp>
      <p:sp>
        <p:nvSpPr>
          <p:cNvPr id="182276" name="Slide Number Placeholder 3"/>
          <p:cNvSpPr>
            <a:spLocks noGrp="1"/>
          </p:cNvSpPr>
          <p:nvPr>
            <p:ph type="sldNum" sz="quarter" idx="5"/>
          </p:nvPr>
        </p:nvSpPr>
        <p:spPr>
          <a:noFill/>
        </p:spPr>
        <p:txBody>
          <a:bodyPr/>
          <a:lstStyle/>
          <a:p>
            <a:fld id="{690AF742-CB87-48AC-A87C-AC29A01B6C4D}" type="slidenum">
              <a:rPr lang="en-US" smtClean="0"/>
              <a:pPr/>
              <a:t>15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pPr eaLnBrk="1" hangingPunct="1"/>
            <a:endParaRPr lang="en-US" smtClean="0"/>
          </a:p>
        </p:txBody>
      </p:sp>
      <p:sp>
        <p:nvSpPr>
          <p:cNvPr id="183300" name="Slide Number Placeholder 3"/>
          <p:cNvSpPr>
            <a:spLocks noGrp="1"/>
          </p:cNvSpPr>
          <p:nvPr>
            <p:ph type="sldNum" sz="quarter" idx="5"/>
          </p:nvPr>
        </p:nvSpPr>
        <p:spPr>
          <a:noFill/>
        </p:spPr>
        <p:txBody>
          <a:bodyPr/>
          <a:lstStyle/>
          <a:p>
            <a:fld id="{A5C7C860-2072-4969-B690-B98E1E3FEB45}" type="slidenum">
              <a:rPr lang="en-US" smtClean="0"/>
              <a:pPr/>
              <a:t>16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pPr eaLnBrk="1" hangingPunct="1"/>
            <a:endParaRPr lang="en-US" smtClean="0"/>
          </a:p>
        </p:txBody>
      </p:sp>
      <p:sp>
        <p:nvSpPr>
          <p:cNvPr id="189444" name="Slide Number Placeholder 3"/>
          <p:cNvSpPr>
            <a:spLocks noGrp="1"/>
          </p:cNvSpPr>
          <p:nvPr>
            <p:ph type="sldNum" sz="quarter" idx="5"/>
          </p:nvPr>
        </p:nvSpPr>
        <p:spPr>
          <a:noFill/>
        </p:spPr>
        <p:txBody>
          <a:bodyPr/>
          <a:lstStyle/>
          <a:p>
            <a:fld id="{C47E6B6B-6ABF-48C6-B586-A170FB9008CA}" type="slidenum">
              <a:rPr lang="en-US" smtClean="0"/>
              <a:pPr/>
              <a:t>17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eaLnBrk="1" hangingPunct="1"/>
            <a:endParaRPr lang="en-US" smtClean="0"/>
          </a:p>
        </p:txBody>
      </p:sp>
      <p:sp>
        <p:nvSpPr>
          <p:cNvPr id="109572" name="Slide Number Placeholder 3"/>
          <p:cNvSpPr>
            <a:spLocks noGrp="1"/>
          </p:cNvSpPr>
          <p:nvPr>
            <p:ph type="sldNum" sz="quarter" idx="5"/>
          </p:nvPr>
        </p:nvSpPr>
        <p:spPr>
          <a:noFill/>
        </p:spPr>
        <p:txBody>
          <a:bodyPr/>
          <a:lstStyle/>
          <a:p>
            <a:fld id="{EC5A1D76-9EA2-41D2-8E1C-7C2077980F3F}" type="slidenum">
              <a:rPr lang="en-US" smtClean="0"/>
              <a:pPr/>
              <a:t>18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eaLnBrk="1" hangingPunct="1"/>
            <a:endParaRPr lang="en-US" smtClean="0"/>
          </a:p>
        </p:txBody>
      </p:sp>
      <p:sp>
        <p:nvSpPr>
          <p:cNvPr id="110596" name="Slide Number Placeholder 3"/>
          <p:cNvSpPr>
            <a:spLocks noGrp="1"/>
          </p:cNvSpPr>
          <p:nvPr>
            <p:ph type="sldNum" sz="quarter" idx="5"/>
          </p:nvPr>
        </p:nvSpPr>
        <p:spPr>
          <a:noFill/>
        </p:spPr>
        <p:txBody>
          <a:bodyPr/>
          <a:lstStyle/>
          <a:p>
            <a:fld id="{8D621C39-7A50-4EEE-BC4C-0D0469D0E0C3}" type="slidenum">
              <a:rPr lang="en-US" smtClean="0"/>
              <a:pPr/>
              <a:t>19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eaLnBrk="1" hangingPunct="1"/>
            <a:endParaRPr lang="en-US" smtClean="0"/>
          </a:p>
        </p:txBody>
      </p:sp>
      <p:sp>
        <p:nvSpPr>
          <p:cNvPr id="114692" name="Slide Number Placeholder 3"/>
          <p:cNvSpPr>
            <a:spLocks noGrp="1"/>
          </p:cNvSpPr>
          <p:nvPr>
            <p:ph type="sldNum" sz="quarter" idx="5"/>
          </p:nvPr>
        </p:nvSpPr>
        <p:spPr>
          <a:noFill/>
        </p:spPr>
        <p:txBody>
          <a:bodyPr/>
          <a:lstStyle/>
          <a:p>
            <a:fld id="{F7C4B5CB-C141-4E87-8CA8-1EDE267CFD75}" type="slidenum">
              <a:rPr lang="en-US" smtClean="0"/>
              <a:pPr/>
              <a:t>24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pPr/>
              <a:t>‹#›</a:t>
            </a:fld>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p:cNvSpPr>
            <a:spLocks noGrp="1"/>
          </p:cNvSpPr>
          <p:nvPr>
            <p:ph type="ctrTitle"/>
          </p:nvPr>
        </p:nvSpPr>
        <p:spPr>
          <a:xfrm>
            <a:off x="1524000" y="1041400"/>
            <a:ext cx="9144000" cy="2387600"/>
          </a:xfrm>
        </p:spPr>
        <p:txBody>
          <a:bodyPr anchor="b"/>
          <a:lstStyle>
            <a:lvl1pPr algn="ctr">
              <a:defRPr sz="6000"/>
            </a:lvl1pPr>
          </a:lstStyle>
          <a:p>
            <a:r>
              <a:rPr lang="en-US" smtClean="0"/>
              <a:t>Click to edit Master title style</a:t>
            </a:r>
            <a:endParaRPr lang="en-US" dirty="0"/>
          </a:p>
        </p:txBody>
      </p:sp>
    </p:spTree>
    <p:extLst>
      <p:ext uri="{BB962C8B-B14F-4D97-AF65-F5344CB8AC3E}">
        <p14:creationId xmlns="" xmlns:p14="http://schemas.microsoft.com/office/powerpoint/2010/main" val="64670562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pPr/>
              <a:t>‹#›</a:t>
            </a:fld>
            <a:endParaRPr lang="en-US"/>
          </a:p>
        </p:txBody>
      </p:sp>
      <p:sp>
        <p:nvSpPr>
          <p:cNvPr id="3" name="Vertical Text Placeholder 2"/>
          <p:cNvSpPr>
            <a:spLocks noGrp="1"/>
          </p:cNvSpPr>
          <p:nvPr>
            <p:ph type="body" orient="vert" idx="1"/>
          </p:nvPr>
        </p:nvSpPr>
        <p:spPr>
          <a:xfrm>
            <a:off x="1562100" y="1825625"/>
            <a:ext cx="9791700" cy="435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8218852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pPr/>
              <a:t>‹#›</a:t>
            </a:fld>
            <a:endParaRPr lang="en-US"/>
          </a:p>
        </p:txBody>
      </p:sp>
      <p:sp>
        <p:nvSpPr>
          <p:cNvPr id="3" name="Vertical Text Placeholder 2"/>
          <p:cNvSpPr>
            <a:spLocks noGrp="1"/>
          </p:cNvSpPr>
          <p:nvPr>
            <p:ph type="body" orient="vert" idx="1"/>
          </p:nvPr>
        </p:nvSpPr>
        <p:spPr>
          <a:xfrm>
            <a:off x="1562100" y="365125"/>
            <a:ext cx="70104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Tree>
    <p:extLst>
      <p:ext uri="{BB962C8B-B14F-4D97-AF65-F5344CB8AC3E}">
        <p14:creationId xmlns="" xmlns:p14="http://schemas.microsoft.com/office/powerpoint/2010/main" val="33888301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EAB7D7-3608-4730-B2E2-670834DF882C}" type="datetimeFigureOut">
              <a:rPr lang="en-US" smtClean="0"/>
              <a:pPr/>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7BAC7-FE87-40F6-AA24-4F4685D1B022}" type="slidenum">
              <a:rPr lang="en-US" smtClean="0"/>
              <a:pPr/>
              <a:t>‹#›</a:t>
            </a:fld>
            <a:endParaRPr lang="en-US"/>
          </a:p>
        </p:txBody>
      </p:sp>
      <p:sp>
        <p:nvSpPr>
          <p:cNvPr id="3" name="Picture Placeholder 2"/>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Title 1"/>
          <p:cNvSpPr>
            <a:spLocks noGrp="1"/>
          </p:cNvSpPr>
          <p:nvPr>
            <p:ph type="title"/>
          </p:nvPr>
        </p:nvSpPr>
        <p:spPr>
          <a:xfrm>
            <a:off x="1562100"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 xmlns:p14="http://schemas.microsoft.com/office/powerpoint/2010/main" val="34138888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1"/>
            <a:ext cx="10356851" cy="11414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1" y="1981201"/>
            <a:ext cx="5075767" cy="4113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3367" y="1981201"/>
            <a:ext cx="5077884" cy="4113213"/>
          </a:xfrm>
        </p:spPr>
        <p:txBody>
          <a:bodyPr/>
          <a:lstStyle/>
          <a:p>
            <a:endParaRPr lang="en-US"/>
          </a:p>
        </p:txBody>
      </p:sp>
      <p:sp>
        <p:nvSpPr>
          <p:cNvPr id="5" name="Date Placeholder 4"/>
          <p:cNvSpPr>
            <a:spLocks noGrp="1"/>
          </p:cNvSpPr>
          <p:nvPr>
            <p:ph type="dt" idx="10"/>
          </p:nvPr>
        </p:nvSpPr>
        <p:spPr>
          <a:xfrm>
            <a:off x="914400" y="6248400"/>
            <a:ext cx="2533651" cy="452438"/>
          </a:xfrm>
        </p:spPr>
        <p:txBody>
          <a:bodyPr/>
          <a:lstStyle>
            <a:lvl1pPr>
              <a:defRPr/>
            </a:lvl1pPr>
          </a:lstStyle>
          <a:p>
            <a:endParaRPr lang="en-GB"/>
          </a:p>
        </p:txBody>
      </p:sp>
      <p:sp>
        <p:nvSpPr>
          <p:cNvPr id="6" name="Footer Placeholder 5"/>
          <p:cNvSpPr>
            <a:spLocks noGrp="1"/>
          </p:cNvSpPr>
          <p:nvPr>
            <p:ph type="ftr" idx="11"/>
          </p:nvPr>
        </p:nvSpPr>
        <p:spPr>
          <a:xfrm>
            <a:off x="4165600" y="6248400"/>
            <a:ext cx="3854451" cy="452438"/>
          </a:xfrm>
        </p:spPr>
        <p:txBody>
          <a:bodyPr/>
          <a:lstStyle>
            <a:lvl1pPr>
              <a:defRPr/>
            </a:lvl1pPr>
          </a:lstStyle>
          <a:p>
            <a:endParaRPr lang="en-GB"/>
          </a:p>
        </p:txBody>
      </p:sp>
      <p:sp>
        <p:nvSpPr>
          <p:cNvPr id="7" name="Slide Number Placeholder 6"/>
          <p:cNvSpPr>
            <a:spLocks noGrp="1"/>
          </p:cNvSpPr>
          <p:nvPr>
            <p:ph type="sldNum" idx="12"/>
          </p:nvPr>
        </p:nvSpPr>
        <p:spPr>
          <a:xfrm>
            <a:off x="8737600" y="6248400"/>
            <a:ext cx="2533651" cy="452438"/>
          </a:xfrm>
        </p:spPr>
        <p:txBody>
          <a:bodyPr/>
          <a:lstStyle>
            <a:lvl1pPr>
              <a:defRPr/>
            </a:lvl1pPr>
          </a:lstStyle>
          <a:p>
            <a:fld id="{36EB8576-B439-4D14-9A0B-6C94C3AAE245}" type="slidenum">
              <a:rPr lang="en-GB"/>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74847E06-FE56-4E57-8063-132DDF8D49F8}"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pPr/>
              <a:t>‹#›</a:t>
            </a:fld>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1987939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EAB7D7-3608-4730-B2E2-670834DF882C}" type="datetimeFigureOut">
              <a:rPr lang="en-US" smtClean="0"/>
              <a:pPr/>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7BAC7-FE87-40F6-AA24-4F4685D1B022}" type="slidenum">
              <a:rPr lang="en-US" smtClean="0"/>
              <a:pPr/>
              <a:t>‹#›</a:t>
            </a:fld>
            <a:endParaRPr lang="en-US"/>
          </a:p>
        </p:txBody>
      </p:sp>
      <p:sp>
        <p:nvSpPr>
          <p:cNvPr id="3" name="Text Placeholder 2"/>
          <p:cNvSpPr>
            <a:spLocks noGrp="1"/>
          </p:cNvSpPr>
          <p:nvPr>
            <p:ph type="body" idx="1"/>
          </p:nvPr>
        </p:nvSpPr>
        <p:spPr>
          <a:xfrm>
            <a:off x="1241658" y="4589463"/>
            <a:ext cx="10105791"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2" name="Title 1"/>
          <p:cNvSpPr>
            <a:spLocks noGrp="1"/>
          </p:cNvSpPr>
          <p:nvPr>
            <p:ph type="title"/>
          </p:nvPr>
        </p:nvSpPr>
        <p:spPr>
          <a:xfrm>
            <a:off x="1241658" y="1709738"/>
            <a:ext cx="10105791" cy="2862262"/>
          </a:xfrm>
        </p:spPr>
        <p:txBody>
          <a:bodyPr anchor="b"/>
          <a:lstStyle>
            <a:lvl1pPr>
              <a:defRPr sz="6000"/>
            </a:lvl1pPr>
          </a:lstStyle>
          <a:p>
            <a:r>
              <a:rPr lang="en-US" smtClean="0"/>
              <a:t>Click to edit Master title style</a:t>
            </a:r>
            <a:endParaRPr lang="en-US"/>
          </a:p>
        </p:txBody>
      </p:sp>
    </p:spTree>
    <p:extLst>
      <p:ext uri="{BB962C8B-B14F-4D97-AF65-F5344CB8AC3E}">
        <p14:creationId xmlns="" xmlns:p14="http://schemas.microsoft.com/office/powerpoint/2010/main" val="40676867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EAB7D7-3608-4730-B2E2-670834DF882C}" type="datetimeFigureOut">
              <a:rPr lang="en-US" smtClean="0"/>
              <a:pPr/>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7BAC7-FE87-40F6-AA24-4F4685D1B022}" type="slidenum">
              <a:rPr lang="en-US" smtClean="0"/>
              <a:pPr/>
              <a:t>‹#›</a:t>
            </a:fld>
            <a:endParaRPr lang="en-US"/>
          </a:p>
        </p:txBody>
      </p:sp>
      <p:sp>
        <p:nvSpPr>
          <p:cNvPr id="4" name="Content Placeholder 3"/>
          <p:cNvSpPr>
            <a:spLocks noGrp="1"/>
          </p:cNvSpPr>
          <p:nvPr>
            <p:ph sz="half" idx="2"/>
          </p:nvPr>
        </p:nvSpPr>
        <p:spPr>
          <a:xfrm>
            <a:off x="6605325"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Content Placeholder 2"/>
          <p:cNvSpPr>
            <a:spLocks noGrp="1"/>
          </p:cNvSpPr>
          <p:nvPr>
            <p:ph sz="half" idx="1"/>
          </p:nvPr>
        </p:nvSpPr>
        <p:spPr>
          <a:xfrm>
            <a:off x="1569700"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06368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4EAB7D7-3608-4730-B2E2-670834DF882C}" type="datetimeFigureOut">
              <a:rPr lang="en-US" smtClean="0"/>
              <a:pPr/>
              <a:t>2/12/2014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B7BAC7-FE87-40F6-AA24-4F4685D1B022}" type="slidenum">
              <a:rPr lang="en-US" smtClean="0"/>
              <a:pPr/>
              <a:t>‹#›</a:t>
            </a:fld>
            <a:endParaRPr lang="en-US"/>
          </a:p>
        </p:txBody>
      </p:sp>
      <p:sp>
        <p:nvSpPr>
          <p:cNvPr id="6" name="Content Placeholder 5"/>
          <p:cNvSpPr>
            <a:spLocks noGrp="1"/>
          </p:cNvSpPr>
          <p:nvPr>
            <p:ph sz="quarter" idx="4"/>
          </p:nvPr>
        </p:nvSpPr>
        <p:spPr>
          <a:xfrm>
            <a:off x="659892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98920" y="1489075"/>
            <a:ext cx="4754880" cy="641350"/>
          </a:xfrm>
          <a:noFill/>
          <a:ln>
            <a:noFill/>
          </a:ln>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6210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1562100" y="1489075"/>
            <a:ext cx="4754880" cy="641350"/>
          </a:xfrm>
          <a:noFill/>
          <a:ln>
            <a:noFill/>
          </a:ln>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2324100" y="274638"/>
            <a:ext cx="9023350" cy="11430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32316615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EAB7D7-3608-4730-B2E2-670834DF882C}" type="datetimeFigureOut">
              <a:rPr lang="en-US" smtClean="0"/>
              <a:pPr/>
              <a:t>2/12/2014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B7BAC7-FE87-40F6-AA24-4F4685D1B022}" type="slidenum">
              <a:rPr lang="en-US" smtClean="0"/>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5105862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AB7D7-3608-4730-B2E2-670834DF882C}" type="datetimeFigureOut">
              <a:rPr lang="en-US" smtClean="0"/>
              <a:pPr/>
              <a:t>2/12/2014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B7BAC7-FE87-40F6-AA24-4F4685D1B022}" type="slidenum">
              <a:rPr lang="en-US" smtClean="0"/>
              <a:pPr/>
              <a:t>‹#›</a:t>
            </a:fld>
            <a:endParaRPr lang="en-US"/>
          </a:p>
        </p:txBody>
      </p:sp>
    </p:spTree>
    <p:extLst>
      <p:ext uri="{BB962C8B-B14F-4D97-AF65-F5344CB8AC3E}">
        <p14:creationId xmlns="" xmlns:p14="http://schemas.microsoft.com/office/powerpoint/2010/main" val="32151414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EAB7D7-3608-4730-B2E2-670834DF882C}" type="datetimeFigureOut">
              <a:rPr lang="en-US" smtClean="0"/>
              <a:pPr/>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7BAC7-FE87-40F6-AA24-4F4685D1B022}" type="slidenum">
              <a:rPr lang="en-US" smtClean="0"/>
              <a:pPr/>
              <a:t>‹#›</a:t>
            </a:fld>
            <a:endParaRPr lang="en-US"/>
          </a:p>
        </p:txBody>
      </p:sp>
      <p:sp>
        <p:nvSpPr>
          <p:cNvPr id="3" name="Content Placeholder 2"/>
          <p:cNvSpPr>
            <a:spLocks noGrp="1"/>
          </p:cNvSpPr>
          <p:nvPr>
            <p:ph idx="1"/>
          </p:nvPr>
        </p:nvSpPr>
        <p:spPr>
          <a:xfrm>
            <a:off x="5678905" y="987425"/>
            <a:ext cx="567648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Title 1"/>
          <p:cNvSpPr>
            <a:spLocks noGrp="1"/>
          </p:cNvSpPr>
          <p:nvPr>
            <p:ph type="title"/>
          </p:nvPr>
        </p:nvSpPr>
        <p:spPr>
          <a:xfrm>
            <a:off x="1562100"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 xmlns:p14="http://schemas.microsoft.com/office/powerpoint/2010/main" val="21987120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EAB7D7-3608-4730-B2E2-670834DF882C}" type="datetimeFigureOut">
              <a:rPr lang="en-US" smtClean="0"/>
              <a:pPr/>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7BAC7-FE87-40F6-AA24-4F4685D1B022}" type="slidenum">
              <a:rPr lang="en-US" smtClean="0"/>
              <a:pPr/>
              <a:t>‹#›</a:t>
            </a:fld>
            <a:endParaRPr lang="en-US"/>
          </a:p>
        </p:txBody>
      </p:sp>
      <p:sp>
        <p:nvSpPr>
          <p:cNvPr id="3" name="Picture Placeholder 2"/>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Title 1"/>
          <p:cNvSpPr>
            <a:spLocks noGrp="1"/>
          </p:cNvSpPr>
          <p:nvPr>
            <p:ph type="title"/>
          </p:nvPr>
        </p:nvSpPr>
        <p:spPr>
          <a:xfrm>
            <a:off x="1562100" y="457200"/>
            <a:ext cx="3932237"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 xmlns:p14="http://schemas.microsoft.com/office/powerpoint/2010/main" val="16193596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B7D7-3608-4730-B2E2-670834DF882C}" type="datetimeFigureOut">
              <a:rPr lang="en-US" smtClean="0"/>
              <a:pPr/>
              <a:t>2/12/2014</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7BAC7-FE87-40F6-AA24-4F4685D1B022}" type="slidenum">
              <a:rPr lang="en-US" smtClean="0"/>
              <a:pPr/>
              <a:t>‹#›</a:t>
            </a:fld>
            <a:endParaRPr lang="en-US"/>
          </a:p>
        </p:txBody>
      </p:sp>
      <p:sp>
        <p:nvSpPr>
          <p:cNvPr id="3" name="Text Placeholder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 id="2147483696" r:id="rId13"/>
    <p:sldLayoutId id="2147483697" r:id="rId14"/>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0" orient="horz" pos="2160" userDrawn="1">
          <p15:clr>
            <a:srgbClr val="F26B43"/>
          </p15:clr>
        </p15:guide>
        <p15:guide id="0" pos="3840" userDrawn="1">
          <p15:clr>
            <a:srgbClr val="F26B43"/>
          </p15:clr>
        </p15:guide>
        <p15:guide id="0" pos="1464" userDrawn="1">
          <p15:clr>
            <a:srgbClr val="F26B43"/>
          </p15:clr>
        </p15:guide>
        <p15:guide id="0" pos="7152" userDrawn="1">
          <p15:clr>
            <a:srgbClr val="F26B43"/>
          </p15:clr>
        </p15:guide>
        <p15:guide id="0" pos="984" userDrawn="1">
          <p15:clr>
            <a:srgbClr val="F26B43"/>
          </p15:clr>
        </p15:guide>
        <p15:guide id="1"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8.gif"/><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59.jpeg"/><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2.gif"/><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file:///D:\amle-bkp\bore\usm\pr\3.exe" TargetMode="External"/><Relationship Id="rId1" Type="http://schemas.openxmlformats.org/officeDocument/2006/relationships/slideLayout" Target="../slideLayouts/slideLayout7.xml"/><Relationship Id="rId4" Type="http://schemas.openxmlformats.org/officeDocument/2006/relationships/hyperlink" Target="BBT.EXE"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file:///D:\amle-bkp\bore\usm\pr\5.exe"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file:///D:\amle-bkp\bore\usm\pr\4.exe"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Microsoft_Office_Word_97_-_2003_Document1.doc"/></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2355" y="5852079"/>
            <a:ext cx="9068656" cy="692560"/>
          </a:xfrm>
        </p:spPr>
        <p:txBody>
          <a:bodyPr/>
          <a:lstStyle/>
          <a:p>
            <a:r>
              <a:rPr lang="en-US" dirty="0" smtClean="0">
                <a:solidFill>
                  <a:srgbClr val="002060"/>
                </a:solidFill>
              </a:rPr>
              <a:t>HYDROGEOLOGY- GEOHYDROLOGY</a:t>
            </a:r>
            <a:endParaRPr lang="en-US" dirty="0">
              <a:solidFill>
                <a:srgbClr val="002060"/>
              </a:solidFill>
            </a:endParaRPr>
          </a:p>
        </p:txBody>
      </p:sp>
      <p:sp>
        <p:nvSpPr>
          <p:cNvPr id="4" name="Rectangle 3"/>
          <p:cNvSpPr/>
          <p:nvPr/>
        </p:nvSpPr>
        <p:spPr>
          <a:xfrm>
            <a:off x="140413" y="2695273"/>
            <a:ext cx="11828980" cy="3970318"/>
          </a:xfrm>
          <a:prstGeom prst="rect">
            <a:avLst/>
          </a:prstGeom>
        </p:spPr>
        <p:txBody>
          <a:bodyPr wrap="square">
            <a:spAutoFit/>
          </a:bodyPr>
          <a:lstStyle/>
          <a:p>
            <a:r>
              <a:rPr lang="en-US" b="1" dirty="0" smtClean="0"/>
              <a:t>Hydrogeology</a:t>
            </a:r>
            <a:r>
              <a:rPr lang="en-US" dirty="0" smtClean="0"/>
              <a:t> (</a:t>
            </a:r>
            <a:r>
              <a:rPr lang="en-US" i="1" dirty="0" smtClean="0"/>
              <a:t>hydro-</a:t>
            </a:r>
            <a:r>
              <a:rPr lang="en-US" dirty="0" smtClean="0"/>
              <a:t> meaning water, and </a:t>
            </a:r>
            <a:r>
              <a:rPr lang="en-US" i="1" dirty="0" smtClean="0"/>
              <a:t>-geology</a:t>
            </a:r>
            <a:r>
              <a:rPr lang="en-US" dirty="0" smtClean="0"/>
              <a:t> meaning the study of the Earth) is the area of geology that deals with the distribution and movement of groundwater in the soil and rocks of the Earth's crust (commonly in aquifers).</a:t>
            </a:r>
          </a:p>
          <a:p>
            <a:endParaRPr lang="en-US" dirty="0" smtClean="0"/>
          </a:p>
          <a:p>
            <a:r>
              <a:rPr lang="en-US" dirty="0" smtClean="0"/>
              <a:t>Hydrogeology, according to the </a:t>
            </a:r>
            <a:r>
              <a:rPr lang="en-US" i="1" dirty="0" smtClean="0"/>
              <a:t>Oxford English Dictionary</a:t>
            </a:r>
            <a:r>
              <a:rPr lang="en-US" dirty="0" smtClean="0"/>
              <a:t>, refers to the study of water at or below the earth's surface. Those who study it are </a:t>
            </a:r>
            <a:r>
              <a:rPr lang="en-US" dirty="0" err="1" smtClean="0"/>
              <a:t>hydrogeologists</a:t>
            </a:r>
            <a:r>
              <a:rPr lang="en-US" dirty="0" smtClean="0"/>
              <a:t>. </a:t>
            </a:r>
          </a:p>
          <a:p>
            <a:endParaRPr lang="en-US" b="1" dirty="0" smtClean="0"/>
          </a:p>
          <a:p>
            <a:endParaRPr lang="en-US" b="1" dirty="0" smtClean="0"/>
          </a:p>
          <a:p>
            <a:r>
              <a:rPr lang="en-US" b="1" dirty="0" smtClean="0"/>
              <a:t>Geo-hydrology </a:t>
            </a:r>
            <a:r>
              <a:rPr lang="en-US" dirty="0" smtClean="0"/>
              <a:t>a science that deals with the character, source, and mode of occurrence of underground water. </a:t>
            </a:r>
            <a:r>
              <a:rPr lang="en-US" dirty="0" err="1" smtClean="0"/>
              <a:t>Geohydrology</a:t>
            </a:r>
            <a:r>
              <a:rPr lang="en-US" dirty="0" smtClean="0"/>
              <a:t>, according to the </a:t>
            </a:r>
            <a:r>
              <a:rPr lang="en-US" i="1" dirty="0" smtClean="0"/>
              <a:t>Merriam-Webster Dictionary</a:t>
            </a:r>
            <a:r>
              <a:rPr lang="en-US" dirty="0" smtClean="0"/>
              <a:t>, only deals with water that is below the earth's surface. Those who study it are </a:t>
            </a:r>
            <a:r>
              <a:rPr lang="en-US" dirty="0" err="1" smtClean="0"/>
              <a:t>geohydrologists</a:t>
            </a:r>
            <a:r>
              <a:rPr lang="en-US" dirty="0" smtClean="0"/>
              <a:t>.</a:t>
            </a:r>
          </a:p>
          <a:p>
            <a:endParaRPr lang="en-US" dirty="0" smtClean="0"/>
          </a:p>
          <a:p>
            <a:endParaRPr lang="en-US" dirty="0" smtClean="0"/>
          </a:p>
          <a:p>
            <a:endParaRPr lang="en-US" dirty="0" smtClean="0"/>
          </a:p>
          <a:p>
            <a:endParaRPr lang="en-US" b="1" dirty="0"/>
          </a:p>
        </p:txBody>
      </p:sp>
      <p:pic>
        <p:nvPicPr>
          <p:cNvPr id="6" name="Picture 2"/>
          <p:cNvPicPr>
            <a:picLocks noChangeAspect="1" noChangeArrowheads="1"/>
          </p:cNvPicPr>
          <p:nvPr/>
        </p:nvPicPr>
        <p:blipFill>
          <a:blip r:embed="rId2" cstate="print"/>
          <a:srcRect/>
          <a:stretch>
            <a:fillRect/>
          </a:stretch>
        </p:blipFill>
        <p:spPr bwMode="auto">
          <a:xfrm>
            <a:off x="1987193" y="316787"/>
            <a:ext cx="7277100" cy="1924050"/>
          </a:xfrm>
          <a:prstGeom prst="rect">
            <a:avLst/>
          </a:prstGeom>
          <a:noFill/>
          <a:ln w="9525">
            <a:noFill/>
            <a:miter lim="800000"/>
            <a:headEnd/>
            <a:tailEnd/>
          </a:ln>
        </p:spPr>
      </p:pic>
    </p:spTree>
    <p:extLst>
      <p:ext uri="{BB962C8B-B14F-4D97-AF65-F5344CB8AC3E}">
        <p14:creationId xmlns="" xmlns:p14="http://schemas.microsoft.com/office/powerpoint/2010/main" val="92307800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2_2.gif"/>
          <p:cNvPicPr>
            <a:picLocks noChangeAspect="1"/>
          </p:cNvPicPr>
          <p:nvPr/>
        </p:nvPicPr>
        <p:blipFill>
          <a:blip r:embed="rId2" cstate="print"/>
          <a:stretch>
            <a:fillRect/>
          </a:stretch>
        </p:blipFill>
        <p:spPr>
          <a:xfrm>
            <a:off x="272264" y="1892154"/>
            <a:ext cx="7536180" cy="3702367"/>
          </a:xfrm>
          <a:prstGeom prst="rect">
            <a:avLst/>
          </a:prstGeom>
        </p:spPr>
      </p:pic>
      <p:sp>
        <p:nvSpPr>
          <p:cNvPr id="3" name="Title 2"/>
          <p:cNvSpPr>
            <a:spLocks noGrp="1"/>
          </p:cNvSpPr>
          <p:nvPr>
            <p:ph type="title"/>
          </p:nvPr>
        </p:nvSpPr>
        <p:spPr>
          <a:xfrm>
            <a:off x="3505628" y="149368"/>
            <a:ext cx="3943136" cy="836951"/>
          </a:xfrm>
        </p:spPr>
        <p:txBody>
          <a:bodyPr>
            <a:normAutofit/>
          </a:bodyPr>
          <a:lstStyle/>
          <a:p>
            <a:r>
              <a:rPr lang="en-US" sz="4000" b="1" dirty="0" smtClean="0">
                <a:latin typeface="Arial" pitchFamily="34" charset="0"/>
                <a:cs typeface="Arial" pitchFamily="34" charset="0"/>
              </a:rPr>
              <a:t>INFILTRATION</a:t>
            </a:r>
            <a:endParaRPr lang="en-US" sz="4000" b="1" dirty="0">
              <a:latin typeface="Arial" pitchFamily="34" charset="0"/>
              <a:cs typeface="Arial" pitchFamily="34" charset="0"/>
            </a:endParaRPr>
          </a:p>
        </p:txBody>
      </p:sp>
      <p:sp>
        <p:nvSpPr>
          <p:cNvPr id="4" name="Rectangle 3"/>
          <p:cNvSpPr/>
          <p:nvPr/>
        </p:nvSpPr>
        <p:spPr>
          <a:xfrm>
            <a:off x="715766" y="1169359"/>
            <a:ext cx="9815245" cy="461665"/>
          </a:xfrm>
          <a:prstGeom prst="rect">
            <a:avLst/>
          </a:prstGeom>
        </p:spPr>
        <p:txBody>
          <a:bodyPr wrap="square">
            <a:spAutoFit/>
          </a:bodyPr>
          <a:lstStyle/>
          <a:p>
            <a:r>
              <a:rPr lang="en-US" sz="2400" dirty="0" smtClean="0">
                <a:latin typeface="Arial" pitchFamily="34" charset="0"/>
                <a:cs typeface="Arial" pitchFamily="34" charset="0"/>
              </a:rPr>
              <a:t>Infiltration is the term applied to the process of water entry into the soil. </a:t>
            </a:r>
          </a:p>
        </p:txBody>
      </p:sp>
      <p:sp>
        <p:nvSpPr>
          <p:cNvPr id="7" name="Rectangle 6"/>
          <p:cNvSpPr/>
          <p:nvPr/>
        </p:nvSpPr>
        <p:spPr>
          <a:xfrm>
            <a:off x="407540" y="6123397"/>
            <a:ext cx="11263901" cy="369332"/>
          </a:xfrm>
          <a:prstGeom prst="rect">
            <a:avLst/>
          </a:prstGeom>
        </p:spPr>
        <p:txBody>
          <a:bodyPr wrap="square">
            <a:spAutoFit/>
          </a:bodyPr>
          <a:lstStyle/>
          <a:p>
            <a:r>
              <a:rPr lang="en-US" dirty="0" smtClean="0">
                <a:latin typeface="Arial" pitchFamily="34" charset="0"/>
                <a:cs typeface="Arial" pitchFamily="34" charset="0"/>
              </a:rPr>
              <a:t>If the rate of infiltration is limiting, the entire water balance in the root zone will be affected. </a:t>
            </a:r>
          </a:p>
        </p:txBody>
      </p:sp>
      <p:sp>
        <p:nvSpPr>
          <p:cNvPr id="8" name="Rectangle 7"/>
          <p:cNvSpPr/>
          <p:nvPr/>
        </p:nvSpPr>
        <p:spPr>
          <a:xfrm>
            <a:off x="7880279" y="1787703"/>
            <a:ext cx="4311721" cy="3970318"/>
          </a:xfrm>
          <a:prstGeom prst="rect">
            <a:avLst/>
          </a:prstGeom>
        </p:spPr>
        <p:txBody>
          <a:bodyPr wrap="square">
            <a:spAutoFit/>
          </a:bodyPr>
          <a:lstStyle/>
          <a:p>
            <a:pPr eaLnBrk="0" hangingPunct="0"/>
            <a:r>
              <a:rPr lang="en-US" b="1" dirty="0" smtClean="0">
                <a:latin typeface="Arial" pitchFamily="34" charset="0"/>
                <a:cs typeface="Arial" pitchFamily="34" charset="0"/>
              </a:rPr>
              <a:t>Infiltration Capacity</a:t>
            </a:r>
            <a:r>
              <a:rPr lang="en-US" dirty="0" smtClean="0">
                <a:latin typeface="Arial" pitchFamily="34" charset="0"/>
                <a:cs typeface="Arial" pitchFamily="34" charset="0"/>
              </a:rPr>
              <a:t>- The maximum rate at which water can infiltrate into a soil under a given set of conditions.</a:t>
            </a:r>
          </a:p>
          <a:p>
            <a:pPr eaLnBrk="0" hangingPunct="0"/>
            <a:endParaRPr lang="en-US" dirty="0" smtClean="0">
              <a:latin typeface="Arial" pitchFamily="34" charset="0"/>
              <a:cs typeface="Arial" pitchFamily="34" charset="0"/>
            </a:endParaRPr>
          </a:p>
          <a:p>
            <a:pPr eaLnBrk="0" hangingPunct="0"/>
            <a:r>
              <a:rPr lang="en-US" b="1" dirty="0" smtClean="0">
                <a:latin typeface="Arial" pitchFamily="34" charset="0"/>
                <a:cs typeface="Arial" pitchFamily="34" charset="0"/>
              </a:rPr>
              <a:t>Infiltration Rate</a:t>
            </a:r>
            <a:r>
              <a:rPr lang="en-US" dirty="0" smtClean="0">
                <a:latin typeface="Arial" pitchFamily="34" charset="0"/>
                <a:cs typeface="Arial" pitchFamily="34" charset="0"/>
              </a:rPr>
              <a:t>- The rate at which water penetrates the surface of the soil and expressed in cm/hr, mm/hr, or inches/hr.  The rate of infiltration is limited by the capacity of the soil and rate at which water is applied to the surface.  This is a volume flux of water flowing into the profile per unit of soil surface area (expressed as velocity).</a:t>
            </a:r>
          </a:p>
          <a:p>
            <a:pPr eaLnBrk="0" hangingPunct="0"/>
            <a:endParaRPr lang="en-US" dirty="0" smtClean="0">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248" y="159642"/>
            <a:ext cx="8114444" cy="292421"/>
          </a:xfrm>
        </p:spPr>
        <p:txBody>
          <a:bodyPr>
            <a:normAutofit fontScale="90000"/>
          </a:bodyPr>
          <a:lstStyle/>
          <a:p>
            <a:pPr algn="ctr"/>
            <a:r>
              <a:rPr lang="en-US" sz="3200" b="1" dirty="0" smtClean="0"/>
              <a:t>Water at various depths</a:t>
            </a:r>
            <a:endParaRPr lang="en-US" sz="3200" b="1" dirty="0"/>
          </a:p>
        </p:txBody>
      </p:sp>
      <p:pic>
        <p:nvPicPr>
          <p:cNvPr id="3" name="Picture 5" descr="x5524e0n"/>
          <p:cNvPicPr>
            <a:picLocks noChangeAspect="1" noChangeArrowheads="1"/>
          </p:cNvPicPr>
          <p:nvPr/>
        </p:nvPicPr>
        <p:blipFill>
          <a:blip r:embed="rId2" cstate="print"/>
          <a:srcRect/>
          <a:stretch>
            <a:fillRect/>
          </a:stretch>
        </p:blipFill>
        <p:spPr bwMode="auto">
          <a:xfrm>
            <a:off x="2339939" y="709939"/>
            <a:ext cx="5945029" cy="596312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4" cstate="print"/>
          <a:srcRect/>
          <a:stretch>
            <a:fillRect/>
          </a:stretch>
        </p:blipFill>
        <p:spPr bwMode="auto">
          <a:xfrm>
            <a:off x="5080000" y="990600"/>
            <a:ext cx="6877051" cy="5867400"/>
          </a:xfrm>
          <a:prstGeom prst="rect">
            <a:avLst/>
          </a:prstGeom>
          <a:noFill/>
          <a:ln w="9525">
            <a:noFill/>
            <a:miter lim="800000"/>
            <a:headEnd/>
            <a:tailEnd/>
          </a:ln>
        </p:spPr>
      </p:pic>
      <p:sp>
        <p:nvSpPr>
          <p:cNvPr id="31747" name="Rectangle 3"/>
          <p:cNvSpPr>
            <a:spLocks noGrp="1" noChangeArrowheads="1"/>
          </p:cNvSpPr>
          <p:nvPr>
            <p:ph type="title"/>
          </p:nvPr>
        </p:nvSpPr>
        <p:spPr>
          <a:xfrm>
            <a:off x="609600" y="152401"/>
            <a:ext cx="10972800" cy="792163"/>
          </a:xfrm>
          <a:noFill/>
        </p:spPr>
        <p:txBody>
          <a:bodyPr/>
          <a:lstStyle/>
          <a:p>
            <a:pPr eaLnBrk="1" hangingPunct="1"/>
            <a:r>
              <a:rPr lang="en-US" smtClean="0"/>
              <a:t>Natural Recharge</a:t>
            </a:r>
          </a:p>
        </p:txBody>
      </p:sp>
      <p:pic>
        <p:nvPicPr>
          <p:cNvPr id="31748" name="Picture 4" descr="AnimRecharge"/>
          <p:cNvPicPr>
            <a:picLocks noChangeAspect="1" noChangeArrowheads="1" noCrop="1"/>
          </p:cNvPicPr>
          <p:nvPr/>
        </p:nvPicPr>
        <p:blipFill>
          <a:blip r:embed="rId5" cstate="print"/>
          <a:srcRect/>
          <a:stretch>
            <a:fillRect/>
          </a:stretch>
        </p:blipFill>
        <p:spPr bwMode="auto">
          <a:xfrm>
            <a:off x="101600" y="2082800"/>
            <a:ext cx="4876800" cy="2641600"/>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a:xfrm>
            <a:off x="1748747" y="159642"/>
            <a:ext cx="9029700" cy="1325563"/>
          </a:xfrm>
        </p:spPr>
        <p:txBody>
          <a:bodyPr/>
          <a:lstStyle/>
          <a:p>
            <a:pPr algn="ctr"/>
            <a:r>
              <a:rPr lang="en-GB" sz="2400" b="1" dirty="0"/>
              <a:t>NATURAL GROUND WATER RECHARGE ESTIMATION IN INDIA</a:t>
            </a:r>
            <a:r>
              <a:rPr lang="en-US" sz="3800" dirty="0"/>
              <a:t> </a:t>
            </a:r>
          </a:p>
        </p:txBody>
      </p:sp>
      <p:sp>
        <p:nvSpPr>
          <p:cNvPr id="27653" name="Rectangle 5"/>
          <p:cNvSpPr>
            <a:spLocks noChangeArrowheads="1"/>
          </p:cNvSpPr>
          <p:nvPr/>
        </p:nvSpPr>
        <p:spPr bwMode="auto">
          <a:xfrm>
            <a:off x="203200" y="1196976"/>
            <a:ext cx="11684000" cy="5470525"/>
          </a:xfrm>
          <a:prstGeom prst="rect">
            <a:avLst/>
          </a:prstGeom>
          <a:noFill/>
          <a:ln w="9525">
            <a:noFill/>
            <a:miter lim="800000"/>
            <a:headEnd/>
            <a:tailEnd/>
          </a:ln>
          <a:effectLst/>
        </p:spPr>
        <p:txBody>
          <a:bodyPr anchor="ctr">
            <a:spAutoFit/>
          </a:bodyPr>
          <a:lstStyle/>
          <a:p>
            <a:r>
              <a:rPr lang="en-US" sz="1600">
                <a:solidFill>
                  <a:srgbClr val="FF0066"/>
                </a:solidFill>
                <a:latin typeface="Garamond" pitchFamily="18" charset="0"/>
              </a:rPr>
              <a:t>Chaturvedi Formula</a:t>
            </a:r>
            <a:r>
              <a:rPr lang="en-US" sz="1600">
                <a:latin typeface="Garamond" pitchFamily="18" charset="0"/>
              </a:rPr>
              <a:t> </a:t>
            </a:r>
            <a:br>
              <a:rPr lang="en-US" sz="1600">
                <a:latin typeface="Garamond" pitchFamily="18" charset="0"/>
              </a:rPr>
            </a:br>
            <a:r>
              <a:rPr lang="en-US" sz="1600" b="0">
                <a:latin typeface="Garamond" pitchFamily="18" charset="0"/>
              </a:rPr>
              <a:t>Based on the water level fluctuation and rainfall amounts (when rainfall exceeds 40cms). </a:t>
            </a:r>
            <a:br>
              <a:rPr lang="en-US" sz="1600" b="0">
                <a:latin typeface="Garamond" pitchFamily="18" charset="0"/>
              </a:rPr>
            </a:br>
            <a:r>
              <a:rPr lang="en-US" sz="1600">
                <a:latin typeface="Garamond" pitchFamily="18" charset="0"/>
              </a:rPr>
              <a:t>R = 2.0 (P - 15)*0.4   where, </a:t>
            </a:r>
            <a:br>
              <a:rPr lang="en-US" sz="1600">
                <a:latin typeface="Garamond" pitchFamily="18" charset="0"/>
              </a:rPr>
            </a:br>
            <a:r>
              <a:rPr lang="en-US" sz="1600">
                <a:latin typeface="Garamond" pitchFamily="18" charset="0"/>
              </a:rPr>
              <a:t>R = net recharge due to precipitation during the year, in inches </a:t>
            </a:r>
            <a:br>
              <a:rPr lang="en-US" sz="1600">
                <a:latin typeface="Garamond" pitchFamily="18" charset="0"/>
              </a:rPr>
            </a:br>
            <a:r>
              <a:rPr lang="en-US" sz="1600">
                <a:latin typeface="Garamond" pitchFamily="18" charset="0"/>
              </a:rPr>
              <a:t>P = annual precipitation, in inches</a:t>
            </a:r>
            <a:r>
              <a:rPr lang="en-US" sz="1600" b="0">
                <a:latin typeface="Garamond" pitchFamily="18" charset="0"/>
              </a:rPr>
              <a:t> </a:t>
            </a:r>
          </a:p>
          <a:p>
            <a:endParaRPr lang="en-US" sz="1600" b="0">
              <a:latin typeface="Garamond" pitchFamily="18" charset="0"/>
            </a:endParaRPr>
          </a:p>
          <a:p>
            <a:r>
              <a:rPr lang="en-GB" sz="1600">
                <a:solidFill>
                  <a:srgbClr val="FF0066"/>
                </a:solidFill>
                <a:latin typeface="Garamond" pitchFamily="18" charset="0"/>
              </a:rPr>
              <a:t>UP Irrigation Research Institute, Roorkee, formula is</a:t>
            </a:r>
            <a:r>
              <a:rPr lang="en-GB" sz="1600">
                <a:latin typeface="Garamond" pitchFamily="18" charset="0"/>
              </a:rPr>
              <a:t>, </a:t>
            </a:r>
            <a:br>
              <a:rPr lang="en-GB" sz="1600">
                <a:latin typeface="Garamond" pitchFamily="18" charset="0"/>
              </a:rPr>
            </a:br>
            <a:r>
              <a:rPr lang="en-GB" sz="1600">
                <a:latin typeface="Garamond" pitchFamily="18" charset="0"/>
              </a:rPr>
              <a:t>R = 1.35 (P-14)*0.5</a:t>
            </a:r>
            <a:r>
              <a:rPr lang="en-GB" sz="1600" b="0">
                <a:latin typeface="Garamond" pitchFamily="18" charset="0"/>
              </a:rPr>
              <a:t> </a:t>
            </a:r>
          </a:p>
          <a:p>
            <a:endParaRPr lang="en-GB" sz="1600" b="0">
              <a:latin typeface="Garamond" pitchFamily="18" charset="0"/>
            </a:endParaRPr>
          </a:p>
          <a:p>
            <a:r>
              <a:rPr lang="en-GB" sz="1600">
                <a:solidFill>
                  <a:srgbClr val="FF0066"/>
                </a:solidFill>
                <a:latin typeface="Garamond" pitchFamily="18" charset="0"/>
              </a:rPr>
              <a:t>Amritsar formula </a:t>
            </a:r>
            <a:r>
              <a:rPr lang="en-GB" sz="1600" b="0">
                <a:latin typeface="Garamond" pitchFamily="18" charset="0"/>
              </a:rPr>
              <a:t>( </a:t>
            </a:r>
            <a:r>
              <a:rPr lang="en-US" sz="1600" b="0">
                <a:latin typeface="Garamond" pitchFamily="18" charset="0"/>
              </a:rPr>
              <a:t>rainfall between 60 and 70 cms. )</a:t>
            </a:r>
          </a:p>
          <a:p>
            <a:r>
              <a:rPr lang="en-US" sz="1600">
                <a:latin typeface="Garamond" pitchFamily="18" charset="0"/>
              </a:rPr>
              <a:t>R = 2.5 (P - 0.6)* 0.5  where, </a:t>
            </a:r>
            <a:br>
              <a:rPr lang="en-US" sz="1600">
                <a:latin typeface="Garamond" pitchFamily="18" charset="0"/>
              </a:rPr>
            </a:br>
            <a:r>
              <a:rPr lang="en-US" sz="1600">
                <a:latin typeface="Garamond" pitchFamily="18" charset="0"/>
              </a:rPr>
              <a:t>R &amp; P both are measured in inches</a:t>
            </a:r>
            <a:r>
              <a:rPr lang="en-US" sz="1600" b="0">
                <a:latin typeface="Garamond" pitchFamily="18" charset="0"/>
              </a:rPr>
              <a:t> </a:t>
            </a:r>
          </a:p>
          <a:p>
            <a:endParaRPr lang="en-US" sz="1600" b="0">
              <a:latin typeface="Garamond" pitchFamily="18" charset="0"/>
            </a:endParaRPr>
          </a:p>
          <a:p>
            <a:r>
              <a:rPr lang="en-GB" sz="1600">
                <a:solidFill>
                  <a:srgbClr val="FF0066"/>
                </a:solidFill>
                <a:latin typeface="Garamond" pitchFamily="18" charset="0"/>
              </a:rPr>
              <a:t>Krishna Rao  Formula</a:t>
            </a:r>
          </a:p>
          <a:p>
            <a:r>
              <a:rPr lang="en-US" sz="1600">
                <a:latin typeface="Garamond" pitchFamily="18" charset="0"/>
              </a:rPr>
              <a:t>R = K (P - X) </a:t>
            </a:r>
            <a:br>
              <a:rPr lang="en-US" sz="1600">
                <a:latin typeface="Garamond" pitchFamily="18" charset="0"/>
              </a:rPr>
            </a:br>
            <a:r>
              <a:rPr lang="en-US" sz="1600">
                <a:latin typeface="Garamond" pitchFamily="18" charset="0"/>
              </a:rPr>
              <a:t>The following relation is stated to hold good for different parts of Karnataka; </a:t>
            </a:r>
            <a:br>
              <a:rPr lang="en-US" sz="1600">
                <a:latin typeface="Garamond" pitchFamily="18" charset="0"/>
              </a:rPr>
            </a:br>
            <a:r>
              <a:rPr lang="en-US" sz="1600">
                <a:latin typeface="Garamond" pitchFamily="18" charset="0"/>
              </a:rPr>
              <a:t>R = 0.20 (P - 400) for areas with P between 400 and 600mm </a:t>
            </a:r>
            <a:br>
              <a:rPr lang="en-US" sz="1600">
                <a:latin typeface="Garamond" pitchFamily="18" charset="0"/>
              </a:rPr>
            </a:br>
            <a:r>
              <a:rPr lang="en-US" sz="1600">
                <a:latin typeface="Garamond" pitchFamily="18" charset="0"/>
              </a:rPr>
              <a:t>R = 0.25 (P - 400) for areas with P between 600 and 1000mm </a:t>
            </a:r>
            <a:br>
              <a:rPr lang="en-US" sz="1600">
                <a:latin typeface="Garamond" pitchFamily="18" charset="0"/>
              </a:rPr>
            </a:br>
            <a:r>
              <a:rPr lang="en-US" sz="1600">
                <a:latin typeface="Garamond" pitchFamily="18" charset="0"/>
              </a:rPr>
              <a:t>R = 0.35 (P - 600) for areas with P above 2000mm </a:t>
            </a:r>
            <a:br>
              <a:rPr lang="en-US" sz="1600">
                <a:latin typeface="Garamond" pitchFamily="18" charset="0"/>
              </a:rPr>
            </a:br>
            <a:r>
              <a:rPr lang="en-US" sz="1600">
                <a:latin typeface="Garamond" pitchFamily="18" charset="0"/>
              </a:rPr>
              <a:t>where, </a:t>
            </a:r>
            <a:br>
              <a:rPr lang="en-US" sz="1600">
                <a:latin typeface="Garamond" pitchFamily="18" charset="0"/>
              </a:rPr>
            </a:br>
            <a:r>
              <a:rPr lang="en-US" sz="1600">
                <a:latin typeface="Garamond" pitchFamily="18" charset="0"/>
              </a:rPr>
              <a:t>R &amp; P are expressed in millimeters</a:t>
            </a:r>
            <a:r>
              <a:rPr lang="en-US" sz="1600" b="0">
                <a:latin typeface="Garamond" pitchFamily="18" charset="0"/>
              </a:rPr>
              <a:t> </a:t>
            </a:r>
            <a:endParaRPr lang="en-GB" sz="1600">
              <a:solidFill>
                <a:srgbClr val="FF0066"/>
              </a:solidFill>
              <a:latin typeface="Garamond" pitchFamily="18" charset="0"/>
            </a:endParaRPr>
          </a:p>
          <a:p>
            <a:endParaRPr lang="en-US" sz="1600">
              <a:solidFill>
                <a:srgbClr val="FF0066"/>
              </a:solidFill>
              <a:latin typeface="Garamond" pitchFamily="18" charset="0"/>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09600" y="-152400"/>
            <a:ext cx="10972800" cy="1143000"/>
          </a:xfrm>
        </p:spPr>
        <p:txBody>
          <a:bodyPr/>
          <a:lstStyle/>
          <a:p>
            <a:pPr eaLnBrk="1" hangingPunct="1"/>
            <a:r>
              <a:rPr lang="en-US" sz="4000" smtClean="0"/>
              <a:t>Drainage Divide separates basins</a:t>
            </a:r>
          </a:p>
        </p:txBody>
      </p:sp>
      <p:sp>
        <p:nvSpPr>
          <p:cNvPr id="82947" name="Rectangle 3"/>
          <p:cNvSpPr>
            <a:spLocks noGrp="1" noChangeArrowheads="1"/>
          </p:cNvSpPr>
          <p:nvPr>
            <p:ph type="body" idx="1"/>
          </p:nvPr>
        </p:nvSpPr>
        <p:spPr/>
        <p:txBody>
          <a:bodyPr/>
          <a:lstStyle/>
          <a:p>
            <a:pPr eaLnBrk="1" hangingPunct="1"/>
            <a:endParaRPr lang="en-US" smtClean="0"/>
          </a:p>
        </p:txBody>
      </p:sp>
      <p:pic>
        <p:nvPicPr>
          <p:cNvPr id="82948" name="Picture 4" descr="drainage_divide"/>
          <p:cNvPicPr>
            <a:picLocks noChangeAspect="1" noChangeArrowheads="1"/>
          </p:cNvPicPr>
          <p:nvPr/>
        </p:nvPicPr>
        <p:blipFill>
          <a:blip r:embed="rId4" cstate="print"/>
          <a:srcRect/>
          <a:stretch>
            <a:fillRect/>
          </a:stretch>
        </p:blipFill>
        <p:spPr bwMode="auto">
          <a:xfrm>
            <a:off x="609601" y="904126"/>
            <a:ext cx="6921500" cy="3191624"/>
          </a:xfrm>
          <a:prstGeom prst="rect">
            <a:avLst/>
          </a:prstGeom>
          <a:noFill/>
          <a:ln w="9525">
            <a:noFill/>
            <a:miter lim="800000"/>
            <a:headEnd/>
            <a:tailEnd/>
          </a:ln>
        </p:spPr>
      </p:pic>
      <p:pic>
        <p:nvPicPr>
          <p:cNvPr id="82949" name="Picture 5" descr="drainageDivide"/>
          <p:cNvPicPr>
            <a:picLocks noChangeAspect="1" noChangeArrowheads="1"/>
          </p:cNvPicPr>
          <p:nvPr/>
        </p:nvPicPr>
        <p:blipFill>
          <a:blip r:embed="rId5" cstate="print"/>
          <a:srcRect/>
          <a:stretch>
            <a:fillRect/>
          </a:stretch>
        </p:blipFill>
        <p:spPr bwMode="auto">
          <a:xfrm>
            <a:off x="7605184" y="762000"/>
            <a:ext cx="3398438" cy="3429000"/>
          </a:xfrm>
          <a:prstGeom prst="rect">
            <a:avLst/>
          </a:prstGeom>
          <a:noFill/>
          <a:ln w="9525">
            <a:noFill/>
            <a:miter lim="800000"/>
            <a:headEnd/>
            <a:tailEnd/>
          </a:ln>
        </p:spPr>
      </p:pic>
      <p:pic>
        <p:nvPicPr>
          <p:cNvPr id="82950" name="Picture 6" descr="DrainageDivideSEAz"/>
          <p:cNvPicPr>
            <a:picLocks noChangeAspect="1" noChangeArrowheads="1"/>
          </p:cNvPicPr>
          <p:nvPr/>
        </p:nvPicPr>
        <p:blipFill>
          <a:blip r:embed="rId6" cstate="print"/>
          <a:srcRect/>
          <a:stretch>
            <a:fillRect/>
          </a:stretch>
        </p:blipFill>
        <p:spPr bwMode="auto">
          <a:xfrm>
            <a:off x="1117600" y="4170364"/>
            <a:ext cx="9753600" cy="2687637"/>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endParaRPr lang="en-US" smtClean="0"/>
          </a:p>
        </p:txBody>
      </p:sp>
      <p:sp>
        <p:nvSpPr>
          <p:cNvPr id="86019" name="Rectangle 3"/>
          <p:cNvSpPr>
            <a:spLocks noGrp="1" noChangeArrowheads="1"/>
          </p:cNvSpPr>
          <p:nvPr>
            <p:ph type="body" idx="1"/>
          </p:nvPr>
        </p:nvSpPr>
        <p:spPr/>
        <p:txBody>
          <a:bodyPr/>
          <a:lstStyle/>
          <a:p>
            <a:pPr eaLnBrk="1" hangingPunct="1"/>
            <a:endParaRPr lang="en-US" smtClean="0"/>
          </a:p>
        </p:txBody>
      </p:sp>
      <p:pic>
        <p:nvPicPr>
          <p:cNvPr id="86020" name="Picture 4" descr="StreamOrders"/>
          <p:cNvPicPr>
            <a:picLocks noChangeAspect="1" noChangeArrowheads="1"/>
          </p:cNvPicPr>
          <p:nvPr/>
        </p:nvPicPr>
        <p:blipFill>
          <a:blip r:embed="rId4" cstate="print"/>
          <a:srcRect/>
          <a:stretch>
            <a:fillRect/>
          </a:stretch>
        </p:blipFill>
        <p:spPr bwMode="auto">
          <a:xfrm>
            <a:off x="0" y="0"/>
            <a:ext cx="12084051" cy="6858000"/>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09600" y="304800"/>
            <a:ext cx="10972800" cy="838200"/>
          </a:xfrm>
        </p:spPr>
        <p:txBody>
          <a:bodyPr>
            <a:normAutofit fontScale="90000"/>
          </a:bodyPr>
          <a:lstStyle/>
          <a:p>
            <a:pPr eaLnBrk="1" hangingPunct="1"/>
            <a:r>
              <a:rPr lang="en-US" sz="4000" smtClean="0"/>
              <a:t>Policies need to be different for different types of drainage basins</a:t>
            </a:r>
          </a:p>
        </p:txBody>
      </p:sp>
      <p:pic>
        <p:nvPicPr>
          <p:cNvPr id="87043" name="Picture 3" descr="drainageorder"/>
          <p:cNvPicPr>
            <a:picLocks noChangeAspect="1" noChangeArrowheads="1"/>
          </p:cNvPicPr>
          <p:nvPr/>
        </p:nvPicPr>
        <p:blipFill>
          <a:blip r:embed="rId4" cstate="print"/>
          <a:srcRect/>
          <a:stretch>
            <a:fillRect/>
          </a:stretch>
        </p:blipFill>
        <p:spPr bwMode="auto">
          <a:xfrm>
            <a:off x="1016000" y="1412876"/>
            <a:ext cx="9956800" cy="5445125"/>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09600" y="152401"/>
            <a:ext cx="10972800" cy="1325563"/>
          </a:xfrm>
        </p:spPr>
        <p:txBody>
          <a:bodyPr/>
          <a:lstStyle/>
          <a:p>
            <a:pPr eaLnBrk="1" hangingPunct="1"/>
            <a:r>
              <a:rPr lang="en-US" sz="4000" dirty="0" smtClean="0"/>
              <a:t>Tributary – patterns as a result of Geology</a:t>
            </a:r>
          </a:p>
        </p:txBody>
      </p:sp>
      <p:pic>
        <p:nvPicPr>
          <p:cNvPr id="93187" name="Picture 3" descr="drainage_patterns"/>
          <p:cNvPicPr>
            <a:picLocks noChangeAspect="1" noChangeArrowheads="1"/>
          </p:cNvPicPr>
          <p:nvPr/>
        </p:nvPicPr>
        <p:blipFill>
          <a:blip r:embed="rId4" cstate="print"/>
          <a:srcRect/>
          <a:stretch>
            <a:fillRect/>
          </a:stretch>
        </p:blipFill>
        <p:spPr bwMode="auto">
          <a:xfrm>
            <a:off x="1828800" y="1524000"/>
            <a:ext cx="8534400" cy="4800600"/>
          </a:xfrm>
          <a:prstGeom prst="rect">
            <a:avLst/>
          </a:prstGeom>
          <a:noFill/>
          <a:ln w="9525">
            <a:noFill/>
            <a:miter lim="800000"/>
            <a:headEnd/>
            <a:tailEnd/>
          </a:ln>
        </p:spPr>
      </p:pic>
      <p:sp>
        <p:nvSpPr>
          <p:cNvPr id="93188" name="Rectangle 4"/>
          <p:cNvSpPr>
            <a:spLocks noGrp="1" noChangeArrowheads="1"/>
          </p:cNvSpPr>
          <p:nvPr>
            <p:ph type="body" idx="1"/>
          </p:nvPr>
        </p:nvSpPr>
        <p:spPr>
          <a:xfrm>
            <a:off x="711200" y="3505200"/>
            <a:ext cx="3962400" cy="533400"/>
          </a:xfrm>
          <a:noFill/>
        </p:spPr>
        <p:txBody>
          <a:bodyPr>
            <a:normAutofit lnSpcReduction="10000"/>
          </a:bodyPr>
          <a:lstStyle/>
          <a:p>
            <a:pPr eaLnBrk="1" hangingPunct="1">
              <a:lnSpc>
                <a:spcPct val="80000"/>
              </a:lnSpc>
              <a:buFontTx/>
              <a:buNone/>
            </a:pPr>
            <a:r>
              <a:rPr lang="en-US" sz="1600" smtClean="0"/>
              <a:t>Dendritic </a:t>
            </a:r>
          </a:p>
          <a:p>
            <a:pPr eaLnBrk="1" hangingPunct="1">
              <a:lnSpc>
                <a:spcPct val="80000"/>
              </a:lnSpc>
              <a:buFontTx/>
              <a:buNone/>
            </a:pPr>
            <a:r>
              <a:rPr lang="en-US" sz="1600" smtClean="0"/>
              <a:t>same rock type</a:t>
            </a:r>
          </a:p>
        </p:txBody>
      </p:sp>
      <p:sp>
        <p:nvSpPr>
          <p:cNvPr id="93189" name="Rectangle 5"/>
          <p:cNvSpPr>
            <a:spLocks noChangeArrowheads="1"/>
          </p:cNvSpPr>
          <p:nvPr/>
        </p:nvSpPr>
        <p:spPr bwMode="auto">
          <a:xfrm>
            <a:off x="711200" y="6019800"/>
            <a:ext cx="3962400" cy="533400"/>
          </a:xfrm>
          <a:prstGeom prst="rect">
            <a:avLst/>
          </a:prstGeom>
          <a:noFill/>
          <a:ln w="9525">
            <a:noFill/>
            <a:miter lim="800000"/>
            <a:headEnd/>
            <a:tailEnd/>
          </a:ln>
        </p:spPr>
        <p:txBody>
          <a:bodyPr/>
          <a:lstStyle/>
          <a:p>
            <a:pPr marL="342900" indent="-342900">
              <a:lnSpc>
                <a:spcPct val="80000"/>
              </a:lnSpc>
              <a:spcBef>
                <a:spcPct val="20000"/>
              </a:spcBef>
            </a:pPr>
            <a:r>
              <a:rPr lang="en-US" sz="1600"/>
              <a:t>Rectangular </a:t>
            </a:r>
          </a:p>
          <a:p>
            <a:pPr marL="342900" indent="-342900">
              <a:lnSpc>
                <a:spcPct val="80000"/>
              </a:lnSpc>
              <a:spcBef>
                <a:spcPct val="20000"/>
              </a:spcBef>
            </a:pPr>
            <a:r>
              <a:rPr lang="en-US" sz="1600"/>
              <a:t>Jointed &amp; faulted</a:t>
            </a:r>
          </a:p>
        </p:txBody>
      </p:sp>
      <p:sp>
        <p:nvSpPr>
          <p:cNvPr id="93190" name="Rectangle 6"/>
          <p:cNvSpPr>
            <a:spLocks noChangeArrowheads="1"/>
          </p:cNvSpPr>
          <p:nvPr/>
        </p:nvSpPr>
        <p:spPr bwMode="auto">
          <a:xfrm>
            <a:off x="5892800" y="6019800"/>
            <a:ext cx="3962400" cy="533400"/>
          </a:xfrm>
          <a:prstGeom prst="rect">
            <a:avLst/>
          </a:prstGeom>
          <a:noFill/>
          <a:ln w="9525">
            <a:noFill/>
            <a:miter lim="800000"/>
            <a:headEnd/>
            <a:tailEnd/>
          </a:ln>
        </p:spPr>
        <p:txBody>
          <a:bodyPr/>
          <a:lstStyle/>
          <a:p>
            <a:pPr marL="342900" indent="-342900">
              <a:lnSpc>
                <a:spcPct val="80000"/>
              </a:lnSpc>
              <a:spcBef>
                <a:spcPct val="20000"/>
              </a:spcBef>
            </a:pPr>
            <a:r>
              <a:rPr lang="en-US" sz="1600"/>
              <a:t>Trellis</a:t>
            </a:r>
          </a:p>
          <a:p>
            <a:pPr marL="342900" indent="-342900">
              <a:lnSpc>
                <a:spcPct val="80000"/>
              </a:lnSpc>
              <a:spcBef>
                <a:spcPct val="20000"/>
              </a:spcBef>
            </a:pPr>
            <a:r>
              <a:rPr lang="en-US" sz="1600"/>
              <a:t>Big stream cuts across anticline folds</a:t>
            </a:r>
          </a:p>
        </p:txBody>
      </p:sp>
      <p:sp>
        <p:nvSpPr>
          <p:cNvPr id="93191" name="Rectangle 7"/>
          <p:cNvSpPr>
            <a:spLocks noChangeArrowheads="1"/>
          </p:cNvSpPr>
          <p:nvPr/>
        </p:nvSpPr>
        <p:spPr bwMode="auto">
          <a:xfrm>
            <a:off x="7823200" y="2362200"/>
            <a:ext cx="3962400" cy="533400"/>
          </a:xfrm>
          <a:prstGeom prst="rect">
            <a:avLst/>
          </a:prstGeom>
          <a:noFill/>
          <a:ln w="9525">
            <a:noFill/>
            <a:miter lim="800000"/>
            <a:headEnd/>
            <a:tailEnd/>
          </a:ln>
        </p:spPr>
        <p:txBody>
          <a:bodyPr/>
          <a:lstStyle/>
          <a:p>
            <a:pPr marL="342900" indent="-342900" algn="r">
              <a:lnSpc>
                <a:spcPct val="80000"/>
              </a:lnSpc>
              <a:spcBef>
                <a:spcPct val="20000"/>
              </a:spcBef>
            </a:pPr>
            <a:r>
              <a:rPr lang="en-US" sz="1600"/>
              <a:t>Radial</a:t>
            </a:r>
          </a:p>
          <a:p>
            <a:pPr marL="342900" indent="-342900" algn="r">
              <a:lnSpc>
                <a:spcPct val="80000"/>
              </a:lnSpc>
              <a:spcBef>
                <a:spcPct val="20000"/>
              </a:spcBef>
            </a:pPr>
            <a:r>
              <a:rPr lang="en-US" sz="1600"/>
              <a:t>Volcano</a:t>
            </a:r>
          </a:p>
          <a:p>
            <a:pPr marL="342900" indent="-342900" algn="r">
              <a:lnSpc>
                <a:spcPct val="80000"/>
              </a:lnSpc>
              <a:spcBef>
                <a:spcPct val="20000"/>
              </a:spcBef>
            </a:pPr>
            <a:r>
              <a:rPr lang="en-US" sz="1600"/>
              <a:t>Out from Center</a:t>
            </a:r>
          </a:p>
        </p:txBody>
      </p:sp>
    </p:spTree>
    <p:custDataLst>
      <p:tags r:id="rId1"/>
    </p:custData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14400" y="0"/>
            <a:ext cx="10363200" cy="838200"/>
          </a:xfrm>
        </p:spPr>
        <p:txBody>
          <a:bodyPr>
            <a:normAutofit/>
          </a:bodyPr>
          <a:lstStyle/>
          <a:p>
            <a:pPr eaLnBrk="1" hangingPunct="1"/>
            <a:r>
              <a:rPr lang="en-US" sz="4000" b="1" dirty="0" smtClean="0">
                <a:solidFill>
                  <a:srgbClr val="002060"/>
                </a:solidFill>
                <a:latin typeface="Arial" pitchFamily="34" charset="0"/>
                <a:cs typeface="Arial" pitchFamily="34" charset="0"/>
              </a:rPr>
              <a:t>Introduction to Groundwater</a:t>
            </a:r>
          </a:p>
        </p:txBody>
      </p:sp>
      <p:pic>
        <p:nvPicPr>
          <p:cNvPr id="13315" name="Picture 3" descr="FIG04_022"/>
          <p:cNvPicPr>
            <a:picLocks noChangeAspect="1" noChangeArrowheads="1"/>
          </p:cNvPicPr>
          <p:nvPr/>
        </p:nvPicPr>
        <p:blipFill>
          <a:blip r:embed="rId4" cstate="print"/>
          <a:srcRect/>
          <a:stretch>
            <a:fillRect/>
          </a:stretch>
        </p:blipFill>
        <p:spPr bwMode="auto">
          <a:xfrm>
            <a:off x="203200" y="990600"/>
            <a:ext cx="7924800" cy="5410200"/>
          </a:xfrm>
          <a:prstGeom prst="rect">
            <a:avLst/>
          </a:prstGeom>
          <a:noFill/>
          <a:ln w="9525">
            <a:noFill/>
            <a:miter lim="800000"/>
            <a:headEnd/>
            <a:tailEnd/>
          </a:ln>
        </p:spPr>
      </p:pic>
      <p:sp>
        <p:nvSpPr>
          <p:cNvPr id="13316" name="Text Box 4"/>
          <p:cNvSpPr txBox="1">
            <a:spLocks noChangeArrowheads="1"/>
          </p:cNvSpPr>
          <p:nvPr/>
        </p:nvSpPr>
        <p:spPr bwMode="auto">
          <a:xfrm>
            <a:off x="8229600" y="914401"/>
            <a:ext cx="3962400" cy="4789003"/>
          </a:xfrm>
          <a:prstGeom prst="rect">
            <a:avLst/>
          </a:prstGeom>
          <a:noFill/>
          <a:ln w="9525">
            <a:noFill/>
            <a:miter lim="800000"/>
            <a:headEnd/>
            <a:tailEnd/>
          </a:ln>
        </p:spPr>
        <p:txBody>
          <a:bodyPr>
            <a:spAutoFit/>
          </a:bodyPr>
          <a:lstStyle/>
          <a:p>
            <a:pPr algn="ctr">
              <a:lnSpc>
                <a:spcPct val="90000"/>
              </a:lnSpc>
              <a:spcBef>
                <a:spcPct val="50000"/>
              </a:spcBef>
            </a:pPr>
            <a:r>
              <a:rPr lang="en-US" sz="2800" b="1" dirty="0">
                <a:latin typeface="Times New Roman" pitchFamily="18" charset="0"/>
              </a:rPr>
              <a:t>The </a:t>
            </a:r>
            <a:r>
              <a:rPr lang="en-US" sz="2800" b="1" i="1" dirty="0">
                <a:latin typeface="Times New Roman" pitchFamily="18" charset="0"/>
              </a:rPr>
              <a:t>zone of saturation</a:t>
            </a:r>
            <a:r>
              <a:rPr lang="en-US" sz="2800" b="1" dirty="0">
                <a:latin typeface="Times New Roman" pitchFamily="18" charset="0"/>
              </a:rPr>
              <a:t> occurs where water completely fills the open spaces in the soil and rock.</a:t>
            </a:r>
          </a:p>
          <a:p>
            <a:pPr algn="ctr">
              <a:lnSpc>
                <a:spcPct val="90000"/>
              </a:lnSpc>
              <a:spcBef>
                <a:spcPct val="50000"/>
              </a:spcBef>
            </a:pPr>
            <a:r>
              <a:rPr lang="en-US" sz="2800" b="1" dirty="0">
                <a:latin typeface="Times New Roman" pitchFamily="18" charset="0"/>
              </a:rPr>
              <a:t>The upper limit of this zone is called the </a:t>
            </a:r>
            <a:r>
              <a:rPr lang="en-US" sz="2800" b="1" i="1" dirty="0">
                <a:latin typeface="Times New Roman" pitchFamily="18" charset="0"/>
              </a:rPr>
              <a:t>water table</a:t>
            </a:r>
            <a:r>
              <a:rPr lang="en-US" sz="2800" b="1" dirty="0">
                <a:latin typeface="Times New Roman" pitchFamily="18" charset="0"/>
              </a:rPr>
              <a:t>.</a:t>
            </a:r>
          </a:p>
          <a:p>
            <a:pPr algn="ctr">
              <a:lnSpc>
                <a:spcPct val="90000"/>
              </a:lnSpc>
              <a:spcBef>
                <a:spcPct val="50000"/>
              </a:spcBef>
            </a:pPr>
            <a:r>
              <a:rPr lang="en-US" sz="2800" b="1" dirty="0">
                <a:latin typeface="Times New Roman" pitchFamily="18" charset="0"/>
              </a:rPr>
              <a:t>The zone above the water table is called the </a:t>
            </a:r>
            <a:r>
              <a:rPr lang="en-US" sz="2800" b="1" i="1" dirty="0">
                <a:latin typeface="Times New Roman" pitchFamily="18" charset="0"/>
              </a:rPr>
              <a:t>zone of aeration</a:t>
            </a:r>
            <a:r>
              <a:rPr lang="en-US" sz="2800" b="1" dirty="0">
                <a:latin typeface="Times New Roman" pitchFamily="18" charset="0"/>
              </a:rPr>
              <a:t>.</a:t>
            </a:r>
          </a:p>
        </p:txBody>
      </p:sp>
    </p:spTree>
    <p:custDataLst>
      <p:tags r:id="rId1"/>
    </p:custData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ater Table diagram"/>
          <p:cNvPicPr>
            <a:picLocks noChangeAspect="1" noChangeArrowheads="1"/>
          </p:cNvPicPr>
          <p:nvPr/>
        </p:nvPicPr>
        <p:blipFill>
          <a:blip r:embed="rId4" cstate="print"/>
          <a:srcRect/>
          <a:stretch>
            <a:fillRect/>
          </a:stretch>
        </p:blipFill>
        <p:spPr bwMode="auto">
          <a:xfrm>
            <a:off x="6142568" y="0"/>
            <a:ext cx="6049433" cy="6858000"/>
          </a:xfrm>
          <a:prstGeom prst="rect">
            <a:avLst/>
          </a:prstGeom>
          <a:noFill/>
          <a:ln w="9525">
            <a:noFill/>
            <a:miter lim="800000"/>
            <a:headEnd/>
            <a:tailEnd/>
          </a:ln>
        </p:spPr>
      </p:pic>
      <p:sp>
        <p:nvSpPr>
          <p:cNvPr id="14339" name="Rectangle 3"/>
          <p:cNvSpPr>
            <a:spLocks noChangeArrowheads="1"/>
          </p:cNvSpPr>
          <p:nvPr/>
        </p:nvSpPr>
        <p:spPr bwMode="auto">
          <a:xfrm>
            <a:off x="304800" y="533400"/>
            <a:ext cx="5384800" cy="5486400"/>
          </a:xfrm>
          <a:prstGeom prst="rect">
            <a:avLst/>
          </a:prstGeom>
          <a:noFill/>
          <a:ln w="9525">
            <a:noFill/>
            <a:miter lim="800000"/>
            <a:headEnd/>
            <a:tailEnd/>
          </a:ln>
        </p:spPr>
        <p:txBody>
          <a:bodyPr anchor="ctr"/>
          <a:lstStyle/>
          <a:p>
            <a:pPr algn="ctr"/>
            <a:r>
              <a:rPr lang="en-US" sz="4400" b="1" dirty="0">
                <a:latin typeface="Arial" pitchFamily="34" charset="0"/>
                <a:cs typeface="Arial" pitchFamily="34" charset="0"/>
              </a:rPr>
              <a:t>How water gets into the zone of saturation (well water)</a:t>
            </a:r>
          </a:p>
        </p:txBody>
      </p:sp>
    </p:spTree>
    <p:custDataLst>
      <p:tags r:id="rId1"/>
    </p:custData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39128" y="4953000"/>
            <a:ext cx="7352872" cy="1477328"/>
          </a:xfrm>
          <a:prstGeom prst="rect">
            <a:avLst/>
          </a:prstGeom>
        </p:spPr>
        <p:txBody>
          <a:bodyPr wrap="square">
            <a:spAutoFit/>
          </a:bodyPr>
          <a:lstStyle/>
          <a:p>
            <a:r>
              <a:rPr lang="en-US" dirty="0" smtClean="0">
                <a:solidFill>
                  <a:schemeClr val="bg1"/>
                </a:solidFill>
              </a:rPr>
              <a:t>Characteristics of rainfall that affect the amount and rate of runoff are:</a:t>
            </a:r>
          </a:p>
          <a:p>
            <a:r>
              <a:rPr lang="en-US" dirty="0" smtClean="0">
                <a:solidFill>
                  <a:schemeClr val="bg1"/>
                </a:solidFill>
              </a:rPr>
              <a:t>• intensity</a:t>
            </a:r>
          </a:p>
          <a:p>
            <a:r>
              <a:rPr lang="en-US" dirty="0" smtClean="0">
                <a:solidFill>
                  <a:schemeClr val="bg1"/>
                </a:solidFill>
              </a:rPr>
              <a:t>• depth</a:t>
            </a:r>
          </a:p>
          <a:p>
            <a:r>
              <a:rPr lang="en-US" dirty="0" smtClean="0">
                <a:solidFill>
                  <a:schemeClr val="bg1"/>
                </a:solidFill>
              </a:rPr>
              <a:t>• distribution over an area (spatial)</a:t>
            </a:r>
          </a:p>
          <a:p>
            <a:r>
              <a:rPr lang="en-US" dirty="0" smtClean="0">
                <a:solidFill>
                  <a:schemeClr val="bg1"/>
                </a:solidFill>
              </a:rPr>
              <a:t>• distribution over time (temporal).</a:t>
            </a:r>
          </a:p>
        </p:txBody>
      </p:sp>
      <p:sp>
        <p:nvSpPr>
          <p:cNvPr id="7" name="Rectangle 6"/>
          <p:cNvSpPr/>
          <p:nvPr/>
        </p:nvSpPr>
        <p:spPr>
          <a:xfrm>
            <a:off x="5003515" y="5182021"/>
            <a:ext cx="7027523" cy="1477328"/>
          </a:xfrm>
          <a:prstGeom prst="rect">
            <a:avLst/>
          </a:prstGeom>
        </p:spPr>
        <p:txBody>
          <a:bodyPr wrap="square">
            <a:spAutoFit/>
          </a:bodyPr>
          <a:lstStyle/>
          <a:p>
            <a:r>
              <a:rPr lang="en-US" dirty="0" smtClean="0">
                <a:solidFill>
                  <a:srgbClr val="002060"/>
                </a:solidFill>
              </a:rPr>
              <a:t>Characteristics of rainfall that affect the amount and rate of runoff are:</a:t>
            </a:r>
          </a:p>
          <a:p>
            <a:r>
              <a:rPr lang="en-US" dirty="0" smtClean="0">
                <a:solidFill>
                  <a:srgbClr val="002060"/>
                </a:solidFill>
              </a:rPr>
              <a:t>• intensity</a:t>
            </a:r>
          </a:p>
          <a:p>
            <a:r>
              <a:rPr lang="en-US" dirty="0" smtClean="0">
                <a:solidFill>
                  <a:srgbClr val="002060"/>
                </a:solidFill>
              </a:rPr>
              <a:t>• depth</a:t>
            </a:r>
          </a:p>
          <a:p>
            <a:r>
              <a:rPr lang="en-US" dirty="0" smtClean="0">
                <a:solidFill>
                  <a:srgbClr val="002060"/>
                </a:solidFill>
              </a:rPr>
              <a:t>• distribution over an area (spatial)</a:t>
            </a:r>
          </a:p>
          <a:p>
            <a:r>
              <a:rPr lang="en-US" dirty="0" smtClean="0">
                <a:solidFill>
                  <a:srgbClr val="002060"/>
                </a:solidFill>
              </a:rPr>
              <a:t>• distribution over time (temporal).</a:t>
            </a:r>
          </a:p>
        </p:txBody>
      </p:sp>
      <p:sp>
        <p:nvSpPr>
          <p:cNvPr id="8" name="Rectangle 7"/>
          <p:cNvSpPr/>
          <p:nvPr/>
        </p:nvSpPr>
        <p:spPr>
          <a:xfrm>
            <a:off x="308225" y="5280061"/>
            <a:ext cx="4572000" cy="646331"/>
          </a:xfrm>
          <a:prstGeom prst="rect">
            <a:avLst/>
          </a:prstGeom>
        </p:spPr>
        <p:txBody>
          <a:bodyPr>
            <a:spAutoFit/>
          </a:bodyPr>
          <a:lstStyle/>
          <a:p>
            <a:r>
              <a:rPr lang="en-US" dirty="0" smtClean="0">
                <a:solidFill>
                  <a:srgbClr val="002060"/>
                </a:solidFill>
              </a:rPr>
              <a:t>• rainfall characteristics</a:t>
            </a:r>
          </a:p>
          <a:p>
            <a:r>
              <a:rPr lang="en-US" dirty="0" smtClean="0">
                <a:solidFill>
                  <a:srgbClr val="002060"/>
                </a:solidFill>
              </a:rPr>
              <a:t>• catchment characteristics.</a:t>
            </a:r>
          </a:p>
        </p:txBody>
      </p:sp>
      <p:pic>
        <p:nvPicPr>
          <p:cNvPr id="9" name="Picture 8"/>
          <p:cNvPicPr>
            <a:picLocks noChangeAspect="1" noChangeArrowheads="1"/>
          </p:cNvPicPr>
          <p:nvPr/>
        </p:nvPicPr>
        <p:blipFill>
          <a:blip r:embed="rId2" cstate="print"/>
          <a:srcRect/>
          <a:stretch>
            <a:fillRect/>
          </a:stretch>
        </p:blipFill>
        <p:spPr bwMode="auto">
          <a:xfrm>
            <a:off x="369871" y="133564"/>
            <a:ext cx="10027576" cy="4857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791634" y="315913"/>
            <a:ext cx="8293424" cy="6740307"/>
          </a:xfrm>
          <a:prstGeom prst="rect">
            <a:avLst/>
          </a:prstGeom>
          <a:noFill/>
          <a:ln w="9525">
            <a:noFill/>
            <a:miter lim="800000"/>
            <a:headEnd/>
            <a:tailEnd/>
          </a:ln>
          <a:effectLst/>
        </p:spPr>
        <p:txBody>
          <a:bodyPr wrap="none">
            <a:spAutoFit/>
          </a:bodyPr>
          <a:lstStyle/>
          <a:p>
            <a:pPr marL="457200" indent="-457200"/>
            <a:r>
              <a:rPr lang="en-US" sz="4000" b="1" u="sng"/>
              <a:t>Soil Formation</a:t>
            </a:r>
            <a:endParaRPr lang="en-US" sz="3200"/>
          </a:p>
          <a:p>
            <a:pPr marL="457200" indent="-457200"/>
            <a:endParaRPr lang="en-US" sz="3200"/>
          </a:p>
          <a:p>
            <a:pPr marL="457200" indent="-457200"/>
            <a:r>
              <a:rPr lang="en-US" sz="3200">
                <a:latin typeface="Times New Roman" pitchFamily="18" charset="0"/>
              </a:rPr>
              <a:t>FACTORS AFFECTING SOIL FORMATION</a:t>
            </a:r>
          </a:p>
          <a:p>
            <a:pPr marL="457200" indent="-457200"/>
            <a:endParaRPr lang="en-US" sz="3200" b="1">
              <a:latin typeface="Times New Roman" pitchFamily="18" charset="0"/>
            </a:endParaRPr>
          </a:p>
          <a:p>
            <a:pPr marL="457200" indent="-457200">
              <a:buFontTx/>
              <a:buAutoNum type="arabicPeriod"/>
            </a:pPr>
            <a:r>
              <a:rPr lang="en-US" sz="3200" b="1">
                <a:latin typeface="Times New Roman" pitchFamily="18" charset="0"/>
              </a:rPr>
              <a:t>Parent Materials</a:t>
            </a:r>
            <a:r>
              <a:rPr lang="en-US" sz="3200">
                <a:latin typeface="Times New Roman" pitchFamily="18" charset="0"/>
              </a:rPr>
              <a:t> (resistance, composition)</a:t>
            </a:r>
          </a:p>
          <a:p>
            <a:pPr marL="457200" indent="-457200">
              <a:buFontTx/>
              <a:buAutoNum type="arabicPeriod"/>
            </a:pPr>
            <a:r>
              <a:rPr lang="en-US" sz="3200" b="1">
                <a:latin typeface="Times New Roman" pitchFamily="18" charset="0"/>
              </a:rPr>
              <a:t>Climate</a:t>
            </a:r>
            <a:r>
              <a:rPr lang="en-US" sz="3200">
                <a:latin typeface="Times New Roman" pitchFamily="18" charset="0"/>
              </a:rPr>
              <a:t> (precipitation, temperature)</a:t>
            </a:r>
          </a:p>
          <a:p>
            <a:pPr marL="457200" indent="-457200">
              <a:buFontTx/>
              <a:buAutoNum type="arabicPeriod"/>
            </a:pPr>
            <a:r>
              <a:rPr lang="en-US" sz="3200" b="1">
                <a:latin typeface="Times New Roman" pitchFamily="18" charset="0"/>
              </a:rPr>
              <a:t>Biota</a:t>
            </a:r>
            <a:r>
              <a:rPr lang="en-US" sz="3200">
                <a:latin typeface="Times New Roman" pitchFamily="18" charset="0"/>
              </a:rPr>
              <a:t> (vegetation, microbes, soil fauna)</a:t>
            </a:r>
          </a:p>
          <a:p>
            <a:pPr marL="457200" indent="-457200">
              <a:buFontTx/>
              <a:buAutoNum type="arabicPeriod"/>
            </a:pPr>
            <a:r>
              <a:rPr lang="en-US" sz="3200" b="1">
                <a:latin typeface="Times New Roman" pitchFamily="18" charset="0"/>
              </a:rPr>
              <a:t>Topography</a:t>
            </a:r>
            <a:r>
              <a:rPr lang="en-US" sz="3200">
                <a:latin typeface="Times New Roman" pitchFamily="18" charset="0"/>
              </a:rPr>
              <a:t> (slope, aspect, hillslope position)</a:t>
            </a:r>
          </a:p>
          <a:p>
            <a:pPr marL="457200" indent="-457200">
              <a:buFontTx/>
              <a:buAutoNum type="arabicPeriod"/>
            </a:pPr>
            <a:r>
              <a:rPr lang="en-US" sz="3200" b="1">
                <a:latin typeface="Times New Roman" pitchFamily="18" charset="0"/>
              </a:rPr>
              <a:t>Time</a:t>
            </a:r>
            <a:r>
              <a:rPr lang="en-US" sz="3200">
                <a:latin typeface="Times New Roman" pitchFamily="18" charset="0"/>
              </a:rPr>
              <a:t> (period since parent material exposed)</a:t>
            </a:r>
          </a:p>
          <a:p>
            <a:pPr marL="457200" indent="-457200">
              <a:buFontTx/>
              <a:buAutoNum type="arabicPeriod"/>
            </a:pPr>
            <a:endParaRPr lang="en-US" sz="3200">
              <a:latin typeface="Times New Roman" pitchFamily="18" charset="0"/>
            </a:endParaRPr>
          </a:p>
          <a:p>
            <a:pPr marL="457200" indent="-457200"/>
            <a:endParaRPr lang="en-US" sz="3200">
              <a:latin typeface="Times New Roman" pitchFamily="18" charset="0"/>
            </a:endParaRPr>
          </a:p>
          <a:p>
            <a:pPr marL="457200" indent="-457200"/>
            <a:endParaRPr lang="en-US" sz="3200">
              <a:latin typeface="Times New Roman" pitchFamily="18" charset="0"/>
            </a:endParaRPr>
          </a:p>
          <a:p>
            <a:pPr marL="457200" indent="-457200"/>
            <a:endParaRPr lang="en-CA" sz="4000" b="1" u="sng">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oil_horizon"/>
          <p:cNvPicPr>
            <a:picLocks noChangeAspect="1" noChangeArrowheads="1"/>
          </p:cNvPicPr>
          <p:nvPr/>
        </p:nvPicPr>
        <p:blipFill>
          <a:blip r:embed="rId2" cstate="print"/>
          <a:srcRect l="27368"/>
          <a:stretch>
            <a:fillRect/>
          </a:stretch>
        </p:blipFill>
        <p:spPr bwMode="auto">
          <a:xfrm>
            <a:off x="226031" y="174660"/>
            <a:ext cx="5229547" cy="6477856"/>
          </a:xfrm>
          <a:prstGeom prst="rect">
            <a:avLst/>
          </a:prstGeom>
          <a:noFill/>
        </p:spPr>
      </p:pic>
      <p:sp>
        <p:nvSpPr>
          <p:cNvPr id="66563" name="Rectangle 3"/>
          <p:cNvSpPr>
            <a:spLocks noChangeArrowheads="1"/>
          </p:cNvSpPr>
          <p:nvPr/>
        </p:nvSpPr>
        <p:spPr bwMode="auto">
          <a:xfrm>
            <a:off x="9129184" y="6583364"/>
            <a:ext cx="2298258" cy="276999"/>
          </a:xfrm>
          <a:prstGeom prst="rect">
            <a:avLst/>
          </a:prstGeom>
          <a:noFill/>
          <a:ln w="9525">
            <a:noFill/>
            <a:miter lim="800000"/>
            <a:headEnd/>
            <a:tailEnd/>
          </a:ln>
          <a:effectLst/>
        </p:spPr>
        <p:txBody>
          <a:bodyPr wrap="none">
            <a:spAutoFit/>
          </a:bodyPr>
          <a:lstStyle/>
          <a:p>
            <a:r>
              <a:rPr lang="en-CA" sz="1200">
                <a:latin typeface="Times New Roman" pitchFamily="18" charset="0"/>
              </a:rPr>
              <a:t>http://www.physicalgeography.net</a:t>
            </a:r>
          </a:p>
        </p:txBody>
      </p:sp>
      <p:sp>
        <p:nvSpPr>
          <p:cNvPr id="66564" name="Text Box 4"/>
          <p:cNvSpPr txBox="1">
            <a:spLocks noChangeArrowheads="1"/>
          </p:cNvSpPr>
          <p:nvPr/>
        </p:nvSpPr>
        <p:spPr bwMode="auto">
          <a:xfrm>
            <a:off x="7620000" y="3124200"/>
            <a:ext cx="3439584" cy="1077218"/>
          </a:xfrm>
          <a:prstGeom prst="rect">
            <a:avLst/>
          </a:prstGeom>
          <a:noFill/>
          <a:ln w="9525">
            <a:noFill/>
            <a:miter lim="800000"/>
            <a:headEnd/>
            <a:tailEnd/>
          </a:ln>
          <a:effectLst/>
        </p:spPr>
        <p:txBody>
          <a:bodyPr>
            <a:spAutoFit/>
          </a:bodyPr>
          <a:lstStyle/>
          <a:p>
            <a:r>
              <a:rPr lang="en-US" sz="1600" b="1">
                <a:latin typeface="Times New Roman" pitchFamily="18" charset="0"/>
              </a:rPr>
              <a:t>Silicate clays, iron</a:t>
            </a:r>
          </a:p>
          <a:p>
            <a:r>
              <a:rPr lang="en-US" sz="1600" b="1">
                <a:latin typeface="Times New Roman" pitchFamily="18" charset="0"/>
              </a:rPr>
              <a:t>oxides, aluminium oxides,</a:t>
            </a:r>
          </a:p>
          <a:p>
            <a:r>
              <a:rPr lang="en-US" sz="1600" b="1">
                <a:latin typeface="Times New Roman" pitchFamily="18" charset="0"/>
              </a:rPr>
              <a:t>and calcium carbonates</a:t>
            </a:r>
          </a:p>
          <a:p>
            <a:r>
              <a:rPr lang="en-US" sz="1600" b="1">
                <a:latin typeface="Times New Roman" pitchFamily="18" charset="0"/>
              </a:rPr>
              <a:t>accumulate (little organic matter)</a:t>
            </a:r>
          </a:p>
        </p:txBody>
      </p:sp>
      <p:sp>
        <p:nvSpPr>
          <p:cNvPr id="66565" name="Text Box 5"/>
          <p:cNvSpPr txBox="1">
            <a:spLocks noChangeArrowheads="1"/>
          </p:cNvSpPr>
          <p:nvPr/>
        </p:nvSpPr>
        <p:spPr bwMode="auto">
          <a:xfrm>
            <a:off x="7702552" y="5715000"/>
            <a:ext cx="3879849" cy="825500"/>
          </a:xfrm>
          <a:prstGeom prst="rect">
            <a:avLst/>
          </a:prstGeom>
          <a:noFill/>
          <a:ln w="9525">
            <a:noFill/>
            <a:miter lim="800000"/>
            <a:headEnd/>
            <a:tailEnd/>
          </a:ln>
          <a:effectLst/>
        </p:spPr>
        <p:txBody>
          <a:bodyPr>
            <a:spAutoFit/>
          </a:bodyPr>
          <a:lstStyle/>
          <a:p>
            <a:r>
              <a:rPr lang="en-US" sz="1600" b="1">
                <a:latin typeface="Times New Roman" pitchFamily="18" charset="0"/>
              </a:rPr>
              <a:t>Regolith (above bedrock)</a:t>
            </a:r>
          </a:p>
          <a:p>
            <a:r>
              <a:rPr lang="en-US" sz="1600" b="1">
                <a:latin typeface="Times New Roman" pitchFamily="18" charset="0"/>
              </a:rPr>
              <a:t>May be transported (ie., can be distinct from parent material)</a:t>
            </a:r>
          </a:p>
        </p:txBody>
      </p:sp>
      <p:sp>
        <p:nvSpPr>
          <p:cNvPr id="66566" name="Text Box 6"/>
          <p:cNvSpPr txBox="1">
            <a:spLocks noChangeArrowheads="1"/>
          </p:cNvSpPr>
          <p:nvPr/>
        </p:nvSpPr>
        <p:spPr bwMode="auto">
          <a:xfrm>
            <a:off x="7620001" y="4724401"/>
            <a:ext cx="3213100" cy="581025"/>
          </a:xfrm>
          <a:prstGeom prst="rect">
            <a:avLst/>
          </a:prstGeom>
          <a:noFill/>
          <a:ln w="9525">
            <a:noFill/>
            <a:miter lim="800000"/>
            <a:headEnd/>
            <a:tailEnd/>
          </a:ln>
          <a:effectLst/>
        </p:spPr>
        <p:txBody>
          <a:bodyPr>
            <a:spAutoFit/>
          </a:bodyPr>
          <a:lstStyle/>
          <a:p>
            <a:r>
              <a:rPr lang="en-US" sz="1600" b="1">
                <a:latin typeface="Times New Roman" pitchFamily="18" charset="0"/>
              </a:rPr>
              <a:t>Least weathered</a:t>
            </a:r>
          </a:p>
          <a:p>
            <a:r>
              <a:rPr lang="en-US" sz="1600" b="1">
                <a:latin typeface="Times New Roman" pitchFamily="18" charset="0"/>
              </a:rPr>
              <a:t>part of the soil profile</a:t>
            </a:r>
          </a:p>
        </p:txBody>
      </p:sp>
      <p:sp>
        <p:nvSpPr>
          <p:cNvPr id="66568" name="Text Box 8"/>
          <p:cNvSpPr txBox="1">
            <a:spLocks noChangeArrowheads="1"/>
          </p:cNvSpPr>
          <p:nvPr/>
        </p:nvSpPr>
        <p:spPr bwMode="auto">
          <a:xfrm>
            <a:off x="7721600" y="1981200"/>
            <a:ext cx="3149600" cy="825500"/>
          </a:xfrm>
          <a:prstGeom prst="rect">
            <a:avLst/>
          </a:prstGeom>
          <a:noFill/>
          <a:ln w="9525">
            <a:noFill/>
            <a:miter lim="800000"/>
            <a:headEnd/>
            <a:tailEnd/>
          </a:ln>
          <a:effectLst/>
        </p:spPr>
        <p:txBody>
          <a:bodyPr>
            <a:spAutoFit/>
          </a:bodyPr>
          <a:lstStyle/>
          <a:p>
            <a:r>
              <a:rPr lang="en-US" sz="1600" b="1">
                <a:latin typeface="Times New Roman" pitchFamily="18" charset="0"/>
              </a:rPr>
              <a:t>Good mix of mineral</a:t>
            </a:r>
          </a:p>
          <a:p>
            <a:r>
              <a:rPr lang="en-US" sz="1600" b="1">
                <a:latin typeface="Times New Roman" pitchFamily="18" charset="0"/>
              </a:rPr>
              <a:t>and organic particles </a:t>
            </a:r>
          </a:p>
          <a:p>
            <a:r>
              <a:rPr lang="en-US" sz="1600" b="1">
                <a:latin typeface="Times New Roman" pitchFamily="18" charset="0"/>
              </a:rPr>
              <a:t>(mainly mineral)</a:t>
            </a:r>
          </a:p>
        </p:txBody>
      </p:sp>
      <p:sp>
        <p:nvSpPr>
          <p:cNvPr id="66569" name="Text Box 9"/>
          <p:cNvSpPr txBox="1">
            <a:spLocks noChangeArrowheads="1"/>
          </p:cNvSpPr>
          <p:nvPr/>
        </p:nvSpPr>
        <p:spPr bwMode="auto">
          <a:xfrm>
            <a:off x="7721600" y="1066801"/>
            <a:ext cx="3962400" cy="581025"/>
          </a:xfrm>
          <a:prstGeom prst="rect">
            <a:avLst/>
          </a:prstGeom>
          <a:noFill/>
          <a:ln w="9525">
            <a:noFill/>
            <a:miter lim="800000"/>
            <a:headEnd/>
            <a:tailEnd/>
          </a:ln>
          <a:effectLst/>
        </p:spPr>
        <p:txBody>
          <a:bodyPr>
            <a:spAutoFit/>
          </a:bodyPr>
          <a:lstStyle/>
          <a:p>
            <a:r>
              <a:rPr lang="en-US" sz="1600" b="1" dirty="0">
                <a:latin typeface="Times New Roman" pitchFamily="18" charset="0"/>
              </a:rPr>
              <a:t>Partially decomposed organic material dominates</a:t>
            </a:r>
          </a:p>
        </p:txBody>
      </p:sp>
      <p:sp>
        <p:nvSpPr>
          <p:cNvPr id="66570" name="Text Box 10"/>
          <p:cNvSpPr txBox="1">
            <a:spLocks noChangeArrowheads="1"/>
          </p:cNvSpPr>
          <p:nvPr/>
        </p:nvSpPr>
        <p:spPr bwMode="auto">
          <a:xfrm>
            <a:off x="6103992" y="152401"/>
            <a:ext cx="4276107" cy="707886"/>
          </a:xfrm>
          <a:prstGeom prst="rect">
            <a:avLst/>
          </a:prstGeom>
          <a:noFill/>
          <a:ln w="9525">
            <a:noFill/>
            <a:miter lim="800000"/>
            <a:headEnd/>
            <a:tailEnd/>
          </a:ln>
          <a:effectLst/>
        </p:spPr>
        <p:txBody>
          <a:bodyPr wrap="none">
            <a:spAutoFit/>
          </a:bodyPr>
          <a:lstStyle/>
          <a:p>
            <a:r>
              <a:rPr lang="en-US" sz="4000" b="1" u="sng" dirty="0">
                <a:latin typeface="Times New Roman" pitchFamily="18" charset="0"/>
              </a:rPr>
              <a:t>SOIL HORIZONS</a:t>
            </a:r>
          </a:p>
        </p:txBody>
      </p:sp>
      <p:sp>
        <p:nvSpPr>
          <p:cNvPr id="66571" name="Text Box 11"/>
          <p:cNvSpPr txBox="1">
            <a:spLocks noChangeArrowheads="1"/>
          </p:cNvSpPr>
          <p:nvPr/>
        </p:nvSpPr>
        <p:spPr bwMode="auto">
          <a:xfrm>
            <a:off x="690034" y="2251075"/>
            <a:ext cx="1655133" cy="369332"/>
          </a:xfrm>
          <a:prstGeom prst="rect">
            <a:avLst/>
          </a:prstGeom>
          <a:noFill/>
          <a:ln w="9525">
            <a:noFill/>
            <a:miter lim="800000"/>
            <a:headEnd/>
            <a:tailEnd/>
          </a:ln>
          <a:effectLst/>
        </p:spPr>
        <p:txBody>
          <a:bodyPr wrap="none">
            <a:spAutoFit/>
          </a:bodyPr>
          <a:lstStyle/>
          <a:p>
            <a:r>
              <a:rPr lang="en-US" b="1">
                <a:latin typeface="Times New Roman" pitchFamily="18" charset="0"/>
              </a:rPr>
              <a:t>ELUVIATION</a:t>
            </a:r>
          </a:p>
        </p:txBody>
      </p:sp>
      <p:sp>
        <p:nvSpPr>
          <p:cNvPr id="66572" name="Text Box 12"/>
          <p:cNvSpPr txBox="1">
            <a:spLocks noChangeArrowheads="1"/>
          </p:cNvSpPr>
          <p:nvPr/>
        </p:nvSpPr>
        <p:spPr bwMode="auto">
          <a:xfrm>
            <a:off x="711201" y="3429000"/>
            <a:ext cx="1744901" cy="369332"/>
          </a:xfrm>
          <a:prstGeom prst="rect">
            <a:avLst/>
          </a:prstGeom>
          <a:noFill/>
          <a:ln w="9525">
            <a:noFill/>
            <a:miter lim="800000"/>
            <a:headEnd/>
            <a:tailEnd/>
          </a:ln>
          <a:effectLst/>
        </p:spPr>
        <p:txBody>
          <a:bodyPr wrap="none">
            <a:spAutoFit/>
          </a:bodyPr>
          <a:lstStyle/>
          <a:p>
            <a:r>
              <a:rPr lang="en-US" b="1">
                <a:latin typeface="Times New Roman" pitchFamily="18" charset="0"/>
              </a:rPr>
              <a:t>ILLUVIATION</a:t>
            </a:r>
          </a:p>
        </p:txBody>
      </p:sp>
      <p:sp>
        <p:nvSpPr>
          <p:cNvPr id="66573" name="Text Box 13"/>
          <p:cNvSpPr txBox="1">
            <a:spLocks noChangeArrowheads="1"/>
          </p:cNvSpPr>
          <p:nvPr/>
        </p:nvSpPr>
        <p:spPr bwMode="auto">
          <a:xfrm>
            <a:off x="304801" y="5029200"/>
            <a:ext cx="2307042" cy="923330"/>
          </a:xfrm>
          <a:prstGeom prst="rect">
            <a:avLst/>
          </a:prstGeom>
          <a:noFill/>
          <a:ln w="9525">
            <a:noFill/>
            <a:miter lim="800000"/>
            <a:headEnd/>
            <a:tailEnd/>
          </a:ln>
          <a:effectLst/>
        </p:spPr>
        <p:txBody>
          <a:bodyPr wrap="none">
            <a:spAutoFit/>
          </a:bodyPr>
          <a:lstStyle/>
          <a:p>
            <a:r>
              <a:rPr lang="en-US">
                <a:latin typeface="Times New Roman" pitchFamily="18" charset="0"/>
              </a:rPr>
              <a:t>The exposed wall of</a:t>
            </a:r>
          </a:p>
          <a:p>
            <a:r>
              <a:rPr lang="en-US">
                <a:latin typeface="Times New Roman" pitchFamily="18" charset="0"/>
              </a:rPr>
              <a:t>a soil pit or road cut is </a:t>
            </a:r>
          </a:p>
          <a:p>
            <a:r>
              <a:rPr lang="en-US">
                <a:latin typeface="Times New Roman" pitchFamily="18" charset="0"/>
              </a:rPr>
              <a:t>called the </a:t>
            </a:r>
            <a:r>
              <a:rPr lang="en-US" i="1">
                <a:latin typeface="Times New Roman" pitchFamily="18" charset="0"/>
              </a:rPr>
              <a:t>soil profile</a:t>
            </a:r>
            <a:endParaRPr lang="en-CA" i="1">
              <a:latin typeface="Times New Roman" pitchFamily="18" charset="0"/>
            </a:endParaRPr>
          </a:p>
        </p:txBody>
      </p:sp>
      <p:sp>
        <p:nvSpPr>
          <p:cNvPr id="66574" name="Text Box 14"/>
          <p:cNvSpPr txBox="1">
            <a:spLocks noChangeArrowheads="1"/>
          </p:cNvSpPr>
          <p:nvPr/>
        </p:nvSpPr>
        <p:spPr bwMode="auto">
          <a:xfrm>
            <a:off x="3962401" y="2649539"/>
            <a:ext cx="3069167" cy="434975"/>
          </a:xfrm>
          <a:prstGeom prst="rect">
            <a:avLst/>
          </a:prstGeom>
          <a:noFill/>
          <a:ln w="9525">
            <a:noFill/>
            <a:miter lim="800000"/>
            <a:headEnd/>
            <a:tailEnd/>
          </a:ln>
          <a:effectLst/>
        </p:spPr>
        <p:txBody>
          <a:bodyPr>
            <a:spAutoFit/>
          </a:bodyPr>
          <a:lstStyle/>
          <a:p>
            <a:pPr algn="ctr">
              <a:lnSpc>
                <a:spcPct val="70000"/>
              </a:lnSpc>
            </a:pPr>
            <a:r>
              <a:rPr lang="en-US" sz="1600" i="1">
                <a:latin typeface="Times New Roman" pitchFamily="18" charset="0"/>
              </a:rPr>
              <a:t> E Horizon</a:t>
            </a:r>
          </a:p>
          <a:p>
            <a:pPr algn="ctr">
              <a:lnSpc>
                <a:spcPct val="70000"/>
              </a:lnSpc>
            </a:pPr>
            <a:r>
              <a:rPr lang="en-US" sz="1600" i="1">
                <a:latin typeface="Times New Roman" pitchFamily="18" charset="0"/>
              </a:rPr>
              <a:t>may be present</a:t>
            </a:r>
            <a:endParaRPr lang="en-CA" sz="1600" i="1">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oil profile"/>
          <p:cNvPicPr>
            <a:picLocks noChangeAspect="1" noChangeArrowheads="1"/>
          </p:cNvPicPr>
          <p:nvPr/>
        </p:nvPicPr>
        <p:blipFill>
          <a:blip r:embed="rId3" cstate="print"/>
          <a:srcRect l="13979" r="13979"/>
          <a:stretch>
            <a:fillRect/>
          </a:stretch>
        </p:blipFill>
        <p:spPr bwMode="auto">
          <a:xfrm>
            <a:off x="6314326" y="359595"/>
            <a:ext cx="5490699" cy="5715000"/>
          </a:xfrm>
          <a:prstGeom prst="rect">
            <a:avLst/>
          </a:prstGeom>
          <a:noFill/>
        </p:spPr>
      </p:pic>
      <p:sp>
        <p:nvSpPr>
          <p:cNvPr id="3" name="Text Box 2"/>
          <p:cNvSpPr txBox="1">
            <a:spLocks noChangeArrowheads="1"/>
          </p:cNvSpPr>
          <p:nvPr/>
        </p:nvSpPr>
        <p:spPr bwMode="auto">
          <a:xfrm>
            <a:off x="162627" y="230242"/>
            <a:ext cx="6358344" cy="1938992"/>
          </a:xfrm>
          <a:prstGeom prst="rect">
            <a:avLst/>
          </a:prstGeom>
          <a:noFill/>
          <a:ln w="9525">
            <a:noFill/>
            <a:miter lim="800000"/>
            <a:headEnd/>
            <a:tailEnd/>
          </a:ln>
          <a:effectLst/>
        </p:spPr>
        <p:txBody>
          <a:bodyPr wrap="none">
            <a:spAutoFit/>
          </a:bodyPr>
          <a:lstStyle/>
          <a:p>
            <a:r>
              <a:rPr lang="en-US" sz="2000" b="1" u="sng" dirty="0">
                <a:latin typeface="Arial" pitchFamily="34" charset="0"/>
                <a:cs typeface="Arial" pitchFamily="34" charset="0"/>
              </a:rPr>
              <a:t>Topsoil</a:t>
            </a:r>
          </a:p>
          <a:p>
            <a:endParaRPr lang="en-US" sz="2000" b="1" u="sng" dirty="0">
              <a:latin typeface="Arial" pitchFamily="34" charset="0"/>
              <a:cs typeface="Arial" pitchFamily="34" charset="0"/>
            </a:endParaRPr>
          </a:p>
          <a:p>
            <a:pPr>
              <a:buFontTx/>
              <a:buChar char="•"/>
            </a:pPr>
            <a:r>
              <a:rPr lang="en-US" sz="2000" dirty="0">
                <a:latin typeface="Arial" pitchFamily="34" charset="0"/>
                <a:cs typeface="Arial" pitchFamily="34" charset="0"/>
              </a:rPr>
              <a:t>The organically-enriched A horizon at the soil surface </a:t>
            </a:r>
          </a:p>
          <a:p>
            <a:r>
              <a:rPr lang="en-US" sz="2000" dirty="0">
                <a:latin typeface="Arial" pitchFamily="34" charset="0"/>
                <a:cs typeface="Arial" pitchFamily="34" charset="0"/>
              </a:rPr>
              <a:t>in a cultivated soil</a:t>
            </a:r>
          </a:p>
          <a:p>
            <a:pPr>
              <a:buFontTx/>
              <a:buChar char="•"/>
            </a:pPr>
            <a:r>
              <a:rPr lang="en-US" sz="2000" dirty="0">
                <a:latin typeface="Arial" pitchFamily="34" charset="0"/>
                <a:cs typeface="Arial" pitchFamily="34" charset="0"/>
              </a:rPr>
              <a:t>Most nutrient-rich portion of cultivated soils</a:t>
            </a:r>
          </a:p>
          <a:p>
            <a:pPr>
              <a:buFontTx/>
              <a:buChar char="•"/>
            </a:pPr>
            <a:r>
              <a:rPr lang="en-US" sz="2000" dirty="0">
                <a:latin typeface="Arial" pitchFamily="34" charset="0"/>
                <a:cs typeface="Arial" pitchFamily="34" charset="0"/>
              </a:rPr>
              <a:t>Contains the majority of plant roots</a:t>
            </a:r>
            <a:endParaRPr lang="en-CA" sz="2000" dirty="0">
              <a:latin typeface="Arial" pitchFamily="34" charset="0"/>
              <a:cs typeface="Arial" pitchFamily="34" charset="0"/>
            </a:endParaRPr>
          </a:p>
        </p:txBody>
      </p:sp>
      <p:sp>
        <p:nvSpPr>
          <p:cNvPr id="4" name="Text Box 3"/>
          <p:cNvSpPr txBox="1">
            <a:spLocks noChangeArrowheads="1"/>
          </p:cNvSpPr>
          <p:nvPr/>
        </p:nvSpPr>
        <p:spPr bwMode="auto">
          <a:xfrm>
            <a:off x="154112" y="2835667"/>
            <a:ext cx="6133672" cy="2246769"/>
          </a:xfrm>
          <a:prstGeom prst="rect">
            <a:avLst/>
          </a:prstGeom>
          <a:noFill/>
          <a:ln w="9525">
            <a:noFill/>
            <a:miter lim="800000"/>
            <a:headEnd/>
            <a:tailEnd/>
          </a:ln>
          <a:effectLst/>
        </p:spPr>
        <p:txBody>
          <a:bodyPr wrap="square">
            <a:spAutoFit/>
          </a:bodyPr>
          <a:lstStyle/>
          <a:p>
            <a:r>
              <a:rPr lang="en-US" sz="2000" b="1" u="sng" dirty="0">
                <a:latin typeface="Arial" pitchFamily="34" charset="0"/>
                <a:cs typeface="Arial" pitchFamily="34" charset="0"/>
              </a:rPr>
              <a:t>Subsoil</a:t>
            </a:r>
          </a:p>
          <a:p>
            <a:endParaRPr lang="en-US" sz="2000" b="1" u="sng" dirty="0">
              <a:latin typeface="Arial" pitchFamily="34" charset="0"/>
              <a:cs typeface="Arial" pitchFamily="34" charset="0"/>
            </a:endParaRPr>
          </a:p>
          <a:p>
            <a:pPr>
              <a:buFontTx/>
              <a:buChar char="•"/>
            </a:pPr>
            <a:r>
              <a:rPr lang="en-US" sz="2000" dirty="0">
                <a:latin typeface="Arial" pitchFamily="34" charset="0"/>
                <a:cs typeface="Arial" pitchFamily="34" charset="0"/>
              </a:rPr>
              <a:t>The soils that underlie the topsoil</a:t>
            </a:r>
          </a:p>
          <a:p>
            <a:pPr>
              <a:buFontTx/>
              <a:buChar char="•"/>
            </a:pPr>
            <a:r>
              <a:rPr lang="en-US" sz="2000" dirty="0">
                <a:latin typeface="Arial" pitchFamily="34" charset="0"/>
                <a:cs typeface="Arial" pitchFamily="34" charset="0"/>
              </a:rPr>
              <a:t>Lower in most nutrients</a:t>
            </a:r>
          </a:p>
          <a:p>
            <a:pPr>
              <a:buFontTx/>
              <a:buChar char="•"/>
            </a:pPr>
            <a:r>
              <a:rPr lang="en-US" sz="2000" dirty="0">
                <a:latin typeface="Arial" pitchFamily="34" charset="0"/>
                <a:cs typeface="Arial" pitchFamily="34" charset="0"/>
              </a:rPr>
              <a:t>Drainage properties important in determining</a:t>
            </a:r>
          </a:p>
          <a:p>
            <a:r>
              <a:rPr lang="en-US" sz="2000" dirty="0">
                <a:latin typeface="Arial" pitchFamily="34" charset="0"/>
                <a:cs typeface="Arial" pitchFamily="34" charset="0"/>
              </a:rPr>
              <a:t>susceptibility to </a:t>
            </a:r>
            <a:r>
              <a:rPr lang="en-US" sz="2000" dirty="0" err="1">
                <a:latin typeface="Arial" pitchFamily="34" charset="0"/>
                <a:cs typeface="Arial" pitchFamily="34" charset="0"/>
              </a:rPr>
              <a:t>waterlogging</a:t>
            </a:r>
            <a:r>
              <a:rPr lang="en-US" sz="2000" dirty="0">
                <a:latin typeface="Arial" pitchFamily="34" charset="0"/>
                <a:cs typeface="Arial" pitchFamily="34" charset="0"/>
              </a:rPr>
              <a:t> and soil moisture stress</a:t>
            </a:r>
            <a:endParaRPr lang="en-CA" sz="2000" dirty="0">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8404" y="142126"/>
            <a:ext cx="4403047"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accent1"/>
                </a:solidFill>
                <a:effectLst/>
                <a:uLnTx/>
                <a:uFillTx/>
                <a:latin typeface="Arial" pitchFamily="34" charset="0"/>
                <a:ea typeface="+mj-ea"/>
                <a:cs typeface="Arial" pitchFamily="34" charset="0"/>
              </a:rPr>
              <a:t>SUITABLE SOILS</a:t>
            </a:r>
            <a:endParaRPr kumimoji="0" lang="en-US" sz="4000" b="1" i="0" u="none" strike="noStrike" kern="1200" cap="none" spc="0" normalizeH="0" baseline="0" noProof="0" dirty="0">
              <a:ln>
                <a:noFill/>
              </a:ln>
              <a:solidFill>
                <a:schemeClr val="accent1"/>
              </a:solidFill>
              <a:effectLst/>
              <a:uLnTx/>
              <a:uFillTx/>
              <a:latin typeface="Arial" pitchFamily="34" charset="0"/>
              <a:ea typeface="+mj-ea"/>
              <a:cs typeface="Arial" pitchFamily="34" charset="0"/>
            </a:endParaRPr>
          </a:p>
        </p:txBody>
      </p:sp>
      <p:sp>
        <p:nvSpPr>
          <p:cNvPr id="6" name="Rectangle 5"/>
          <p:cNvSpPr/>
          <p:nvPr/>
        </p:nvSpPr>
        <p:spPr>
          <a:xfrm>
            <a:off x="1484394" y="3449816"/>
            <a:ext cx="3325847" cy="369332"/>
          </a:xfrm>
          <a:prstGeom prst="rect">
            <a:avLst/>
          </a:prstGeom>
        </p:spPr>
        <p:txBody>
          <a:bodyPr wrap="none">
            <a:spAutoFit/>
          </a:bodyPr>
          <a:lstStyle/>
          <a:p>
            <a:r>
              <a:rPr lang="en-US" dirty="0" smtClean="0">
                <a:latin typeface="Arial Black" pitchFamily="34" charset="0"/>
              </a:rPr>
              <a:t>Particle Size Distribution</a:t>
            </a:r>
            <a:endParaRPr lang="en-US" dirty="0"/>
          </a:p>
        </p:txBody>
      </p:sp>
      <p:pic>
        <p:nvPicPr>
          <p:cNvPr id="7" name="Picture 3" descr="04"/>
          <p:cNvPicPr>
            <a:picLocks noChangeAspect="1" noChangeArrowheads="1"/>
          </p:cNvPicPr>
          <p:nvPr/>
        </p:nvPicPr>
        <p:blipFill>
          <a:blip r:embed="rId2" cstate="print"/>
          <a:srcRect l="2939" t="20422" r="2629" b="20422"/>
          <a:stretch>
            <a:fillRect/>
          </a:stretch>
        </p:blipFill>
        <p:spPr>
          <a:xfrm>
            <a:off x="123291" y="801947"/>
            <a:ext cx="6061673" cy="2531517"/>
          </a:xfrm>
          <a:prstGeom prst="rect">
            <a:avLst/>
          </a:prstGeom>
          <a:noFill/>
          <a:ln/>
        </p:spPr>
      </p:pic>
      <p:pic>
        <p:nvPicPr>
          <p:cNvPr id="8" name="Picture 1027" descr="1868213055"/>
          <p:cNvPicPr>
            <a:picLocks noChangeAspect="1" noChangeArrowheads="1"/>
          </p:cNvPicPr>
          <p:nvPr/>
        </p:nvPicPr>
        <p:blipFill>
          <a:blip r:embed="rId3" cstate="print"/>
          <a:srcRect r="6763" b="7777"/>
          <a:stretch>
            <a:fillRect/>
          </a:stretch>
        </p:blipFill>
        <p:spPr bwMode="auto">
          <a:xfrm>
            <a:off x="1708079" y="3853790"/>
            <a:ext cx="2930672" cy="300421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6214151" y="738025"/>
            <a:ext cx="5740146" cy="5904738"/>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0"/>
            <a:ext cx="12192000" cy="685800"/>
          </a:xfrm>
          <a:solidFill>
            <a:schemeClr val="bg1"/>
          </a:solidFill>
        </p:spPr>
        <p:txBody>
          <a:bodyPr/>
          <a:lstStyle/>
          <a:p>
            <a:pPr eaLnBrk="1" hangingPunct="1"/>
            <a:r>
              <a:rPr lang="en-US" sz="3600" smtClean="0"/>
              <a:t>Porosity and Permeability</a:t>
            </a:r>
          </a:p>
        </p:txBody>
      </p:sp>
      <p:sp>
        <p:nvSpPr>
          <p:cNvPr id="18435" name="Text Box 3"/>
          <p:cNvSpPr txBox="1">
            <a:spLocks noChangeArrowheads="1"/>
          </p:cNvSpPr>
          <p:nvPr/>
        </p:nvSpPr>
        <p:spPr bwMode="auto">
          <a:xfrm>
            <a:off x="304800" y="5486400"/>
            <a:ext cx="9347200" cy="830997"/>
          </a:xfrm>
          <a:prstGeom prst="rect">
            <a:avLst/>
          </a:prstGeom>
          <a:noFill/>
          <a:ln w="9525">
            <a:noFill/>
            <a:miter lim="800000"/>
            <a:headEnd/>
            <a:tailEnd/>
          </a:ln>
        </p:spPr>
        <p:txBody>
          <a:bodyPr>
            <a:spAutoFit/>
          </a:bodyPr>
          <a:lstStyle/>
          <a:p>
            <a:pPr marL="2054225" indent="-2054225"/>
            <a:r>
              <a:rPr lang="en-US" altLang="en-US" sz="2400"/>
              <a:t>Porosity: volume proportion made up of voids</a:t>
            </a:r>
          </a:p>
          <a:p>
            <a:pPr marL="2054225" indent="-2054225"/>
            <a:r>
              <a:rPr lang="en-US" altLang="en-US" sz="2400"/>
              <a:t>Permeability: connectedness of voids, dictating capacity to transmit flow</a:t>
            </a:r>
          </a:p>
        </p:txBody>
      </p:sp>
      <p:pic>
        <p:nvPicPr>
          <p:cNvPr id="18436" name="Picture 4" descr="PorousPermeable"/>
          <p:cNvPicPr>
            <a:picLocks noChangeAspect="1" noChangeArrowheads="1"/>
          </p:cNvPicPr>
          <p:nvPr/>
        </p:nvPicPr>
        <p:blipFill>
          <a:blip r:embed="rId4" cstate="print"/>
          <a:srcRect/>
          <a:stretch>
            <a:fillRect/>
          </a:stretch>
        </p:blipFill>
        <p:spPr bwMode="auto">
          <a:xfrm>
            <a:off x="609600" y="838200"/>
            <a:ext cx="10363200" cy="4540250"/>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MOVEMENT &amp; SOIL STRUCTURE</a:t>
            </a:r>
            <a:endParaRPr lang="en-US" dirty="0"/>
          </a:p>
        </p:txBody>
      </p:sp>
      <p:pic>
        <p:nvPicPr>
          <p:cNvPr id="3" name="Picture 3" descr="C:\My Documents\My Pictures\watermovementstructure.gif"/>
          <p:cNvPicPr>
            <a:picLocks noChangeAspect="1" noChangeArrowheads="1"/>
          </p:cNvPicPr>
          <p:nvPr/>
        </p:nvPicPr>
        <p:blipFill>
          <a:blip r:embed="rId2" cstate="print"/>
          <a:srcRect/>
          <a:stretch>
            <a:fillRect/>
          </a:stretch>
        </p:blipFill>
        <p:spPr bwMode="auto">
          <a:xfrm>
            <a:off x="1524000" y="1371600"/>
            <a:ext cx="9448800" cy="4956175"/>
          </a:xfrm>
          <a:prstGeom prst="rect">
            <a:avLst/>
          </a:prstGeom>
          <a:noFill/>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1191803" y="0"/>
            <a:ext cx="9144000" cy="685800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p:cNvPicPr>
            <a:picLocks noChangeAspect="1" noChangeArrowheads="1"/>
          </p:cNvPicPr>
          <p:nvPr/>
        </p:nvPicPr>
        <p:blipFill>
          <a:blip r:embed="rId2" cstate="print"/>
          <a:srcRect/>
          <a:stretch>
            <a:fillRect/>
          </a:stretch>
        </p:blipFill>
        <p:spPr bwMode="auto">
          <a:xfrm>
            <a:off x="406400" y="1447800"/>
            <a:ext cx="11506200" cy="4953000"/>
          </a:xfrm>
          <a:prstGeom prst="rect">
            <a:avLst/>
          </a:prstGeom>
          <a:noFill/>
          <a:ln w="9525">
            <a:noFill/>
            <a:miter lim="800000"/>
            <a:headEnd/>
            <a:tailEnd/>
          </a:ln>
          <a:effectLst/>
        </p:spPr>
      </p:pic>
      <p:sp>
        <p:nvSpPr>
          <p:cNvPr id="48134" name="Rectangle 6"/>
          <p:cNvSpPr>
            <a:spLocks noGrp="1" noChangeArrowheads="1"/>
          </p:cNvSpPr>
          <p:nvPr>
            <p:ph type="title"/>
          </p:nvPr>
        </p:nvSpPr>
        <p:spPr/>
        <p:txBody>
          <a:bodyPr>
            <a:normAutofit fontScale="90000"/>
          </a:bodyPr>
          <a:lstStyle/>
          <a:p>
            <a:pPr algn="ctr"/>
            <a:r>
              <a:rPr lang="en-US" sz="2400" b="1">
                <a:solidFill>
                  <a:schemeClr val="accent2"/>
                </a:solidFill>
              </a:rPr>
              <a:t>Typical relationship between specific yield, specific retention, and total porosity for different soil types</a:t>
            </a:r>
            <a:r>
              <a:rPr lang="en-US" sz="3800">
                <a:solidFill>
                  <a:schemeClr val="tx1"/>
                </a:solidFill>
              </a:rPr>
              <a:t/>
            </a:r>
            <a:br>
              <a:rPr lang="en-US" sz="3800">
                <a:solidFill>
                  <a:schemeClr val="tx1"/>
                </a:solidFill>
              </a:rPr>
            </a:br>
            <a:endParaRPr lang="en-US" sz="380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406400" y="1143001"/>
            <a:ext cx="11277600" cy="1311275"/>
          </a:xfrm>
          <a:prstGeom prst="rect">
            <a:avLst/>
          </a:prstGeom>
          <a:noFill/>
          <a:ln w="9525">
            <a:noFill/>
            <a:miter lim="800000"/>
            <a:headEnd/>
            <a:tailEnd/>
          </a:ln>
          <a:effectLst/>
        </p:spPr>
        <p:txBody>
          <a:bodyPr>
            <a:spAutoFit/>
          </a:bodyPr>
          <a:lstStyle/>
          <a:p>
            <a:r>
              <a:rPr lang="en-US" sz="4000" b="1" i="1" dirty="0">
                <a:latin typeface="Arial" pitchFamily="34" charset="0"/>
                <a:cs typeface="Arial" pitchFamily="34" charset="0"/>
              </a:rPr>
              <a:t>A rock is an assemblage of minerals </a:t>
            </a:r>
          </a:p>
          <a:p>
            <a:r>
              <a:rPr lang="en-US" sz="4000" b="1" i="1" dirty="0">
                <a:latin typeface="Arial" pitchFamily="34" charset="0"/>
                <a:cs typeface="Arial" pitchFamily="34" charset="0"/>
              </a:rPr>
              <a:t>bound together</a:t>
            </a:r>
          </a:p>
        </p:txBody>
      </p:sp>
      <p:sp>
        <p:nvSpPr>
          <p:cNvPr id="273411" name="WordArt 3" descr="White marble"/>
          <p:cNvSpPr>
            <a:spLocks noChangeArrowheads="1" noChangeShapeType="1" noTextEdit="1"/>
          </p:cNvSpPr>
          <p:nvPr/>
        </p:nvSpPr>
        <p:spPr bwMode="auto">
          <a:xfrm>
            <a:off x="609600" y="304800"/>
            <a:ext cx="2844800"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dirty="0">
                <a:ln w="9525">
                  <a:round/>
                  <a:headEnd/>
                  <a:tailEnd/>
                </a:ln>
                <a:blipFill dpi="0" rotWithShape="0">
                  <a:blip r:embed="rId2"/>
                  <a:srcRect/>
                  <a:tile tx="0" ty="0" sx="100000" sy="100000" flip="none" algn="tl"/>
                </a:blipFill>
                <a:latin typeface="Arial Black"/>
              </a:rPr>
              <a:t>Rock</a:t>
            </a:r>
          </a:p>
        </p:txBody>
      </p:sp>
      <p:sp>
        <p:nvSpPr>
          <p:cNvPr id="273412" name="Rectangle 4"/>
          <p:cNvSpPr>
            <a:spLocks noChangeArrowheads="1"/>
          </p:cNvSpPr>
          <p:nvPr/>
        </p:nvSpPr>
        <p:spPr bwMode="auto">
          <a:xfrm>
            <a:off x="406400" y="2819401"/>
            <a:ext cx="11480800" cy="3140075"/>
          </a:xfrm>
          <a:prstGeom prst="rect">
            <a:avLst/>
          </a:prstGeom>
          <a:noFill/>
          <a:ln w="9525">
            <a:noFill/>
            <a:miter lim="800000"/>
            <a:headEnd/>
            <a:tailEnd/>
          </a:ln>
          <a:effectLst/>
        </p:spPr>
        <p:txBody>
          <a:bodyPr>
            <a:spAutoFit/>
          </a:bodyPr>
          <a:lstStyle/>
          <a:p>
            <a:pPr marL="457200" indent="-457200">
              <a:spcBef>
                <a:spcPct val="50000"/>
              </a:spcBef>
              <a:buFontTx/>
              <a:buChar char="•"/>
            </a:pPr>
            <a:r>
              <a:rPr lang="en-US" sz="4000" b="1" dirty="0">
                <a:latin typeface="Arial" pitchFamily="34" charset="0"/>
                <a:cs typeface="Arial" pitchFamily="34" charset="0"/>
              </a:rPr>
              <a:t>Igneous</a:t>
            </a:r>
            <a:r>
              <a:rPr lang="en-US" sz="4000" dirty="0">
                <a:latin typeface="Arial" pitchFamily="34" charset="0"/>
                <a:cs typeface="Arial" pitchFamily="34" charset="0"/>
              </a:rPr>
              <a:t> (solidify and crystallize from molten magma)</a:t>
            </a:r>
          </a:p>
          <a:p>
            <a:pPr marL="457200" indent="-457200">
              <a:spcBef>
                <a:spcPct val="50000"/>
              </a:spcBef>
              <a:buFontTx/>
              <a:buChar char="•"/>
            </a:pPr>
            <a:r>
              <a:rPr lang="en-US" sz="4000" b="1" dirty="0">
                <a:latin typeface="Arial" pitchFamily="34" charset="0"/>
                <a:cs typeface="Arial" pitchFamily="34" charset="0"/>
              </a:rPr>
              <a:t>Sedimentary</a:t>
            </a:r>
            <a:r>
              <a:rPr lang="en-US" sz="4000" dirty="0">
                <a:latin typeface="Arial" pitchFamily="34" charset="0"/>
                <a:cs typeface="Arial" pitchFamily="34" charset="0"/>
              </a:rPr>
              <a:t> (settling)</a:t>
            </a:r>
          </a:p>
          <a:p>
            <a:pPr marL="457200" indent="-457200">
              <a:spcBef>
                <a:spcPct val="50000"/>
              </a:spcBef>
              <a:buFontTx/>
              <a:buChar char="•"/>
            </a:pPr>
            <a:r>
              <a:rPr lang="en-US" sz="4000" b="1" dirty="0">
                <a:latin typeface="Arial" pitchFamily="34" charset="0"/>
                <a:cs typeface="Arial" pitchFamily="34" charset="0"/>
              </a:rPr>
              <a:t>Metamorphic</a:t>
            </a:r>
            <a:r>
              <a:rPr lang="en-US" sz="4000" dirty="0">
                <a:latin typeface="Arial" pitchFamily="34" charset="0"/>
                <a:cs typeface="Arial" pitchFamily="34" charset="0"/>
              </a:rPr>
              <a:t> (altered under pressure)</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icture8"/>
          <p:cNvPicPr>
            <a:picLocks noChangeAspect="1" noChangeArrowheads="1"/>
          </p:cNvPicPr>
          <p:nvPr/>
        </p:nvPicPr>
        <p:blipFill>
          <a:blip r:embed="rId2" cstate="print"/>
          <a:srcRect/>
          <a:stretch>
            <a:fillRect/>
          </a:stretch>
        </p:blipFill>
        <p:spPr bwMode="auto">
          <a:xfrm>
            <a:off x="1280845" y="510274"/>
            <a:ext cx="9601200" cy="557847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264" y="149369"/>
            <a:ext cx="8648700" cy="1021886"/>
          </a:xfrm>
        </p:spPr>
        <p:txBody>
          <a:bodyPr/>
          <a:lstStyle/>
          <a:p>
            <a:pPr algn="ctr"/>
            <a:r>
              <a:rPr lang="en-US" altLang="zh-TW" b="1" dirty="0" smtClean="0">
                <a:ea typeface="新細明體" pitchFamily="18" charset="-120"/>
              </a:rPr>
              <a:t>Rainfall -Precipitation</a:t>
            </a:r>
            <a:endParaRPr lang="en-US" b="1" dirty="0"/>
          </a:p>
        </p:txBody>
      </p:sp>
      <p:sp>
        <p:nvSpPr>
          <p:cNvPr id="3" name="Rectangle 3"/>
          <p:cNvSpPr txBox="1">
            <a:spLocks noChangeArrowheads="1"/>
          </p:cNvSpPr>
          <p:nvPr/>
        </p:nvSpPr>
        <p:spPr>
          <a:xfrm>
            <a:off x="151544" y="1222625"/>
            <a:ext cx="11766478" cy="1931541"/>
          </a:xfrm>
          <a:prstGeom prst="rect">
            <a:avLst/>
          </a:prstGeom>
        </p:spPr>
        <p:txBody>
          <a:bodyPr/>
          <a:lstStyle/>
          <a:p>
            <a:pPr marL="228600" marR="0" lvl="0"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charset="0"/>
                <a:ea typeface="+mn-ea"/>
                <a:cs typeface="+mn-cs"/>
              </a:rPr>
              <a:t>Single strongest variable driving hydrologic processes</a:t>
            </a:r>
          </a:p>
          <a:p>
            <a:pPr marL="228600" marR="0" lvl="0"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charset="0"/>
                <a:ea typeface="+mn-ea"/>
                <a:cs typeface="+mn-cs"/>
              </a:rPr>
              <a:t>Formed by water vapor in the atmosphere</a:t>
            </a:r>
          </a:p>
          <a:p>
            <a:pPr marL="228600" marR="0" lvl="0"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charset="0"/>
                <a:ea typeface="+mn-ea"/>
                <a:cs typeface="+mn-cs"/>
              </a:rPr>
              <a:t>As air cools its ability to ‘hold’ water decreases and some turns to liquid or ice (snow)</a:t>
            </a:r>
          </a:p>
        </p:txBody>
      </p:sp>
      <p:pic>
        <p:nvPicPr>
          <p:cNvPr id="4" name="Picture 3" descr="02x03"/>
          <p:cNvPicPr>
            <a:picLocks noChangeAspect="1" noChangeArrowheads="1"/>
          </p:cNvPicPr>
          <p:nvPr/>
        </p:nvPicPr>
        <p:blipFill>
          <a:blip r:embed="rId2" cstate="print"/>
          <a:srcRect/>
          <a:stretch>
            <a:fillRect/>
          </a:stretch>
        </p:blipFill>
        <p:spPr bwMode="auto">
          <a:xfrm>
            <a:off x="1828799" y="2500972"/>
            <a:ext cx="7243281" cy="4146408"/>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073" y="1"/>
            <a:ext cx="8864457" cy="801384"/>
          </a:xfrm>
        </p:spPr>
        <p:txBody>
          <a:bodyPr>
            <a:normAutofit/>
          </a:bodyPr>
          <a:lstStyle/>
          <a:p>
            <a:r>
              <a:rPr lang="en-US" sz="3200" dirty="0" smtClean="0">
                <a:latin typeface="Arial" pitchFamily="34" charset="0"/>
                <a:cs typeface="Arial" pitchFamily="34" charset="0"/>
              </a:rPr>
              <a:t>                      The Rock Cycle</a:t>
            </a:r>
            <a:endParaRPr lang="en-US" sz="3200" dirty="0">
              <a:latin typeface="Arial" pitchFamily="34" charset="0"/>
              <a:cs typeface="Arial" pitchFamily="34" charset="0"/>
            </a:endParaRPr>
          </a:p>
        </p:txBody>
      </p:sp>
      <p:pic>
        <p:nvPicPr>
          <p:cNvPr id="3" name="Picture 5" descr="The Rock Cycle"/>
          <p:cNvPicPr>
            <a:picLocks noChangeAspect="1" noChangeArrowheads="1"/>
          </p:cNvPicPr>
          <p:nvPr/>
        </p:nvPicPr>
        <p:blipFill>
          <a:blip r:embed="rId2" cstate="print"/>
          <a:srcRect/>
          <a:stretch>
            <a:fillRect/>
          </a:stretch>
        </p:blipFill>
        <p:spPr bwMode="auto">
          <a:xfrm>
            <a:off x="1512014" y="744395"/>
            <a:ext cx="7620000" cy="580072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7624" y="169916"/>
            <a:ext cx="5093841" cy="836951"/>
          </a:xfrm>
        </p:spPr>
        <p:txBody>
          <a:bodyPr/>
          <a:lstStyle/>
          <a:p>
            <a:r>
              <a:rPr lang="en-US" sz="4800" dirty="0">
                <a:solidFill>
                  <a:srgbClr val="993300"/>
                </a:solidFill>
              </a:rPr>
              <a:t>Igneous Structures</a:t>
            </a:r>
          </a:p>
        </p:txBody>
      </p:sp>
      <p:sp>
        <p:nvSpPr>
          <p:cNvPr id="7173" name="Rectangle 5"/>
          <p:cNvSpPr>
            <a:spLocks noGrp="1" noChangeArrowheads="1"/>
          </p:cNvSpPr>
          <p:nvPr>
            <p:ph idx="1"/>
          </p:nvPr>
        </p:nvSpPr>
        <p:spPr>
          <a:xfrm>
            <a:off x="609600" y="1295400"/>
            <a:ext cx="10972800" cy="4525963"/>
          </a:xfrm>
        </p:spPr>
        <p:txBody>
          <a:bodyPr>
            <a:normAutofit fontScale="92500" lnSpcReduction="10000"/>
          </a:bodyPr>
          <a:lstStyle/>
          <a:p>
            <a:r>
              <a:rPr lang="en-US" sz="2800" dirty="0">
                <a:solidFill>
                  <a:srgbClr val="FF0000"/>
                </a:solidFill>
              </a:rPr>
              <a:t>Flows</a:t>
            </a:r>
          </a:p>
          <a:p>
            <a:r>
              <a:rPr lang="en-US" sz="2800" dirty="0">
                <a:solidFill>
                  <a:srgbClr val="FF0000"/>
                </a:solidFill>
              </a:rPr>
              <a:t>Veins </a:t>
            </a:r>
          </a:p>
          <a:p>
            <a:r>
              <a:rPr lang="en-US" sz="2800" dirty="0">
                <a:solidFill>
                  <a:srgbClr val="FF0000"/>
                </a:solidFill>
              </a:rPr>
              <a:t>Dikes and Sills</a:t>
            </a:r>
          </a:p>
          <a:p>
            <a:r>
              <a:rPr lang="en-US" sz="2800" dirty="0">
                <a:solidFill>
                  <a:srgbClr val="FF0000"/>
                </a:solidFill>
              </a:rPr>
              <a:t>Chilled or baked margins</a:t>
            </a:r>
          </a:p>
          <a:p>
            <a:r>
              <a:rPr lang="en-US" sz="2800" dirty="0">
                <a:solidFill>
                  <a:srgbClr val="FF0000"/>
                </a:solidFill>
              </a:rPr>
              <a:t>Magmatic flow foliation</a:t>
            </a:r>
          </a:p>
          <a:p>
            <a:r>
              <a:rPr lang="en-US" sz="2800" dirty="0">
                <a:solidFill>
                  <a:srgbClr val="FF0000"/>
                </a:solidFill>
              </a:rPr>
              <a:t>Flow tops marked by vesicles</a:t>
            </a:r>
          </a:p>
          <a:p>
            <a:r>
              <a:rPr lang="en-US" sz="2800" dirty="0" err="1">
                <a:solidFill>
                  <a:srgbClr val="FF0000"/>
                </a:solidFill>
              </a:rPr>
              <a:t>Aa-aa</a:t>
            </a:r>
            <a:r>
              <a:rPr lang="en-US" sz="2800" dirty="0">
                <a:solidFill>
                  <a:srgbClr val="FF0000"/>
                </a:solidFill>
              </a:rPr>
              <a:t> vs. pahoehoe structure</a:t>
            </a:r>
          </a:p>
          <a:p>
            <a:r>
              <a:rPr lang="en-US" sz="2800" dirty="0">
                <a:solidFill>
                  <a:srgbClr val="FF0000"/>
                </a:solidFill>
              </a:rPr>
              <a:t>Stocks and batholiths</a:t>
            </a:r>
          </a:p>
          <a:p>
            <a:r>
              <a:rPr lang="en-US" sz="2800" dirty="0">
                <a:solidFill>
                  <a:srgbClr val="FF0000"/>
                </a:solidFill>
              </a:rPr>
              <a:t>Xenoliths or inclusions</a:t>
            </a:r>
          </a:p>
          <a:p>
            <a:r>
              <a:rPr lang="en-US" sz="2800" dirty="0">
                <a:solidFill>
                  <a:srgbClr val="FF0000"/>
                </a:solidFill>
              </a:rPr>
              <a:t>Magmatic segregations</a:t>
            </a:r>
          </a:p>
        </p:txBody>
      </p:sp>
      <p:pic>
        <p:nvPicPr>
          <p:cNvPr id="4" name="Picture 4"/>
          <p:cNvPicPr>
            <a:picLocks noChangeAspect="1" noChangeArrowheads="1"/>
          </p:cNvPicPr>
          <p:nvPr/>
        </p:nvPicPr>
        <p:blipFill>
          <a:blip r:embed="rId2" cstate="print"/>
          <a:srcRect/>
          <a:stretch>
            <a:fillRect/>
          </a:stretch>
        </p:blipFill>
        <p:spPr bwMode="auto">
          <a:xfrm>
            <a:off x="6534364" y="205484"/>
            <a:ext cx="4640580" cy="3100388"/>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a:off x="6639674" y="3472666"/>
            <a:ext cx="4631077" cy="3214688"/>
          </a:xfrm>
          <a:prstGeom prst="rect">
            <a:avLst/>
          </a:prstGeom>
          <a:noFill/>
          <a:ln w="9525">
            <a:noFill/>
            <a:miter lim="800000"/>
            <a:headEnd/>
            <a:tailEnd/>
          </a:ln>
          <a:effectLst/>
        </p:spPr>
      </p:pic>
      <p:cxnSp>
        <p:nvCxnSpPr>
          <p:cNvPr id="7" name="Elbow Connector 6"/>
          <p:cNvCxnSpPr/>
          <p:nvPr/>
        </p:nvCxnSpPr>
        <p:spPr>
          <a:xfrm flipV="1">
            <a:off x="2825393" y="1017142"/>
            <a:ext cx="3637052" cy="1335640"/>
          </a:xfrm>
          <a:prstGeom prst="bentConnector3">
            <a:avLst>
              <a:gd name="adj1" fmla="val 50000"/>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9" name="Elbow Connector 8"/>
          <p:cNvCxnSpPr/>
          <p:nvPr/>
        </p:nvCxnSpPr>
        <p:spPr>
          <a:xfrm>
            <a:off x="2393879" y="1469204"/>
            <a:ext cx="4171308" cy="3195263"/>
          </a:xfrm>
          <a:prstGeom prst="bentConnector3">
            <a:avLst>
              <a:gd name="adj1" fmla="val 50000"/>
            </a:avLst>
          </a:prstGeom>
          <a:ln>
            <a:headEnd type="arrow"/>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3564" y="154113"/>
            <a:ext cx="6996701" cy="832206"/>
          </a:xfrm>
        </p:spPr>
        <p:txBody>
          <a:bodyPr/>
          <a:lstStyle/>
          <a:p>
            <a:r>
              <a:rPr lang="en-US" sz="4800" dirty="0">
                <a:solidFill>
                  <a:srgbClr val="993300"/>
                </a:solidFill>
              </a:rPr>
              <a:t>Sedimentary Structures</a:t>
            </a:r>
          </a:p>
        </p:txBody>
      </p:sp>
      <p:sp>
        <p:nvSpPr>
          <p:cNvPr id="23555" name="Rectangle 3"/>
          <p:cNvSpPr>
            <a:spLocks noGrp="1" noChangeArrowheads="1"/>
          </p:cNvSpPr>
          <p:nvPr>
            <p:ph type="body" idx="1"/>
          </p:nvPr>
        </p:nvSpPr>
        <p:spPr>
          <a:xfrm>
            <a:off x="277831" y="1291369"/>
            <a:ext cx="3492785" cy="4351338"/>
          </a:xfrm>
        </p:spPr>
        <p:txBody>
          <a:bodyPr/>
          <a:lstStyle/>
          <a:p>
            <a:pPr>
              <a:lnSpc>
                <a:spcPct val="90000"/>
              </a:lnSpc>
            </a:pPr>
            <a:r>
              <a:rPr lang="en-US" dirty="0">
                <a:solidFill>
                  <a:srgbClr val="7030A0"/>
                </a:solidFill>
              </a:rPr>
              <a:t>Bedding</a:t>
            </a:r>
          </a:p>
          <a:p>
            <a:pPr>
              <a:lnSpc>
                <a:spcPct val="90000"/>
              </a:lnSpc>
            </a:pPr>
            <a:r>
              <a:rPr lang="en-US" dirty="0" err="1">
                <a:solidFill>
                  <a:srgbClr val="7030A0"/>
                </a:solidFill>
              </a:rPr>
              <a:t>Uncomformities</a:t>
            </a:r>
            <a:endParaRPr lang="en-US" dirty="0">
              <a:solidFill>
                <a:srgbClr val="7030A0"/>
              </a:solidFill>
            </a:endParaRPr>
          </a:p>
          <a:p>
            <a:pPr>
              <a:lnSpc>
                <a:spcPct val="90000"/>
              </a:lnSpc>
            </a:pPr>
            <a:r>
              <a:rPr lang="en-US" dirty="0">
                <a:solidFill>
                  <a:srgbClr val="7030A0"/>
                </a:solidFill>
              </a:rPr>
              <a:t>Cross bedding</a:t>
            </a:r>
          </a:p>
          <a:p>
            <a:pPr>
              <a:lnSpc>
                <a:spcPct val="90000"/>
              </a:lnSpc>
            </a:pPr>
            <a:r>
              <a:rPr lang="en-US" dirty="0">
                <a:solidFill>
                  <a:srgbClr val="7030A0"/>
                </a:solidFill>
              </a:rPr>
              <a:t>Graded bedding</a:t>
            </a:r>
          </a:p>
          <a:p>
            <a:pPr>
              <a:lnSpc>
                <a:spcPct val="90000"/>
              </a:lnSpc>
            </a:pPr>
            <a:r>
              <a:rPr lang="en-US" dirty="0">
                <a:solidFill>
                  <a:srgbClr val="7030A0"/>
                </a:solidFill>
              </a:rPr>
              <a:t>Ripple marks</a:t>
            </a:r>
          </a:p>
          <a:p>
            <a:pPr>
              <a:lnSpc>
                <a:spcPct val="90000"/>
              </a:lnSpc>
            </a:pPr>
            <a:r>
              <a:rPr lang="en-US" dirty="0">
                <a:solidFill>
                  <a:srgbClr val="7030A0"/>
                </a:solidFill>
              </a:rPr>
              <a:t>Mud cracks</a:t>
            </a:r>
          </a:p>
          <a:p>
            <a:pPr algn="ctr">
              <a:lnSpc>
                <a:spcPct val="90000"/>
              </a:lnSpc>
            </a:pPr>
            <a:endParaRPr lang="en-US" dirty="0">
              <a:solidFill>
                <a:srgbClr val="FF9900"/>
              </a:solidFill>
            </a:endParaRPr>
          </a:p>
        </p:txBody>
      </p:sp>
      <p:pic>
        <p:nvPicPr>
          <p:cNvPr id="4" name="Picture 4"/>
          <p:cNvPicPr>
            <a:picLocks noChangeAspect="1" noChangeArrowheads="1"/>
          </p:cNvPicPr>
          <p:nvPr/>
        </p:nvPicPr>
        <p:blipFill>
          <a:blip r:embed="rId2" cstate="print"/>
          <a:srcRect/>
          <a:stretch>
            <a:fillRect/>
          </a:stretch>
        </p:blipFill>
        <p:spPr bwMode="auto">
          <a:xfrm>
            <a:off x="6691045" y="678096"/>
            <a:ext cx="4206240" cy="3154680"/>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6781801" y="3873359"/>
            <a:ext cx="4273192" cy="2840355"/>
          </a:xfrm>
          <a:prstGeom prst="rect">
            <a:avLst/>
          </a:prstGeom>
          <a:noFill/>
          <a:ln w="9525">
            <a:noFill/>
            <a:miter lim="800000"/>
            <a:headEnd/>
            <a:tailEnd/>
          </a:ln>
          <a:effectLst/>
        </p:spPr>
      </p:pic>
      <p:cxnSp>
        <p:nvCxnSpPr>
          <p:cNvPr id="7" name="Elbow Connector 6"/>
          <p:cNvCxnSpPr/>
          <p:nvPr/>
        </p:nvCxnSpPr>
        <p:spPr>
          <a:xfrm>
            <a:off x="3174715" y="2003461"/>
            <a:ext cx="3462391" cy="3113069"/>
          </a:xfrm>
          <a:prstGeom prst="bentConnector3">
            <a:avLst>
              <a:gd name="adj1" fmla="val 50000"/>
            </a:avLst>
          </a:prstGeom>
          <a:ln>
            <a:tailEnd type="arrow"/>
          </a:ln>
        </p:spPr>
        <p:style>
          <a:lnRef idx="1">
            <a:schemeClr val="accent2"/>
          </a:lnRef>
          <a:fillRef idx="0">
            <a:schemeClr val="accent2"/>
          </a:fillRef>
          <a:effectRef idx="0">
            <a:schemeClr val="accent2"/>
          </a:effectRef>
          <a:fontRef idx="minor">
            <a:schemeClr val="tx1"/>
          </a:fontRef>
        </p:style>
      </p:cxnSp>
      <p:sp>
        <p:nvSpPr>
          <p:cNvPr id="8" name="Right Arrow 7"/>
          <p:cNvSpPr/>
          <p:nvPr/>
        </p:nvSpPr>
        <p:spPr>
          <a:xfrm>
            <a:off x="2219218" y="1520575"/>
            <a:ext cx="4140485" cy="205483"/>
          </a:xfrm>
          <a:prstGeom prst="right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11582400" cy="1143000"/>
          </a:xfrm>
        </p:spPr>
        <p:txBody>
          <a:bodyPr>
            <a:normAutofit fontScale="90000"/>
          </a:bodyPr>
          <a:lstStyle/>
          <a:p>
            <a:r>
              <a:rPr lang="en-US" sz="4800">
                <a:solidFill>
                  <a:srgbClr val="993300"/>
                </a:solidFill>
              </a:rPr>
              <a:t>Secondary Geologic Structures</a:t>
            </a:r>
            <a:r>
              <a:rPr lang="en-US" sz="4000">
                <a:solidFill>
                  <a:srgbClr val="993300"/>
                </a:solidFill>
              </a:rPr>
              <a:t> </a:t>
            </a:r>
            <a:r>
              <a:rPr lang="en-US" sz="3600">
                <a:solidFill>
                  <a:srgbClr val="993300"/>
                </a:solidFill>
              </a:rPr>
              <a:t>develop </a:t>
            </a:r>
            <a:r>
              <a:rPr lang="en-US" sz="3600" i="1">
                <a:solidFill>
                  <a:srgbClr val="993300"/>
                </a:solidFill>
              </a:rPr>
              <a:t>after</a:t>
            </a:r>
            <a:r>
              <a:rPr lang="en-US" sz="3600">
                <a:solidFill>
                  <a:srgbClr val="993300"/>
                </a:solidFill>
              </a:rPr>
              <a:t> formation of the rock body</a:t>
            </a:r>
            <a:r>
              <a:rPr lang="en-US" sz="4000">
                <a:solidFill>
                  <a:srgbClr val="FF9900"/>
                </a:solidFill>
              </a:rPr>
              <a:t> </a:t>
            </a:r>
          </a:p>
        </p:txBody>
      </p:sp>
      <p:sp>
        <p:nvSpPr>
          <p:cNvPr id="5123" name="Rectangle 3"/>
          <p:cNvSpPr>
            <a:spLocks noGrp="1" noChangeArrowheads="1"/>
          </p:cNvSpPr>
          <p:nvPr>
            <p:ph type="body" idx="1"/>
          </p:nvPr>
        </p:nvSpPr>
        <p:spPr>
          <a:xfrm>
            <a:off x="154541" y="1640690"/>
            <a:ext cx="3811284" cy="3650501"/>
          </a:xfrm>
        </p:spPr>
        <p:txBody>
          <a:bodyPr>
            <a:normAutofit fontScale="92500"/>
          </a:bodyPr>
          <a:lstStyle/>
          <a:p>
            <a:r>
              <a:rPr lang="en-US" dirty="0">
                <a:solidFill>
                  <a:srgbClr val="7030A0"/>
                </a:solidFill>
              </a:rPr>
              <a:t>Folds</a:t>
            </a:r>
          </a:p>
          <a:p>
            <a:r>
              <a:rPr lang="en-US" dirty="0">
                <a:solidFill>
                  <a:srgbClr val="7030A0"/>
                </a:solidFill>
              </a:rPr>
              <a:t>Fractures and joints</a:t>
            </a:r>
          </a:p>
          <a:p>
            <a:r>
              <a:rPr lang="en-US" dirty="0">
                <a:solidFill>
                  <a:srgbClr val="7030A0"/>
                </a:solidFill>
              </a:rPr>
              <a:t>Faults and breccias</a:t>
            </a:r>
          </a:p>
          <a:p>
            <a:r>
              <a:rPr lang="en-US" dirty="0">
                <a:solidFill>
                  <a:srgbClr val="7030A0"/>
                </a:solidFill>
              </a:rPr>
              <a:t>Foliation and lineation</a:t>
            </a:r>
          </a:p>
          <a:p>
            <a:r>
              <a:rPr lang="en-US" dirty="0">
                <a:solidFill>
                  <a:srgbClr val="7030A0"/>
                </a:solidFill>
              </a:rPr>
              <a:t>Metamorphic fabrics like contact metamorphic aureoles and </a:t>
            </a:r>
            <a:r>
              <a:rPr lang="en-US" dirty="0" err="1">
                <a:solidFill>
                  <a:srgbClr val="7030A0"/>
                </a:solidFill>
              </a:rPr>
              <a:t>mylonitic</a:t>
            </a:r>
            <a:r>
              <a:rPr lang="en-US" dirty="0">
                <a:solidFill>
                  <a:srgbClr val="7030A0"/>
                </a:solidFill>
              </a:rPr>
              <a:t>  S-C structures</a:t>
            </a:r>
          </a:p>
          <a:p>
            <a:endParaRPr lang="en-US" dirty="0">
              <a:solidFill>
                <a:srgbClr val="FF9900"/>
              </a:solidFill>
            </a:endParaRPr>
          </a:p>
        </p:txBody>
      </p:sp>
      <p:pic>
        <p:nvPicPr>
          <p:cNvPr id="12" name="Picture 5" descr="GEODE1"/>
          <p:cNvPicPr>
            <a:picLocks noChangeAspect="1" noChangeArrowheads="1"/>
          </p:cNvPicPr>
          <p:nvPr/>
        </p:nvPicPr>
        <p:blipFill>
          <a:blip r:embed="rId2" cstate="print"/>
          <a:srcRect/>
          <a:stretch>
            <a:fillRect/>
          </a:stretch>
        </p:blipFill>
        <p:spPr>
          <a:xfrm>
            <a:off x="4636259" y="1205510"/>
            <a:ext cx="6068695" cy="4620895"/>
          </a:xfrm>
          <a:prstGeom prst="rect">
            <a:avLst/>
          </a:prstGeom>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2402417" y="133350"/>
            <a:ext cx="7924800" cy="706438"/>
          </a:xfrm>
          <a:prstGeom prst="rect">
            <a:avLst/>
          </a:prstGeom>
          <a:noFill/>
          <a:ln w="9525">
            <a:noFill/>
            <a:round/>
            <a:headEnd/>
            <a:tailEnd/>
          </a:ln>
          <a:effectLst/>
        </p:spPr>
        <p:txBody>
          <a:bodyPr lIns="90000" tIns="46800" rIns="90000" bIns="46800" anchor="ctr"/>
          <a:lstStyle/>
          <a:p>
            <a:pPr algn="ctr" eaLnBrk="1" hangingPunct="1">
              <a:lnSpc>
                <a:spcPct val="100000"/>
              </a:lnSpc>
              <a:buClr>
                <a:srgbClr val="F590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a:solidFill>
                  <a:srgbClr val="F59000"/>
                </a:solidFill>
                <a:ea typeface="DejaVu LGC Sans" charset="0"/>
                <a:cs typeface="DejaVu LGC Sans" charset="0"/>
              </a:rPr>
              <a:t>Ground Water </a:t>
            </a:r>
            <a:r>
              <a:rPr lang="en-GB" sz="3600" b="1" dirty="0" smtClean="0">
                <a:solidFill>
                  <a:srgbClr val="F59000"/>
                </a:solidFill>
                <a:ea typeface="DejaVu LGC Sans" charset="0"/>
                <a:cs typeface="DejaVu LGC Sans" charset="0"/>
              </a:rPr>
              <a:t>Movement in rocks</a:t>
            </a:r>
            <a:endParaRPr lang="en-GB" sz="3600" b="1" dirty="0">
              <a:solidFill>
                <a:srgbClr val="F59000"/>
              </a:solidFill>
              <a:ea typeface="DejaVu LGC Sans" charset="0"/>
              <a:cs typeface="DejaVu LGC Sans" charset="0"/>
            </a:endParaRPr>
          </a:p>
        </p:txBody>
      </p:sp>
      <p:sp>
        <p:nvSpPr>
          <p:cNvPr id="7170" name="Rectangle 2"/>
          <p:cNvSpPr>
            <a:spLocks noChangeArrowheads="1"/>
          </p:cNvSpPr>
          <p:nvPr/>
        </p:nvSpPr>
        <p:spPr bwMode="auto">
          <a:xfrm>
            <a:off x="82551" y="1455738"/>
            <a:ext cx="7823200" cy="4114800"/>
          </a:xfrm>
          <a:prstGeom prst="rect">
            <a:avLst/>
          </a:prstGeom>
          <a:noFill/>
          <a:ln w="9525">
            <a:noFill/>
            <a:round/>
            <a:headEnd/>
            <a:tailEnd/>
          </a:ln>
          <a:effectLst/>
        </p:spPr>
        <p:txBody>
          <a:bodyPr lIns="90000" tIns="46800" rIns="90000" bIns="46800"/>
          <a:lstStyle/>
          <a:p>
            <a:pPr marL="338138" indent="-338138" eaLnBrk="1" hangingPunct="1">
              <a:lnSpc>
                <a:spcPct val="100000"/>
              </a:lnSpc>
              <a:spcBef>
                <a:spcPts val="7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800">
                <a:solidFill>
                  <a:srgbClr val="000000"/>
                </a:solidFill>
                <a:ea typeface="DejaVu LGC Sans" charset="0"/>
                <a:cs typeface="DejaVu LGC Sans" charset="0"/>
              </a:rPr>
              <a:t>Movement of ground water through pores and fractures is </a:t>
            </a:r>
            <a:r>
              <a:rPr lang="en-GB" sz="2800" i="1">
                <a:solidFill>
                  <a:srgbClr val="333399"/>
                </a:solidFill>
                <a:ea typeface="DejaVu LGC Sans" charset="0"/>
                <a:cs typeface="DejaVu LGC Sans" charset="0"/>
              </a:rPr>
              <a:t>relatively slow</a:t>
            </a:r>
            <a:r>
              <a:rPr lang="en-GB" sz="2800">
                <a:solidFill>
                  <a:srgbClr val="000000"/>
                </a:solidFill>
                <a:ea typeface="DejaVu LGC Sans" charset="0"/>
                <a:cs typeface="DejaVu LGC Sans" charset="0"/>
              </a:rPr>
              <a:t> (cms to meters/day) compared to flow of water in surface streams </a:t>
            </a:r>
          </a:p>
          <a:p>
            <a:pPr marL="738188" lvl="1" indent="-280988" eaLnBrk="1" hangingPunct="1">
              <a:lnSpc>
                <a:spcPct val="100000"/>
              </a:lnSpc>
              <a:spcBef>
                <a:spcPts val="6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a:solidFill>
                  <a:srgbClr val="000000"/>
                </a:solidFill>
                <a:ea typeface="DejaVu LGC Sans" charset="0"/>
                <a:cs typeface="DejaVu LGC Sans" charset="0"/>
              </a:rPr>
              <a:t>Flow velocities in cavernous limestones can be much higher (kms/day)                    </a:t>
            </a:r>
          </a:p>
          <a:p>
            <a:pPr marL="338138" indent="-338138" eaLnBrk="1" hangingPunct="1">
              <a:lnSpc>
                <a:spcPct val="100000"/>
              </a:lnSpc>
              <a:spcBef>
                <a:spcPts val="7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800">
                <a:solidFill>
                  <a:srgbClr val="000000"/>
                </a:solidFill>
                <a:ea typeface="DejaVu LGC Sans" charset="0"/>
                <a:cs typeface="DejaVu LGC Sans" charset="0"/>
              </a:rPr>
              <a:t>Flow velocity depends upon:</a:t>
            </a:r>
          </a:p>
          <a:p>
            <a:pPr marL="738188" lvl="1" indent="-280988" eaLnBrk="1" hangingPunct="1">
              <a:lnSpc>
                <a:spcPct val="100000"/>
              </a:lnSpc>
              <a:spcBef>
                <a:spcPts val="600"/>
              </a:spcBef>
              <a:buClr>
                <a:srgbClr val="333399"/>
              </a:buClr>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i="1">
                <a:solidFill>
                  <a:srgbClr val="333399"/>
                </a:solidFill>
                <a:ea typeface="DejaVu LGC Sans" charset="0"/>
                <a:cs typeface="DejaVu LGC Sans" charset="0"/>
              </a:rPr>
              <a:t>Slope</a:t>
            </a:r>
            <a:r>
              <a:rPr lang="en-GB">
                <a:solidFill>
                  <a:srgbClr val="333399"/>
                </a:solidFill>
                <a:ea typeface="DejaVu LGC Sans" charset="0"/>
                <a:cs typeface="DejaVu LGC Sans" charset="0"/>
              </a:rPr>
              <a:t> </a:t>
            </a:r>
            <a:r>
              <a:rPr lang="en-GB">
                <a:solidFill>
                  <a:srgbClr val="000000"/>
                </a:solidFill>
                <a:ea typeface="DejaVu LGC Sans" charset="0"/>
                <a:cs typeface="DejaVu LGC Sans" charset="0"/>
              </a:rPr>
              <a:t>of the water table</a:t>
            </a:r>
          </a:p>
          <a:p>
            <a:pPr marL="738188" lvl="1" indent="-280988" eaLnBrk="1" hangingPunct="1">
              <a:lnSpc>
                <a:spcPct val="100000"/>
              </a:lnSpc>
              <a:spcBef>
                <a:spcPts val="600"/>
              </a:spcBef>
              <a:buClr>
                <a:srgbClr val="333399"/>
              </a:buClr>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i="1">
                <a:solidFill>
                  <a:srgbClr val="333399"/>
                </a:solidFill>
                <a:ea typeface="DejaVu LGC Sans" charset="0"/>
                <a:cs typeface="DejaVu LGC Sans" charset="0"/>
              </a:rPr>
              <a:t>Permeability</a:t>
            </a:r>
            <a:r>
              <a:rPr lang="en-GB">
                <a:solidFill>
                  <a:srgbClr val="000000"/>
                </a:solidFill>
                <a:ea typeface="DejaVu LGC Sans" charset="0"/>
                <a:cs typeface="DejaVu LGC Sans" charset="0"/>
              </a:rPr>
              <a:t> of the rock or sediment</a:t>
            </a:r>
          </a:p>
          <a:p>
            <a:pPr marL="338138" indent="-338138" eaLnBrk="1" hangingPunct="1">
              <a:lnSpc>
                <a:spcPct val="100000"/>
              </a:lnSpc>
              <a:spcBef>
                <a:spcPts val="600"/>
              </a:spcBef>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GB">
              <a:solidFill>
                <a:srgbClr val="000000"/>
              </a:solidFill>
              <a:ea typeface="DejaVu LGC Sans" charset="0"/>
              <a:cs typeface="DejaVu LGC Sans" charset="0"/>
            </a:endParaRPr>
          </a:p>
        </p:txBody>
      </p:sp>
      <p:pic>
        <p:nvPicPr>
          <p:cNvPr id="7171" name="Picture 3"/>
          <p:cNvPicPr>
            <a:picLocks noChangeAspect="1" noChangeArrowheads="1"/>
          </p:cNvPicPr>
          <p:nvPr/>
        </p:nvPicPr>
        <p:blipFill>
          <a:blip r:embed="rId3" cstate="print"/>
          <a:srcRect/>
          <a:stretch>
            <a:fillRect/>
          </a:stretch>
        </p:blipFill>
        <p:spPr bwMode="auto">
          <a:xfrm>
            <a:off x="7912100" y="1141414"/>
            <a:ext cx="4023784" cy="4910137"/>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914400" y="-303213"/>
            <a:ext cx="10363200" cy="1143001"/>
          </a:xfrm>
          <a:prstGeom prst="rect">
            <a:avLst/>
          </a:prstGeom>
          <a:noFill/>
          <a:ln w="9525">
            <a:noFill/>
            <a:round/>
            <a:headEnd/>
            <a:tailEnd/>
          </a:ln>
          <a:effectLst/>
        </p:spPr>
        <p:txBody>
          <a:bodyPr lIns="90000" tIns="46800" rIns="90000" bIns="46800" anchor="ctr"/>
          <a:lstStyle/>
          <a:p>
            <a:pPr algn="ctr" eaLnBrk="1" hangingPunct="1">
              <a:lnSpc>
                <a:spcPct val="100000"/>
              </a:lnSpc>
              <a:buClr>
                <a:srgbClr val="F590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a:solidFill>
                  <a:srgbClr val="F59000"/>
                </a:solidFill>
                <a:ea typeface="DejaVu LGC Sans" charset="0"/>
                <a:cs typeface="DejaVu LGC Sans" charset="0"/>
              </a:rPr>
              <a:t>Aquifers and Aquitards</a:t>
            </a:r>
          </a:p>
        </p:txBody>
      </p:sp>
      <p:sp>
        <p:nvSpPr>
          <p:cNvPr id="11266" name="Rectangle 2"/>
          <p:cNvSpPr>
            <a:spLocks noChangeArrowheads="1"/>
          </p:cNvSpPr>
          <p:nvPr/>
        </p:nvSpPr>
        <p:spPr bwMode="auto">
          <a:xfrm>
            <a:off x="33867" y="876300"/>
            <a:ext cx="6881284" cy="4114800"/>
          </a:xfrm>
          <a:prstGeom prst="rect">
            <a:avLst/>
          </a:prstGeom>
          <a:noFill/>
          <a:ln w="9525">
            <a:noFill/>
            <a:round/>
            <a:headEnd/>
            <a:tailEnd/>
          </a:ln>
          <a:effectLst/>
        </p:spPr>
        <p:txBody>
          <a:bodyPr lIns="90000" tIns="46800" rIns="90000" bIns="46800"/>
          <a:lstStyle/>
          <a:p>
            <a:pPr marL="338138" indent="-338138" eaLnBrk="1" hangingPunct="1">
              <a:lnSpc>
                <a:spcPct val="100000"/>
              </a:lnSpc>
              <a:spcBef>
                <a:spcPts val="700"/>
              </a:spcBef>
              <a:buClr>
                <a:srgbClr val="333399"/>
              </a:buClr>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800" i="1">
                <a:solidFill>
                  <a:srgbClr val="333399"/>
                </a:solidFill>
                <a:ea typeface="DejaVu LGC Sans" charset="0"/>
                <a:cs typeface="DejaVu LGC Sans" charset="0"/>
              </a:rPr>
              <a:t>Aquifer</a:t>
            </a:r>
            <a:r>
              <a:rPr lang="en-GB" sz="2800">
                <a:solidFill>
                  <a:srgbClr val="000000"/>
                </a:solidFill>
                <a:ea typeface="DejaVu LGC Sans" charset="0"/>
                <a:cs typeface="DejaVu LGC Sans" charset="0"/>
              </a:rPr>
              <a:t> - body of saturated rock or sediment through which water can move easily </a:t>
            </a:r>
          </a:p>
          <a:p>
            <a:pPr marL="738188" lvl="1" indent="-280988" eaLnBrk="1" hangingPunct="1">
              <a:lnSpc>
                <a:spcPct val="100000"/>
              </a:lnSpc>
              <a:spcBef>
                <a:spcPts val="5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000">
                <a:solidFill>
                  <a:srgbClr val="000000"/>
                </a:solidFill>
                <a:ea typeface="DejaVu LGC Sans" charset="0"/>
                <a:cs typeface="DejaVu LGC Sans" charset="0"/>
              </a:rPr>
              <a:t>Sandstone</a:t>
            </a:r>
          </a:p>
          <a:p>
            <a:pPr marL="738188" lvl="1" indent="-280988" eaLnBrk="1" hangingPunct="1">
              <a:lnSpc>
                <a:spcPct val="100000"/>
              </a:lnSpc>
              <a:spcBef>
                <a:spcPts val="5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000">
                <a:solidFill>
                  <a:srgbClr val="000000"/>
                </a:solidFill>
                <a:ea typeface="DejaVu LGC Sans" charset="0"/>
                <a:cs typeface="DejaVu LGC Sans" charset="0"/>
              </a:rPr>
              <a:t>Conglomerate</a:t>
            </a:r>
          </a:p>
          <a:p>
            <a:pPr marL="738188" lvl="1" indent="-280988" eaLnBrk="1" hangingPunct="1">
              <a:lnSpc>
                <a:spcPct val="100000"/>
              </a:lnSpc>
              <a:spcBef>
                <a:spcPts val="5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000">
                <a:solidFill>
                  <a:srgbClr val="000000"/>
                </a:solidFill>
                <a:ea typeface="DejaVu LGC Sans" charset="0"/>
                <a:cs typeface="DejaVu LGC Sans" charset="0"/>
              </a:rPr>
              <a:t>Well-jointed limestone</a:t>
            </a:r>
          </a:p>
          <a:p>
            <a:pPr marL="738188" lvl="1" indent="-280988" eaLnBrk="1" hangingPunct="1">
              <a:lnSpc>
                <a:spcPct val="100000"/>
              </a:lnSpc>
              <a:spcBef>
                <a:spcPts val="5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000">
                <a:solidFill>
                  <a:srgbClr val="000000"/>
                </a:solidFill>
                <a:ea typeface="DejaVu LGC Sans" charset="0"/>
                <a:cs typeface="DejaVu LGC Sans" charset="0"/>
              </a:rPr>
              <a:t>Highly fractured  rock                                  </a:t>
            </a:r>
          </a:p>
          <a:p>
            <a:pPr marL="738188" lvl="1" indent="-280988" eaLnBrk="1" hangingPunct="1">
              <a:lnSpc>
                <a:spcPct val="100000"/>
              </a:lnSpc>
              <a:spcBef>
                <a:spcPts val="7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800" i="1">
                <a:solidFill>
                  <a:srgbClr val="333399"/>
                </a:solidFill>
                <a:ea typeface="DejaVu LGC Sans" charset="0"/>
                <a:cs typeface="DejaVu LGC Sans" charset="0"/>
              </a:rPr>
              <a:t>Aquitard</a:t>
            </a:r>
            <a:r>
              <a:rPr lang="en-GB" sz="2800">
                <a:solidFill>
                  <a:srgbClr val="000000"/>
                </a:solidFill>
                <a:ea typeface="DejaVu LGC Sans" charset="0"/>
                <a:cs typeface="DejaVu LGC Sans" charset="0"/>
              </a:rPr>
              <a:t> - rock/sediment that retards ground water flow due to low porosity and/or permeability</a:t>
            </a:r>
          </a:p>
          <a:p>
            <a:pPr marL="738188" lvl="1" indent="-280988" eaLnBrk="1" hangingPunct="1">
              <a:lnSpc>
                <a:spcPct val="100000"/>
              </a:lnSpc>
              <a:spcBef>
                <a:spcPts val="5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000">
                <a:solidFill>
                  <a:srgbClr val="000000"/>
                </a:solidFill>
                <a:ea typeface="DejaVu LGC Sans" charset="0"/>
                <a:cs typeface="DejaVu LGC Sans" charset="0"/>
              </a:rPr>
              <a:t>Shale, clay, unfractured crystalline rocks</a:t>
            </a:r>
          </a:p>
        </p:txBody>
      </p:sp>
      <p:pic>
        <p:nvPicPr>
          <p:cNvPr id="11267" name="Picture 3"/>
          <p:cNvPicPr>
            <a:picLocks noChangeAspect="1" noChangeArrowheads="1"/>
          </p:cNvPicPr>
          <p:nvPr/>
        </p:nvPicPr>
        <p:blipFill>
          <a:blip r:embed="rId3" cstate="print"/>
          <a:srcRect/>
          <a:stretch>
            <a:fillRect/>
          </a:stretch>
        </p:blipFill>
        <p:spPr bwMode="auto">
          <a:xfrm>
            <a:off x="7059084" y="1250951"/>
            <a:ext cx="4756149" cy="2259013"/>
          </a:xfrm>
          <a:prstGeom prst="rect">
            <a:avLst/>
          </a:prstGeom>
          <a:noFill/>
          <a:ln w="9525">
            <a:noFill/>
            <a:round/>
            <a:headEnd/>
            <a:tailEnd/>
          </a:ln>
          <a:effectLst/>
        </p:spPr>
      </p:pic>
      <p:pic>
        <p:nvPicPr>
          <p:cNvPr id="11268" name="Picture 4"/>
          <p:cNvPicPr>
            <a:picLocks noChangeAspect="1" noChangeArrowheads="1"/>
          </p:cNvPicPr>
          <p:nvPr/>
        </p:nvPicPr>
        <p:blipFill>
          <a:blip r:embed="rId4" cstate="print"/>
          <a:srcRect/>
          <a:stretch>
            <a:fillRect/>
          </a:stretch>
        </p:blipFill>
        <p:spPr bwMode="auto">
          <a:xfrm>
            <a:off x="6915152" y="4114800"/>
            <a:ext cx="5022849" cy="19748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1227667" y="120651"/>
            <a:ext cx="10160000" cy="747713"/>
          </a:xfrm>
          <a:prstGeom prst="rect">
            <a:avLst/>
          </a:prstGeom>
          <a:noFill/>
          <a:ln w="9525">
            <a:noFill/>
            <a:round/>
            <a:headEnd/>
            <a:tailEnd/>
          </a:ln>
          <a:effectLst/>
        </p:spPr>
        <p:txBody>
          <a:bodyPr lIns="90000" tIns="46800" rIns="90000" bIns="46800" anchor="ctr"/>
          <a:lstStyle/>
          <a:p>
            <a:pPr algn="ctr" eaLnBrk="1" hangingPunct="1">
              <a:lnSpc>
                <a:spcPct val="100000"/>
              </a:lnSpc>
              <a:buClr>
                <a:srgbClr val="F590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a:solidFill>
                  <a:srgbClr val="F59000"/>
                </a:solidFill>
                <a:ea typeface="DejaVu LGC Sans" charset="0"/>
                <a:cs typeface="DejaVu LGC Sans" charset="0"/>
              </a:rPr>
              <a:t>Unconfined Aquifer</a:t>
            </a:r>
          </a:p>
        </p:txBody>
      </p:sp>
      <p:sp>
        <p:nvSpPr>
          <p:cNvPr id="12290" name="Rectangle 2"/>
          <p:cNvSpPr>
            <a:spLocks noChangeArrowheads="1"/>
          </p:cNvSpPr>
          <p:nvPr/>
        </p:nvSpPr>
        <p:spPr bwMode="auto">
          <a:xfrm>
            <a:off x="706967" y="4556125"/>
            <a:ext cx="10458451" cy="2159000"/>
          </a:xfrm>
          <a:prstGeom prst="rect">
            <a:avLst/>
          </a:prstGeom>
          <a:noFill/>
          <a:ln w="9525">
            <a:noFill/>
            <a:round/>
            <a:headEnd/>
            <a:tailEnd/>
          </a:ln>
          <a:effectLst/>
        </p:spPr>
        <p:txBody>
          <a:bodyPr lIns="90000" tIns="46800" rIns="90000" bIns="46800"/>
          <a:lstStyle/>
          <a:p>
            <a:pPr marL="338138" indent="-338138" eaLnBrk="1" hangingPunct="1">
              <a:lnSpc>
                <a:spcPct val="100000"/>
              </a:lnSpc>
              <a:spcBef>
                <a:spcPts val="700"/>
              </a:spcBef>
              <a:buClr>
                <a:srgbClr val="333399"/>
              </a:buCl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800" i="1">
                <a:solidFill>
                  <a:srgbClr val="333399"/>
                </a:solidFill>
                <a:ea typeface="DejaVu LGC Sans" charset="0"/>
                <a:cs typeface="DejaVu LGC Sans" charset="0"/>
              </a:rPr>
              <a:t>Unconfined Aquifer</a:t>
            </a:r>
            <a:r>
              <a:rPr lang="en-GB" sz="2800">
                <a:solidFill>
                  <a:srgbClr val="000000"/>
                </a:solidFill>
                <a:ea typeface="DejaVu LGC Sans" charset="0"/>
                <a:cs typeface="DejaVu LGC Sans" charset="0"/>
              </a:rPr>
              <a:t> </a:t>
            </a:r>
          </a:p>
          <a:p>
            <a:pPr marL="338138" indent="-338138" eaLnBrk="1" hangingPunct="1">
              <a:lnSpc>
                <a:spcPct val="100000"/>
              </a:lnSpc>
              <a:spcBef>
                <a:spcPts val="700"/>
              </a:spcBef>
              <a:buClr>
                <a:srgbClr val="333399"/>
              </a:buClr>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a:solidFill>
                  <a:srgbClr val="000000"/>
                </a:solidFill>
                <a:ea typeface="DejaVu LGC Sans" charset="0"/>
                <a:cs typeface="DejaVu LGC Sans" charset="0"/>
              </a:rPr>
              <a:t>Has a water table, and is only partly filled with water</a:t>
            </a:r>
          </a:p>
          <a:p>
            <a:pPr marL="338138" indent="-338138" eaLnBrk="1" hangingPunct="1">
              <a:lnSpc>
                <a:spcPct val="100000"/>
              </a:lnSpc>
              <a:spcBef>
                <a:spcPts val="700"/>
              </a:spcBef>
              <a:buClr>
                <a:srgbClr val="333399"/>
              </a:buClr>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a:solidFill>
                  <a:srgbClr val="000000"/>
                </a:solidFill>
                <a:ea typeface="DejaVu LGC Sans" charset="0"/>
                <a:cs typeface="DejaVu LGC Sans" charset="0"/>
              </a:rPr>
              <a:t>Rapidly </a:t>
            </a:r>
            <a:r>
              <a:rPr lang="en-GB" i="1">
                <a:solidFill>
                  <a:srgbClr val="333399"/>
                </a:solidFill>
                <a:ea typeface="DejaVu LGC Sans" charset="0"/>
                <a:cs typeface="DejaVu LGC Sans" charset="0"/>
              </a:rPr>
              <a:t>recharged</a:t>
            </a:r>
            <a:r>
              <a:rPr lang="en-GB">
                <a:solidFill>
                  <a:srgbClr val="000000"/>
                </a:solidFill>
                <a:ea typeface="DejaVu LGC Sans" charset="0"/>
                <a:cs typeface="DejaVu LGC Sans" charset="0"/>
              </a:rPr>
              <a:t> by precipitation infiltrating down to the saturated zone</a:t>
            </a:r>
          </a:p>
        </p:txBody>
      </p:sp>
      <p:pic>
        <p:nvPicPr>
          <p:cNvPr id="12291" name="Picture 3"/>
          <p:cNvPicPr>
            <a:picLocks noChangeAspect="1" noChangeArrowheads="1"/>
          </p:cNvPicPr>
          <p:nvPr/>
        </p:nvPicPr>
        <p:blipFill>
          <a:blip r:embed="rId3" cstate="print"/>
          <a:srcRect/>
          <a:stretch>
            <a:fillRect/>
          </a:stretch>
        </p:blipFill>
        <p:spPr bwMode="auto">
          <a:xfrm>
            <a:off x="1875367" y="1287463"/>
            <a:ext cx="8936567" cy="2697162"/>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2954867" y="120651"/>
            <a:ext cx="6392333" cy="747713"/>
          </a:xfrm>
          <a:prstGeom prst="rect">
            <a:avLst/>
          </a:prstGeom>
          <a:noFill/>
          <a:ln w="9525">
            <a:noFill/>
            <a:round/>
            <a:headEnd/>
            <a:tailEnd/>
          </a:ln>
          <a:effectLst/>
        </p:spPr>
        <p:txBody>
          <a:bodyPr lIns="90000" tIns="46800" rIns="90000" bIns="46800" anchor="ctr"/>
          <a:lstStyle/>
          <a:p>
            <a:pPr algn="ctr" eaLnBrk="1" hangingPunct="1">
              <a:lnSpc>
                <a:spcPct val="100000"/>
              </a:lnSpc>
              <a:buClr>
                <a:srgbClr val="F590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a:solidFill>
                  <a:srgbClr val="F59000"/>
                </a:solidFill>
                <a:ea typeface="DejaVu LGC Sans" charset="0"/>
                <a:cs typeface="DejaVu LGC Sans" charset="0"/>
              </a:rPr>
              <a:t>Confined Aquifers</a:t>
            </a:r>
          </a:p>
        </p:txBody>
      </p:sp>
      <p:pic>
        <p:nvPicPr>
          <p:cNvPr id="13314" name="Picture 2"/>
          <p:cNvPicPr>
            <a:picLocks noChangeAspect="1" noChangeArrowheads="1"/>
          </p:cNvPicPr>
          <p:nvPr/>
        </p:nvPicPr>
        <p:blipFill>
          <a:blip r:embed="rId3" cstate="print"/>
          <a:srcRect/>
          <a:stretch>
            <a:fillRect/>
          </a:stretch>
        </p:blipFill>
        <p:spPr bwMode="auto">
          <a:xfrm>
            <a:off x="2438400" y="1206500"/>
            <a:ext cx="7315200" cy="3136900"/>
          </a:xfrm>
          <a:prstGeom prst="rect">
            <a:avLst/>
          </a:prstGeom>
          <a:noFill/>
          <a:ln w="9525">
            <a:noFill/>
            <a:round/>
            <a:headEnd/>
            <a:tailEnd/>
          </a:ln>
          <a:effectLst/>
        </p:spPr>
      </p:pic>
      <p:sp>
        <p:nvSpPr>
          <p:cNvPr id="13315" name="Rectangle 3"/>
          <p:cNvSpPr>
            <a:spLocks noChangeArrowheads="1"/>
          </p:cNvSpPr>
          <p:nvPr/>
        </p:nvSpPr>
        <p:spPr bwMode="auto">
          <a:xfrm>
            <a:off x="226484" y="4521201"/>
            <a:ext cx="11853333" cy="2011363"/>
          </a:xfrm>
          <a:prstGeom prst="rect">
            <a:avLst/>
          </a:prstGeom>
          <a:noFill/>
          <a:ln w="9525">
            <a:noFill/>
            <a:round/>
            <a:headEnd/>
            <a:tailEnd/>
          </a:ln>
          <a:effectLst/>
        </p:spPr>
        <p:txBody>
          <a:bodyPr lIns="90000" tIns="46800" rIns="90000" bIns="46800"/>
          <a:lstStyle/>
          <a:p>
            <a:pPr marL="338138" indent="-338138" eaLnBrk="1" hangingPunct="1">
              <a:lnSpc>
                <a:spcPct val="100000"/>
              </a:lnSpc>
              <a:spcBef>
                <a:spcPts val="700"/>
              </a:spcBef>
              <a:buClr>
                <a:srgbClr val="333399"/>
              </a:buClr>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800" i="1">
                <a:solidFill>
                  <a:srgbClr val="333399"/>
                </a:solidFill>
                <a:ea typeface="DejaVu LGC Sans" charset="0"/>
                <a:cs typeface="DejaVu LGC Sans" charset="0"/>
              </a:rPr>
              <a:t>Confined Aquifer</a:t>
            </a:r>
            <a:r>
              <a:rPr lang="en-GB" sz="2800">
                <a:solidFill>
                  <a:srgbClr val="000000"/>
                </a:solidFill>
                <a:ea typeface="DejaVu LGC Sans" charset="0"/>
                <a:cs typeface="DejaVu LGC Sans" charset="0"/>
              </a:rPr>
              <a:t> </a:t>
            </a:r>
          </a:p>
          <a:p>
            <a:pPr marL="738188" lvl="1" indent="-280988" eaLnBrk="1" hangingPunct="1">
              <a:lnSpc>
                <a:spcPct val="100000"/>
              </a:lnSpc>
              <a:spcBef>
                <a:spcPts val="6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a:solidFill>
                  <a:srgbClr val="000000"/>
                </a:solidFill>
                <a:ea typeface="DejaVu LGC Sans" charset="0"/>
                <a:cs typeface="DejaVu LGC Sans" charset="0"/>
              </a:rPr>
              <a:t>Completely filled with water under pressure (</a:t>
            </a:r>
            <a:r>
              <a:rPr lang="en-GB" i="1">
                <a:solidFill>
                  <a:srgbClr val="333399"/>
                </a:solidFill>
                <a:ea typeface="DejaVu LGC Sans" charset="0"/>
                <a:cs typeface="DejaVu LGC Sans" charset="0"/>
              </a:rPr>
              <a:t>hydrostatic head</a:t>
            </a:r>
            <a:r>
              <a:rPr lang="en-GB">
                <a:solidFill>
                  <a:srgbClr val="000000"/>
                </a:solidFill>
                <a:ea typeface="DejaVu LGC Sans" charset="0"/>
                <a:cs typeface="DejaVu LGC Sans" charset="0"/>
              </a:rPr>
              <a:t>)</a:t>
            </a:r>
          </a:p>
          <a:p>
            <a:pPr marL="738188" lvl="1" indent="-280988" eaLnBrk="1" hangingPunct="1">
              <a:lnSpc>
                <a:spcPct val="100000"/>
              </a:lnSpc>
              <a:spcBef>
                <a:spcPts val="6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a:solidFill>
                  <a:srgbClr val="000000"/>
                </a:solidFill>
                <a:ea typeface="DejaVu LGC Sans" charset="0"/>
                <a:cs typeface="DejaVu LGC Sans" charset="0"/>
              </a:rPr>
              <a:t>Separated from surface by impermeable </a:t>
            </a:r>
            <a:r>
              <a:rPr lang="en-GB" i="1">
                <a:solidFill>
                  <a:srgbClr val="333399"/>
                </a:solidFill>
                <a:ea typeface="DejaVu LGC Sans" charset="0"/>
                <a:cs typeface="DejaVu LGC Sans" charset="0"/>
              </a:rPr>
              <a:t>confining layer/aquitard</a:t>
            </a:r>
          </a:p>
          <a:p>
            <a:pPr marL="738188" lvl="1" indent="-280988" eaLnBrk="1" hangingPunct="1">
              <a:lnSpc>
                <a:spcPct val="100000"/>
              </a:lnSpc>
              <a:spcBef>
                <a:spcPts val="6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i="1">
                <a:solidFill>
                  <a:srgbClr val="000000"/>
                </a:solidFill>
                <a:ea typeface="DejaVu LGC Sans" charset="0"/>
                <a:cs typeface="DejaVu LGC Sans" charset="0"/>
              </a:rPr>
              <a:t>Very slowly</a:t>
            </a:r>
            <a:r>
              <a:rPr lang="en-GB">
                <a:solidFill>
                  <a:srgbClr val="000000"/>
                </a:solidFill>
                <a:ea typeface="DejaVu LGC Sans" charset="0"/>
                <a:cs typeface="DejaVu LGC Sans" charset="0"/>
              </a:rPr>
              <a:t> recharged</a:t>
            </a:r>
          </a:p>
          <a:p>
            <a:pPr marL="338138" indent="-338138" eaLnBrk="1" hangingPunct="1">
              <a:lnSpc>
                <a:spcPct val="100000"/>
              </a:lnSpc>
              <a:spcBef>
                <a:spcPts val="600"/>
              </a:spcBef>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GB">
              <a:solidFill>
                <a:srgbClr val="000000"/>
              </a:solidFill>
              <a:ea typeface="DejaVu LGC Sans" charset="0"/>
              <a:cs typeface="DejaVu LGC Sans"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315384" y="-123825"/>
            <a:ext cx="11176000" cy="1143000"/>
          </a:xfrm>
          <a:prstGeom prst="rect">
            <a:avLst/>
          </a:prstGeom>
          <a:noFill/>
          <a:ln w="9525">
            <a:noFill/>
            <a:round/>
            <a:headEnd/>
            <a:tailEnd/>
          </a:ln>
          <a:effectLst/>
        </p:spPr>
        <p:txBody>
          <a:bodyPr lIns="90000" tIns="46800" rIns="90000" bIns="46800" anchor="ctr"/>
          <a:lstStyle/>
          <a:p>
            <a:pPr algn="ctr" eaLnBrk="1" hangingPunct="1">
              <a:lnSpc>
                <a:spcPct val="100000"/>
              </a:lnSpc>
              <a:buClr>
                <a:srgbClr val="F590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a:solidFill>
                  <a:srgbClr val="F59000"/>
                </a:solidFill>
                <a:ea typeface="DejaVu LGC Sans" charset="0"/>
                <a:cs typeface="DejaVu LGC Sans" charset="0"/>
              </a:rPr>
              <a:t>Wells</a:t>
            </a:r>
          </a:p>
        </p:txBody>
      </p:sp>
      <p:sp>
        <p:nvSpPr>
          <p:cNvPr id="14338" name="Rectangle 2"/>
          <p:cNvSpPr>
            <a:spLocks noChangeArrowheads="1"/>
          </p:cNvSpPr>
          <p:nvPr/>
        </p:nvSpPr>
        <p:spPr bwMode="auto">
          <a:xfrm>
            <a:off x="10584" y="914401"/>
            <a:ext cx="7112000" cy="4518025"/>
          </a:xfrm>
          <a:prstGeom prst="rect">
            <a:avLst/>
          </a:prstGeom>
          <a:noFill/>
          <a:ln w="9525">
            <a:noFill/>
            <a:round/>
            <a:headEnd/>
            <a:tailEnd/>
          </a:ln>
          <a:effectLst/>
        </p:spPr>
        <p:txBody>
          <a:bodyPr lIns="90000" tIns="46800" rIns="90000" bIns="46800"/>
          <a:lstStyle/>
          <a:p>
            <a:pPr marL="338138" indent="-338138" eaLnBrk="1" hangingPunct="1">
              <a:lnSpc>
                <a:spcPct val="100000"/>
              </a:lnSpc>
              <a:spcBef>
                <a:spcPts val="700"/>
              </a:spcBef>
              <a:buClr>
                <a:srgbClr val="333399"/>
              </a:buClr>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800" i="1">
                <a:solidFill>
                  <a:srgbClr val="333399"/>
                </a:solidFill>
                <a:ea typeface="DejaVu LGC Sans" charset="0"/>
                <a:cs typeface="DejaVu LGC Sans" charset="0"/>
              </a:rPr>
              <a:t>Well</a:t>
            </a:r>
            <a:r>
              <a:rPr lang="en-GB" sz="2800">
                <a:solidFill>
                  <a:srgbClr val="000000"/>
                </a:solidFill>
                <a:ea typeface="DejaVu LGC Sans" charset="0"/>
                <a:cs typeface="DejaVu LGC Sans" charset="0"/>
              </a:rPr>
              <a:t> - a deep hole dug or drilled into the ground to obtain water from an aquifer</a:t>
            </a:r>
          </a:p>
          <a:p>
            <a:pPr marL="738188" lvl="1" indent="-280988" eaLnBrk="1" hangingPunct="1">
              <a:lnSpc>
                <a:spcPct val="100000"/>
              </a:lnSpc>
              <a:spcBef>
                <a:spcPts val="6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a:solidFill>
                  <a:srgbClr val="000000"/>
                </a:solidFill>
                <a:ea typeface="DejaVu LGC Sans" charset="0"/>
                <a:cs typeface="DejaVu LGC Sans" charset="0"/>
              </a:rPr>
              <a:t>Wells in unconfined aquifers, water level before pumping is the water table</a:t>
            </a:r>
          </a:p>
          <a:p>
            <a:pPr marL="738188" lvl="1" indent="-280988" eaLnBrk="1" hangingPunct="1">
              <a:lnSpc>
                <a:spcPct val="100000"/>
              </a:lnSpc>
              <a:spcBef>
                <a:spcPts val="6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a:solidFill>
                  <a:srgbClr val="000000"/>
                </a:solidFill>
                <a:ea typeface="DejaVu LGC Sans" charset="0"/>
                <a:cs typeface="DejaVu LGC Sans" charset="0"/>
              </a:rPr>
              <a:t>Water enters well from pore spaces within the surrounding aquifer creating a </a:t>
            </a:r>
            <a:r>
              <a:rPr lang="en-GB" i="1">
                <a:solidFill>
                  <a:srgbClr val="000080"/>
                </a:solidFill>
                <a:ea typeface="DejaVu LGC Sans" charset="0"/>
                <a:cs typeface="DejaVu LGC Sans" charset="0"/>
              </a:rPr>
              <a:t>cone of depression</a:t>
            </a:r>
          </a:p>
          <a:p>
            <a:pPr marL="738188" lvl="1" indent="-280988" eaLnBrk="1" hangingPunct="1">
              <a:lnSpc>
                <a:spcPct val="100000"/>
              </a:lnSpc>
              <a:spcBef>
                <a:spcPts val="600"/>
              </a:spcBef>
              <a:buFont typeface="Times New Roman" pitchFamily="18"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a:solidFill>
                  <a:srgbClr val="000000"/>
                </a:solidFill>
                <a:ea typeface="DejaVu LGC Sans" charset="0"/>
                <a:cs typeface="DejaVu LGC Sans" charset="0"/>
              </a:rPr>
              <a:t>Water table can be lowered by pumping, a process known as </a:t>
            </a:r>
            <a:r>
              <a:rPr lang="en-GB" i="1">
                <a:solidFill>
                  <a:srgbClr val="333399"/>
                </a:solidFill>
                <a:ea typeface="DejaVu LGC Sans" charset="0"/>
                <a:cs typeface="DejaVu LGC Sans" charset="0"/>
              </a:rPr>
              <a:t>drawdown</a:t>
            </a:r>
          </a:p>
        </p:txBody>
      </p:sp>
      <p:sp>
        <p:nvSpPr>
          <p:cNvPr id="14339" name="Text Box 3"/>
          <p:cNvSpPr txBox="1">
            <a:spLocks noChangeArrowheads="1"/>
          </p:cNvSpPr>
          <p:nvPr/>
        </p:nvSpPr>
        <p:spPr bwMode="auto">
          <a:xfrm>
            <a:off x="9347200" y="2286000"/>
            <a:ext cx="1930400" cy="520700"/>
          </a:xfrm>
          <a:prstGeom prst="rect">
            <a:avLst/>
          </a:prstGeom>
          <a:noFill/>
          <a:ln w="9525">
            <a:noFill/>
            <a:round/>
            <a:headEnd/>
            <a:tailEnd/>
          </a:ln>
          <a:effectLst/>
        </p:spPr>
        <p:txBody>
          <a:bodyPr lIns="90000" tIns="46800" rIns="90000" bIns="46800">
            <a:spAutoFit/>
          </a:bodyPr>
          <a:lstStyle/>
          <a:p>
            <a: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a:solidFill>
                  <a:srgbClr val="000000"/>
                </a:solidFill>
                <a:ea typeface="DejaVu LGC Sans" charset="0"/>
                <a:cs typeface="DejaVu LGC Sans" charset="0"/>
              </a:rPr>
              <a:t>Insert new Fig. 11.8 here</a:t>
            </a:r>
          </a:p>
        </p:txBody>
      </p:sp>
      <p:pic>
        <p:nvPicPr>
          <p:cNvPr id="14340" name="Picture 4"/>
          <p:cNvPicPr>
            <a:picLocks noChangeAspect="1" noChangeArrowheads="1"/>
          </p:cNvPicPr>
          <p:nvPr/>
        </p:nvPicPr>
        <p:blipFill>
          <a:blip r:embed="rId3" cstate="print"/>
          <a:srcRect/>
          <a:stretch>
            <a:fillRect/>
          </a:stretch>
        </p:blipFill>
        <p:spPr bwMode="auto">
          <a:xfrm>
            <a:off x="6862234" y="1600200"/>
            <a:ext cx="5120217" cy="368458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rrowheads="1"/>
          </p:cNvPicPr>
          <p:nvPr/>
        </p:nvPicPr>
        <p:blipFill>
          <a:blip r:embed="rId4" cstate="print"/>
          <a:srcRect/>
          <a:stretch>
            <a:fillRect/>
          </a:stretch>
        </p:blipFill>
        <p:spPr bwMode="auto">
          <a:xfrm>
            <a:off x="914400" y="0"/>
            <a:ext cx="11328400" cy="6858000"/>
          </a:xfrm>
          <a:prstGeom prst="rect">
            <a:avLst/>
          </a:prstGeom>
          <a:noFill/>
          <a:ln w="12700">
            <a:noFill/>
            <a:miter lim="800000"/>
            <a:headEnd/>
            <a:tailEnd/>
          </a:ln>
        </p:spPr>
      </p:pic>
      <p:sp>
        <p:nvSpPr>
          <p:cNvPr id="15363" name="Rectangle 3"/>
          <p:cNvSpPr>
            <a:spLocks noGrp="1" noChangeArrowheads="1"/>
          </p:cNvSpPr>
          <p:nvPr>
            <p:ph type="ctrTitle"/>
          </p:nvPr>
        </p:nvSpPr>
        <p:spPr>
          <a:xfrm>
            <a:off x="0" y="0"/>
            <a:ext cx="12192000" cy="685800"/>
          </a:xfrm>
          <a:solidFill>
            <a:schemeClr val="bg1"/>
          </a:solidFill>
        </p:spPr>
        <p:txBody>
          <a:bodyPr/>
          <a:lstStyle/>
          <a:p>
            <a:pPr eaLnBrk="1" hangingPunct="1"/>
            <a:r>
              <a:rPr lang="en-US" sz="3600" smtClean="0"/>
              <a:t>The Water Table</a:t>
            </a:r>
          </a:p>
        </p:txBody>
      </p:sp>
      <p:sp>
        <p:nvSpPr>
          <p:cNvPr id="15364" name="Text Box 4"/>
          <p:cNvSpPr txBox="1">
            <a:spLocks noChangeArrowheads="1"/>
          </p:cNvSpPr>
          <p:nvPr/>
        </p:nvSpPr>
        <p:spPr bwMode="auto">
          <a:xfrm>
            <a:off x="0" y="11113"/>
            <a:ext cx="3352800" cy="4708981"/>
          </a:xfrm>
          <a:prstGeom prst="rect">
            <a:avLst/>
          </a:prstGeom>
          <a:solidFill>
            <a:schemeClr val="bg1"/>
          </a:solidFill>
          <a:ln w="9525">
            <a:noFill/>
            <a:miter lim="800000"/>
            <a:headEnd/>
            <a:tailEnd/>
          </a:ln>
        </p:spPr>
        <p:txBody>
          <a:bodyPr>
            <a:spAutoFit/>
          </a:bodyPr>
          <a:lstStyle/>
          <a:p>
            <a:pPr algn="ctr"/>
            <a:r>
              <a:rPr lang="en-US" altLang="en-US" sz="2400"/>
              <a:t>Material saturated with water lies below the water table.</a:t>
            </a:r>
          </a:p>
          <a:p>
            <a:pPr algn="ctr">
              <a:lnSpc>
                <a:spcPct val="70000"/>
              </a:lnSpc>
            </a:pPr>
            <a:endParaRPr lang="en-US" altLang="en-US" sz="2400"/>
          </a:p>
          <a:p>
            <a:pPr algn="ctr"/>
            <a:r>
              <a:rPr lang="en-US" altLang="en-US" sz="2400"/>
              <a:t>Materials that conduct water (are porous and permeable) are </a:t>
            </a:r>
            <a:r>
              <a:rPr lang="en-US" altLang="en-US" sz="2400" i="1"/>
              <a:t>aquifers</a:t>
            </a:r>
            <a:r>
              <a:rPr lang="en-US" altLang="en-US" sz="2400"/>
              <a:t>.</a:t>
            </a:r>
          </a:p>
          <a:p>
            <a:pPr algn="ctr">
              <a:lnSpc>
                <a:spcPct val="80000"/>
              </a:lnSpc>
            </a:pPr>
            <a:endParaRPr lang="en-US" altLang="en-US" sz="2400"/>
          </a:p>
          <a:p>
            <a:pPr algn="ctr"/>
            <a:r>
              <a:rPr lang="en-US" altLang="en-US" sz="2400"/>
              <a:t>Materials that do not conduct water (are well-cemented, unfractured, etc.) are </a:t>
            </a:r>
            <a:r>
              <a:rPr lang="en-US" altLang="en-US" sz="2400" i="1"/>
              <a:t>aquicludes </a:t>
            </a:r>
            <a:r>
              <a:rPr lang="en-US" altLang="en-US" sz="2400"/>
              <a:t>&amp; </a:t>
            </a:r>
            <a:r>
              <a:rPr lang="en-US" altLang="en-US" sz="2400" i="1"/>
              <a:t>aquitards</a:t>
            </a:r>
            <a:r>
              <a:rPr lang="en-US" altLang="en-US" sz="2400"/>
              <a:t>.</a:t>
            </a:r>
          </a:p>
        </p:txBody>
      </p:sp>
      <p:sp>
        <p:nvSpPr>
          <p:cNvPr id="15365" name="Rectangle 5"/>
          <p:cNvSpPr>
            <a:spLocks noChangeArrowheads="1"/>
          </p:cNvSpPr>
          <p:nvPr/>
        </p:nvSpPr>
        <p:spPr bwMode="auto">
          <a:xfrm>
            <a:off x="5384800" y="6080126"/>
            <a:ext cx="6807200" cy="701675"/>
          </a:xfrm>
          <a:prstGeom prst="rect">
            <a:avLst/>
          </a:prstGeom>
          <a:noFill/>
          <a:ln w="9525">
            <a:noFill/>
            <a:miter lim="800000"/>
            <a:headEnd/>
            <a:tailEnd/>
          </a:ln>
        </p:spPr>
        <p:txBody>
          <a:bodyPr>
            <a:spAutoFit/>
          </a:bodyPr>
          <a:lstStyle/>
          <a:p>
            <a:pPr algn="ctr"/>
            <a:r>
              <a:rPr lang="en-US" altLang="en-US" sz="2000"/>
              <a:t>One inch of rain on one acre of ground results in 27,192 gallons of water </a:t>
            </a:r>
            <a:r>
              <a:rPr lang="en-US" altLang="en-US" sz="1400"/>
              <a:t>(~100,000 L)</a:t>
            </a:r>
            <a:r>
              <a:rPr lang="en-US" altLang="en-US" sz="2000"/>
              <a:t>.</a:t>
            </a:r>
          </a:p>
        </p:txBody>
      </p:sp>
    </p:spTree>
    <p:custDataLst>
      <p:tags r:id="rId1"/>
    </p:custData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33565"/>
            <a:ext cx="11753636" cy="863028"/>
          </a:xfrm>
        </p:spPr>
        <p:txBody>
          <a:bodyPr>
            <a:normAutofit/>
          </a:bodyPr>
          <a:lstStyle/>
          <a:p>
            <a:pPr algn="ctr"/>
            <a:r>
              <a:rPr lang="en-US" sz="2400" b="1" dirty="0" smtClean="0">
                <a:latin typeface="Arial" pitchFamily="34" charset="0"/>
                <a:cs typeface="Arial" pitchFamily="34" charset="0"/>
              </a:rPr>
              <a:t>Values of Parameters for Intensity – Duration - Return Period Relationships</a:t>
            </a:r>
            <a:endParaRPr lang="en-US" sz="2400" dirty="0">
              <a:latin typeface="Arial" pitchFamily="34" charset="0"/>
              <a:cs typeface="Arial" pitchFamily="34" charset="0"/>
            </a:endParaRPr>
          </a:p>
        </p:txBody>
      </p:sp>
      <p:sp>
        <p:nvSpPr>
          <p:cNvPr id="8" name="Rectangle 7"/>
          <p:cNvSpPr/>
          <p:nvPr/>
        </p:nvSpPr>
        <p:spPr>
          <a:xfrm>
            <a:off x="195210" y="820439"/>
            <a:ext cx="11589248" cy="923330"/>
          </a:xfrm>
          <a:prstGeom prst="rect">
            <a:avLst/>
          </a:prstGeom>
        </p:spPr>
        <p:txBody>
          <a:bodyPr wrap="square">
            <a:spAutoFit/>
          </a:bodyPr>
          <a:lstStyle/>
          <a:p>
            <a:r>
              <a:rPr lang="en-US" dirty="0" smtClean="0"/>
              <a:t>This relationship is known as </a:t>
            </a:r>
            <a:r>
              <a:rPr lang="en-US" b="1" i="1" dirty="0" smtClean="0"/>
              <a:t>Intensity – Duration – Frequency (IDF)</a:t>
            </a:r>
            <a:r>
              <a:rPr lang="en-US" dirty="0" smtClean="0"/>
              <a:t> relationship and can be expressed in the form of a formula or in the form of a graphic curve. Such a relationship can be developed by conducting an analysis of past rainfall records for this area under study.</a:t>
            </a:r>
            <a:endParaRPr lang="en-US" dirty="0"/>
          </a:p>
        </p:txBody>
      </p:sp>
      <p:pic>
        <p:nvPicPr>
          <p:cNvPr id="11" name="Picture 4" descr="getchart"/>
          <p:cNvPicPr>
            <a:picLocks noChangeAspect="1" noChangeArrowheads="1"/>
          </p:cNvPicPr>
          <p:nvPr/>
        </p:nvPicPr>
        <p:blipFill>
          <a:blip r:embed="rId2" cstate="print"/>
          <a:srcRect/>
          <a:stretch>
            <a:fillRect/>
          </a:stretch>
        </p:blipFill>
        <p:spPr bwMode="auto">
          <a:xfrm>
            <a:off x="154117" y="1775722"/>
            <a:ext cx="6286500" cy="2857500"/>
          </a:xfrm>
          <a:prstGeom prst="rect">
            <a:avLst/>
          </a:prstGeom>
          <a:noFill/>
          <a:ln w="9525">
            <a:noFill/>
            <a:miter lim="800000"/>
            <a:headEnd/>
            <a:tailEnd/>
          </a:ln>
        </p:spPr>
      </p:pic>
      <p:pic>
        <p:nvPicPr>
          <p:cNvPr id="12" name="Picture 5" descr="getchart"/>
          <p:cNvPicPr>
            <a:picLocks noChangeAspect="1" noChangeArrowheads="1"/>
          </p:cNvPicPr>
          <p:nvPr/>
        </p:nvPicPr>
        <p:blipFill>
          <a:blip r:embed="rId3" cstate="print"/>
          <a:srcRect/>
          <a:stretch>
            <a:fillRect/>
          </a:stretch>
        </p:blipFill>
        <p:spPr bwMode="auto">
          <a:xfrm>
            <a:off x="5723567" y="3866936"/>
            <a:ext cx="6286500" cy="28575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274638"/>
            <a:ext cx="11582400" cy="1143000"/>
          </a:xfrm>
        </p:spPr>
        <p:txBody>
          <a:bodyPr>
            <a:normAutofit fontScale="90000"/>
          </a:bodyPr>
          <a:lstStyle/>
          <a:p>
            <a:pPr eaLnBrk="1" hangingPunct="1"/>
            <a:r>
              <a:rPr lang="en-US" sz="3600" smtClean="0"/>
              <a:t>Groundwater returns to surface</a:t>
            </a:r>
            <a:br>
              <a:rPr lang="en-US" sz="3600" smtClean="0"/>
            </a:br>
            <a:r>
              <a:rPr lang="en-US" sz="3600" smtClean="0"/>
              <a:t>as </a:t>
            </a:r>
            <a:r>
              <a:rPr lang="en-US" sz="3600" b="1" smtClean="0"/>
              <a:t>baseflow</a:t>
            </a:r>
            <a:r>
              <a:rPr lang="en-US" sz="3600" smtClean="0"/>
              <a:t> to streams (in humid areas)</a:t>
            </a:r>
          </a:p>
        </p:txBody>
      </p:sp>
      <p:pic>
        <p:nvPicPr>
          <p:cNvPr id="44035" name="Picture 3" descr="AcquiferHumid"/>
          <p:cNvPicPr>
            <a:picLocks noChangeAspect="1" noChangeArrowheads="1"/>
          </p:cNvPicPr>
          <p:nvPr/>
        </p:nvPicPr>
        <p:blipFill>
          <a:blip r:embed="rId4" cstate="print"/>
          <a:srcRect/>
          <a:stretch>
            <a:fillRect/>
          </a:stretch>
        </p:blipFill>
        <p:spPr bwMode="auto">
          <a:xfrm>
            <a:off x="203200" y="2133601"/>
            <a:ext cx="11684000" cy="3535363"/>
          </a:xfrm>
          <a:prstGeom prst="rect">
            <a:avLst/>
          </a:prstGeom>
          <a:noFill/>
          <a:ln w="9525">
            <a:noFill/>
            <a:miter lim="800000"/>
            <a:headEnd/>
            <a:tailEnd/>
          </a:ln>
        </p:spPr>
      </p:pic>
      <p:sp>
        <p:nvSpPr>
          <p:cNvPr id="44036" name="Line 4"/>
          <p:cNvSpPr>
            <a:spLocks noChangeShapeType="1"/>
          </p:cNvSpPr>
          <p:nvPr/>
        </p:nvSpPr>
        <p:spPr bwMode="auto">
          <a:xfrm>
            <a:off x="5384800" y="1524000"/>
            <a:ext cx="1016000" cy="2667000"/>
          </a:xfrm>
          <a:prstGeom prst="line">
            <a:avLst/>
          </a:prstGeom>
          <a:noFill/>
          <a:ln w="76200">
            <a:solidFill>
              <a:schemeClr val="tx1"/>
            </a:solidFill>
            <a:prstDash val="dash"/>
            <a:round/>
            <a:headEnd/>
            <a:tailEnd type="triangle" w="med" len="med"/>
          </a:ln>
        </p:spPr>
        <p:txBody>
          <a:bodyPr/>
          <a:lstStyle/>
          <a:p>
            <a:endParaRPr lang="en-US"/>
          </a:p>
        </p:txBody>
      </p:sp>
    </p:spTree>
    <p:custDataLst>
      <p:tags r:id="rId1"/>
    </p:custData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274638"/>
            <a:ext cx="10972800" cy="715962"/>
          </a:xfrm>
        </p:spPr>
        <p:txBody>
          <a:bodyPr>
            <a:normAutofit fontScale="90000"/>
          </a:bodyPr>
          <a:lstStyle/>
          <a:p>
            <a:pPr eaLnBrk="1" hangingPunct="1"/>
            <a:r>
              <a:rPr lang="en-US" sz="4000" smtClean="0"/>
              <a:t>Groundwater: aquifers must be permeable and porous</a:t>
            </a:r>
            <a:endParaRPr lang="en-US" sz="4000" u="sng" smtClean="0"/>
          </a:p>
        </p:txBody>
      </p:sp>
      <p:sp>
        <p:nvSpPr>
          <p:cNvPr id="25603" name="Rectangle 3"/>
          <p:cNvSpPr>
            <a:spLocks noGrp="1" noChangeArrowheads="1"/>
          </p:cNvSpPr>
          <p:nvPr>
            <p:ph type="body" idx="1"/>
          </p:nvPr>
        </p:nvSpPr>
        <p:spPr>
          <a:xfrm>
            <a:off x="0" y="1447800"/>
            <a:ext cx="4470400" cy="5181600"/>
          </a:xfrm>
        </p:spPr>
        <p:txBody>
          <a:bodyPr/>
          <a:lstStyle/>
          <a:p>
            <a:pPr eaLnBrk="1" hangingPunct="1">
              <a:spcBef>
                <a:spcPts val="500"/>
              </a:spcBef>
              <a:spcAft>
                <a:spcPts val="500"/>
              </a:spcAft>
            </a:pPr>
            <a:r>
              <a:rPr lang="en-US" sz="2800" smtClean="0"/>
              <a:t>Any geologic unit through which water can move easily (i.e. it’s permeable)</a:t>
            </a:r>
            <a:br>
              <a:rPr lang="en-US" sz="2800" smtClean="0"/>
            </a:br>
            <a:endParaRPr lang="en-US" sz="2800" smtClean="0"/>
          </a:p>
          <a:p>
            <a:pPr eaLnBrk="1" hangingPunct="1">
              <a:spcBef>
                <a:spcPts val="500"/>
              </a:spcBef>
              <a:spcAft>
                <a:spcPts val="500"/>
              </a:spcAft>
            </a:pPr>
            <a:r>
              <a:rPr lang="en-US" sz="2800" smtClean="0"/>
              <a:t>Porosity: how much water a geologic material can hold</a:t>
            </a:r>
            <a:endParaRPr lang="en-US" sz="2800" u="sng" smtClean="0"/>
          </a:p>
        </p:txBody>
      </p:sp>
      <p:pic>
        <p:nvPicPr>
          <p:cNvPr id="17412" name="Picture 4" descr="aquifer_make"/>
          <p:cNvPicPr>
            <a:picLocks noChangeAspect="1" noChangeArrowheads="1"/>
          </p:cNvPicPr>
          <p:nvPr/>
        </p:nvPicPr>
        <p:blipFill>
          <a:blip r:embed="rId4" cstate="print"/>
          <a:srcRect/>
          <a:stretch>
            <a:fillRect/>
          </a:stretch>
        </p:blipFill>
        <p:spPr bwMode="auto">
          <a:xfrm>
            <a:off x="4368800" y="1600201"/>
            <a:ext cx="7721600" cy="3865563"/>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en-US" sz="3200" b="1"/>
              <a:t>Typical Values of Infiltration Rates</a:t>
            </a:r>
          </a:p>
        </p:txBody>
      </p:sp>
      <p:graphicFrame>
        <p:nvGraphicFramePr>
          <p:cNvPr id="21583" name="Group 79"/>
          <p:cNvGraphicFramePr>
            <a:graphicFrameLocks noGrp="1"/>
          </p:cNvGraphicFramePr>
          <p:nvPr>
            <p:ph idx="1"/>
          </p:nvPr>
        </p:nvGraphicFramePr>
        <p:xfrm>
          <a:off x="609600" y="1600200"/>
          <a:ext cx="10972800" cy="4530726"/>
        </p:xfrm>
        <a:graphic>
          <a:graphicData uri="http://schemas.openxmlformats.org/drawingml/2006/table">
            <a:tbl>
              <a:tblPr/>
              <a:tblGrid>
                <a:gridCol w="7791451"/>
                <a:gridCol w="3181349"/>
              </a:tblGrid>
              <a:tr h="11318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Description</a:t>
                      </a:r>
                      <a:endParaRPr kumimoji="0" lang="en-US" sz="2000" b="1" i="0" u="none" strike="noStrike" cap="none" normalizeH="0" baseline="0" dirty="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Garamond"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Infiltration, inches/hour</a:t>
                      </a:r>
                      <a:endParaRPr kumimoji="0" lang="en-US" sz="2000" b="1" i="0" u="none" strike="noStrike" cap="none" normalizeH="0" baseline="0" dirty="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794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ramond" pitchFamily="18" charset="0"/>
                          <a:cs typeface="Times New Roman" pitchFamily="18" charset="0"/>
                        </a:rPr>
                        <a:t>Sand and gravel mixture</a:t>
                      </a:r>
                      <a:endParaRPr kumimoji="0" lang="en-US" sz="2000" b="0" i="0" u="none" strike="noStrike" cap="none" normalizeH="0" baseline="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aramond" pitchFamily="18" charset="0"/>
                          <a:cs typeface="Times New Roman" pitchFamily="18" charset="0"/>
                        </a:rPr>
                        <a:t>0.8-1.0</a:t>
                      </a:r>
                      <a:endParaRPr kumimoji="0" lang="en-US" sz="2000" b="0" i="0" u="none" strike="noStrike" cap="none" normalizeH="0" baseline="0" dirty="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794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ramond" pitchFamily="18" charset="0"/>
                          <a:cs typeface="Times New Roman" pitchFamily="18" charset="0"/>
                        </a:rPr>
                        <a:t>Silty gravels and silty sands to inorganic silt, and well-developed loams</a:t>
                      </a:r>
                      <a:endParaRPr kumimoji="0" lang="en-US" sz="2000" b="0" i="0" u="none" strike="noStrike" cap="none" normalizeH="0" baseline="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aramond" pitchFamily="18" charset="0"/>
                          <a:cs typeface="Times New Roman" pitchFamily="18" charset="0"/>
                        </a:rPr>
                        <a:t>0.3-0.6</a:t>
                      </a:r>
                      <a:endParaRPr kumimoji="0" lang="en-US" sz="2000" b="0" i="0" u="none" strike="noStrike" cap="none" normalizeH="0" baseline="0" dirty="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810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ramond" pitchFamily="18" charset="0"/>
                          <a:cs typeface="Times New Roman" pitchFamily="18" charset="0"/>
                        </a:rPr>
                        <a:t>Silty clay sand to sandy clay</a:t>
                      </a:r>
                      <a:endParaRPr kumimoji="0" lang="en-US" sz="2000" b="0" i="0" u="none" strike="noStrike" cap="none" normalizeH="0" baseline="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aramond" pitchFamily="18" charset="0"/>
                          <a:cs typeface="Times New Roman" pitchFamily="18" charset="0"/>
                        </a:rPr>
                        <a:t>0.2-0.3</a:t>
                      </a:r>
                      <a:endParaRPr kumimoji="0" lang="en-US" sz="2000" b="0" i="0" u="none" strike="noStrike" cap="none" normalizeH="0" baseline="0" dirty="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794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ramond" pitchFamily="18" charset="0"/>
                          <a:cs typeface="Times New Roman" pitchFamily="18" charset="0"/>
                        </a:rPr>
                        <a:t>Clays, inorganic and organic</a:t>
                      </a:r>
                      <a:endParaRPr kumimoji="0" lang="en-US" sz="2000" b="0" i="0" u="none" strike="noStrike" cap="none" normalizeH="0" baseline="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aramond" pitchFamily="18" charset="0"/>
                          <a:cs typeface="Times New Roman" pitchFamily="18" charset="0"/>
                        </a:rPr>
                        <a:t>0.1-0.2</a:t>
                      </a:r>
                      <a:endParaRPr kumimoji="0" lang="en-US" sz="2000" b="0" i="0" u="none" strike="noStrike" cap="none" normalizeH="0" baseline="0" dirty="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794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ramond" pitchFamily="18" charset="0"/>
                          <a:cs typeface="Times New Roman" pitchFamily="18" charset="0"/>
                        </a:rPr>
                        <a:t>Bare rock, not highly fractured</a:t>
                      </a:r>
                      <a:endParaRPr kumimoji="0" lang="en-US" sz="2000" b="0" i="0" u="none" strike="noStrike" cap="none" normalizeH="0" baseline="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aramond" pitchFamily="18" charset="0"/>
                          <a:cs typeface="Times New Roman" pitchFamily="18" charset="0"/>
                        </a:rPr>
                        <a:t>0.0-0.1</a:t>
                      </a:r>
                      <a:endParaRPr kumimoji="0" lang="en-US" sz="2000" b="0" i="0" u="none" strike="noStrike" cap="none" normalizeH="0" baseline="0" dirty="0" smtClean="0">
                        <a:ln>
                          <a:noFill/>
                        </a:ln>
                        <a:solidFill>
                          <a:schemeClr val="tx1"/>
                        </a:solidFill>
                        <a:effectLst/>
                        <a:latin typeface="Garamond" pitchFamily="18" charset="0"/>
                      </a:endParaRPr>
                    </a:p>
                  </a:txBody>
                  <a:tcPr marL="121920" marR="121920"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a:xfrm>
            <a:off x="766233" y="304800"/>
            <a:ext cx="10668000" cy="685800"/>
          </a:xfrm>
        </p:spPr>
        <p:txBody>
          <a:bodyPr>
            <a:normAutofit fontScale="90000"/>
          </a:bodyPr>
          <a:lstStyle/>
          <a:p>
            <a:r>
              <a:rPr lang="en-US" sz="3200" b="1" dirty="0">
                <a:solidFill>
                  <a:srgbClr val="0099FF"/>
                </a:solidFill>
              </a:rPr>
              <a:t>Zones of underground water</a:t>
            </a:r>
            <a:r>
              <a:rPr lang="en-US" sz="2400" b="1" dirty="0">
                <a:solidFill>
                  <a:srgbClr val="0099FF"/>
                </a:solidFill>
              </a:rPr>
              <a:t> </a:t>
            </a:r>
            <a:r>
              <a:rPr lang="en-US" sz="2400" b="1" dirty="0">
                <a:solidFill>
                  <a:srgbClr val="0099FF"/>
                </a:solidFill>
                <a:latin typeface="Arial" pitchFamily="34" charset="0"/>
              </a:rPr>
              <a:t/>
            </a:r>
            <a:br>
              <a:rPr lang="en-US" sz="2400" b="1" dirty="0">
                <a:solidFill>
                  <a:srgbClr val="0099FF"/>
                </a:solidFill>
                <a:latin typeface="Arial" pitchFamily="34" charset="0"/>
              </a:rPr>
            </a:br>
            <a:endParaRPr lang="en-US" sz="2400" b="1" dirty="0">
              <a:solidFill>
                <a:srgbClr val="0099FF"/>
              </a:solidFill>
              <a:latin typeface="Arial" pitchFamily="34" charset="0"/>
            </a:endParaRPr>
          </a:p>
        </p:txBody>
      </p:sp>
      <p:pic>
        <p:nvPicPr>
          <p:cNvPr id="67589" name="Picture 5"/>
          <p:cNvPicPr>
            <a:picLocks noChangeAspect="1" noChangeArrowheads="1"/>
          </p:cNvPicPr>
          <p:nvPr/>
        </p:nvPicPr>
        <p:blipFill>
          <a:blip r:embed="rId2" cstate="print"/>
          <a:srcRect/>
          <a:stretch>
            <a:fillRect/>
          </a:stretch>
        </p:blipFill>
        <p:spPr bwMode="auto">
          <a:xfrm>
            <a:off x="1117600" y="769938"/>
            <a:ext cx="9908117" cy="608806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AACLNKD0"/>
          <p:cNvPicPr>
            <a:picLocks noChangeAspect="1" noChangeArrowheads="1"/>
          </p:cNvPicPr>
          <p:nvPr/>
        </p:nvPicPr>
        <p:blipFill>
          <a:blip r:embed="rId2" cstate="print"/>
          <a:srcRect b="13721"/>
          <a:stretch>
            <a:fillRect/>
          </a:stretch>
        </p:blipFill>
        <p:spPr bwMode="auto">
          <a:xfrm>
            <a:off x="1440379" y="838414"/>
            <a:ext cx="8597900" cy="5583238"/>
          </a:xfrm>
          <a:prstGeom prst="rect">
            <a:avLst/>
          </a:prstGeom>
          <a:noFill/>
        </p:spPr>
      </p:pic>
      <p:sp>
        <p:nvSpPr>
          <p:cNvPr id="3" name="Text Box 1027"/>
          <p:cNvSpPr txBox="1">
            <a:spLocks noChangeArrowheads="1"/>
          </p:cNvSpPr>
          <p:nvPr/>
        </p:nvSpPr>
        <p:spPr bwMode="auto">
          <a:xfrm>
            <a:off x="2926279" y="236752"/>
            <a:ext cx="5816600" cy="519112"/>
          </a:xfrm>
          <a:prstGeom prst="rect">
            <a:avLst/>
          </a:prstGeom>
          <a:noFill/>
          <a:ln w="9525">
            <a:noFill/>
            <a:miter lim="800000"/>
            <a:headEnd/>
            <a:tailEnd/>
          </a:ln>
          <a:effectLst/>
        </p:spPr>
        <p:txBody>
          <a:bodyPr wrap="none">
            <a:spAutoFit/>
          </a:bodyPr>
          <a:lstStyle/>
          <a:p>
            <a:pPr algn="ctr"/>
            <a:r>
              <a:rPr lang="en-US" sz="2800" b="1">
                <a:latin typeface="Arial" charset="0"/>
              </a:rPr>
              <a:t>Example Layered Aquifer System</a:t>
            </a:r>
          </a:p>
        </p:txBody>
      </p:sp>
      <p:sp>
        <p:nvSpPr>
          <p:cNvPr id="4" name="Text Box 1028"/>
          <p:cNvSpPr txBox="1">
            <a:spLocks noChangeArrowheads="1"/>
          </p:cNvSpPr>
          <p:nvPr/>
        </p:nvSpPr>
        <p:spPr bwMode="auto">
          <a:xfrm>
            <a:off x="184934" y="6336783"/>
            <a:ext cx="1539875" cy="274637"/>
          </a:xfrm>
          <a:prstGeom prst="rect">
            <a:avLst/>
          </a:prstGeom>
          <a:noFill/>
          <a:ln w="9525">
            <a:noFill/>
            <a:miter lim="800000"/>
            <a:headEnd/>
            <a:tailEnd/>
          </a:ln>
          <a:effectLst/>
        </p:spPr>
        <p:txBody>
          <a:bodyPr wrap="none">
            <a:spAutoFit/>
          </a:bodyPr>
          <a:lstStyle/>
          <a:p>
            <a:r>
              <a:rPr lang="en-US" sz="1200" dirty="0" err="1">
                <a:latin typeface="Arial" charset="0"/>
              </a:rPr>
              <a:t>Bedient</a:t>
            </a:r>
            <a:r>
              <a:rPr lang="en-US" sz="1200" dirty="0">
                <a:latin typeface="Arial" charset="0"/>
              </a:rPr>
              <a:t> et al., 1999.</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994055" y="214687"/>
            <a:ext cx="9525000" cy="619125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14" y="200738"/>
            <a:ext cx="9029700" cy="1325563"/>
          </a:xfrm>
        </p:spPr>
        <p:txBody>
          <a:bodyPr>
            <a:normAutofit/>
          </a:bodyPr>
          <a:lstStyle/>
          <a:p>
            <a:r>
              <a:rPr lang="en-US" b="1" dirty="0" smtClean="0">
                <a:solidFill>
                  <a:schemeClr val="tx2"/>
                </a:solidFill>
                <a:latin typeface="Arial" pitchFamily="34" charset="0"/>
                <a:cs typeface="Arial" pitchFamily="34" charset="0"/>
              </a:rPr>
              <a:t>Hydraulic Conductivity K</a:t>
            </a:r>
            <a:endParaRPr lang="en-US" dirty="0">
              <a:latin typeface="Arial" pitchFamily="34" charset="0"/>
              <a:cs typeface="Arial" pitchFamily="34" charset="0"/>
            </a:endParaRPr>
          </a:p>
        </p:txBody>
      </p:sp>
      <p:sp>
        <p:nvSpPr>
          <p:cNvPr id="3" name="Rectangle 3"/>
          <p:cNvSpPr>
            <a:spLocks noChangeArrowheads="1"/>
          </p:cNvSpPr>
          <p:nvPr/>
        </p:nvSpPr>
        <p:spPr bwMode="auto">
          <a:xfrm>
            <a:off x="838200" y="1752600"/>
            <a:ext cx="7772400" cy="4584700"/>
          </a:xfrm>
          <a:prstGeom prst="rect">
            <a:avLst/>
          </a:prstGeom>
          <a:noFill/>
          <a:ln w="9525">
            <a:noFill/>
            <a:miter lim="800000"/>
            <a:headEnd/>
            <a:tailEnd/>
          </a:ln>
          <a:effectLst/>
        </p:spPr>
        <p:txBody>
          <a:bodyPr lIns="92075" tIns="46038" rIns="92075" bIns="46038"/>
          <a:lstStyle/>
          <a:p>
            <a:pPr marL="342900" indent="-342900">
              <a:lnSpc>
                <a:spcPct val="90000"/>
              </a:lnSpc>
              <a:spcBef>
                <a:spcPct val="20000"/>
              </a:spcBef>
            </a:pPr>
            <a:r>
              <a:rPr lang="en-US" sz="2800" b="1" dirty="0">
                <a:latin typeface="New York" charset="0"/>
              </a:rPr>
              <a:t>K represents a measure of the ability for flow through porous media:</a:t>
            </a:r>
          </a:p>
          <a:p>
            <a:pPr marL="342900" indent="-342900">
              <a:lnSpc>
                <a:spcPct val="90000"/>
              </a:lnSpc>
              <a:spcBef>
                <a:spcPct val="20000"/>
              </a:spcBef>
            </a:pPr>
            <a:endParaRPr lang="en-US" sz="2800" b="1" dirty="0">
              <a:latin typeface="New York" charset="0"/>
            </a:endParaRPr>
          </a:p>
          <a:p>
            <a:pPr marL="342900" indent="-342900">
              <a:lnSpc>
                <a:spcPct val="90000"/>
              </a:lnSpc>
              <a:spcBef>
                <a:spcPct val="20000"/>
              </a:spcBef>
              <a:buFontTx/>
              <a:buChar char="•"/>
            </a:pPr>
            <a:r>
              <a:rPr lang="en-US" dirty="0">
                <a:latin typeface="New York" charset="0"/>
              </a:rPr>
              <a:t>K is highest for gravels - 0.1 to 1 cm/sec</a:t>
            </a:r>
          </a:p>
          <a:p>
            <a:pPr marL="342900" indent="-342900">
              <a:lnSpc>
                <a:spcPct val="90000"/>
              </a:lnSpc>
              <a:spcBef>
                <a:spcPct val="20000"/>
              </a:spcBef>
              <a:buFontTx/>
              <a:buChar char="•"/>
            </a:pPr>
            <a:endParaRPr lang="en-US" dirty="0">
              <a:latin typeface="New York" charset="0"/>
            </a:endParaRPr>
          </a:p>
          <a:p>
            <a:pPr marL="342900" indent="-342900">
              <a:lnSpc>
                <a:spcPct val="90000"/>
              </a:lnSpc>
              <a:spcBef>
                <a:spcPct val="20000"/>
              </a:spcBef>
              <a:buFontTx/>
              <a:buChar char="•"/>
            </a:pPr>
            <a:r>
              <a:rPr lang="en-US" dirty="0">
                <a:latin typeface="New York" charset="0"/>
              </a:rPr>
              <a:t>K is high for sands - 10</a:t>
            </a:r>
            <a:r>
              <a:rPr lang="en-US" baseline="30000" dirty="0">
                <a:latin typeface="New York" charset="0"/>
              </a:rPr>
              <a:t>-2</a:t>
            </a:r>
            <a:r>
              <a:rPr lang="en-US" dirty="0">
                <a:latin typeface="New York" charset="0"/>
              </a:rPr>
              <a:t> to 10</a:t>
            </a:r>
            <a:r>
              <a:rPr lang="en-US" baseline="30000" dirty="0">
                <a:latin typeface="New York" charset="0"/>
              </a:rPr>
              <a:t>-3</a:t>
            </a:r>
            <a:r>
              <a:rPr lang="en-US" dirty="0">
                <a:latin typeface="New York" charset="0"/>
              </a:rPr>
              <a:t> cm/sec</a:t>
            </a:r>
          </a:p>
          <a:p>
            <a:pPr marL="342900" indent="-342900">
              <a:lnSpc>
                <a:spcPct val="90000"/>
              </a:lnSpc>
              <a:spcBef>
                <a:spcPct val="20000"/>
              </a:spcBef>
            </a:pPr>
            <a:r>
              <a:rPr lang="en-US" dirty="0">
                <a:latin typeface="New York" charset="0"/>
              </a:rPr>
              <a:t> </a:t>
            </a:r>
          </a:p>
          <a:p>
            <a:pPr marL="342900" indent="-342900">
              <a:lnSpc>
                <a:spcPct val="90000"/>
              </a:lnSpc>
              <a:spcBef>
                <a:spcPct val="20000"/>
              </a:spcBef>
              <a:buFontTx/>
              <a:buChar char="•"/>
            </a:pPr>
            <a:r>
              <a:rPr lang="en-US" dirty="0">
                <a:latin typeface="New York" charset="0"/>
              </a:rPr>
              <a:t>K is moderate for silts - 10</a:t>
            </a:r>
            <a:r>
              <a:rPr lang="en-US" baseline="30000" dirty="0">
                <a:latin typeface="New York" charset="0"/>
              </a:rPr>
              <a:t>-4</a:t>
            </a:r>
            <a:r>
              <a:rPr lang="en-US" dirty="0">
                <a:latin typeface="New York" charset="0"/>
              </a:rPr>
              <a:t>  to 10</a:t>
            </a:r>
            <a:r>
              <a:rPr lang="en-US" baseline="30000" dirty="0">
                <a:latin typeface="New York" charset="0"/>
              </a:rPr>
              <a:t>-5</a:t>
            </a:r>
            <a:r>
              <a:rPr lang="en-US" dirty="0">
                <a:latin typeface="New York" charset="0"/>
              </a:rPr>
              <a:t> cm/sec</a:t>
            </a:r>
          </a:p>
          <a:p>
            <a:pPr marL="342900" indent="-342900">
              <a:lnSpc>
                <a:spcPct val="90000"/>
              </a:lnSpc>
              <a:spcBef>
                <a:spcPct val="20000"/>
              </a:spcBef>
              <a:buFontTx/>
              <a:buChar char="•"/>
            </a:pPr>
            <a:endParaRPr lang="en-US" dirty="0">
              <a:latin typeface="New York" charset="0"/>
            </a:endParaRPr>
          </a:p>
          <a:p>
            <a:pPr marL="342900" indent="-342900">
              <a:lnSpc>
                <a:spcPct val="90000"/>
              </a:lnSpc>
              <a:spcBef>
                <a:spcPct val="20000"/>
              </a:spcBef>
              <a:buFontTx/>
              <a:buChar char="•"/>
            </a:pPr>
            <a:r>
              <a:rPr lang="en-US" dirty="0">
                <a:latin typeface="New York" charset="0"/>
              </a:rPr>
              <a:t>K is lowest for clays - 10</a:t>
            </a:r>
            <a:r>
              <a:rPr lang="en-US" baseline="30000" dirty="0">
                <a:latin typeface="New York" charset="0"/>
              </a:rPr>
              <a:t>-7</a:t>
            </a:r>
            <a:r>
              <a:rPr lang="en-US" dirty="0">
                <a:latin typeface="New York" charset="0"/>
              </a:rPr>
              <a:t> to 10</a:t>
            </a:r>
            <a:r>
              <a:rPr lang="en-US" baseline="30000" dirty="0">
                <a:latin typeface="New York" charset="0"/>
              </a:rPr>
              <a:t>-9</a:t>
            </a:r>
            <a:r>
              <a:rPr lang="en-US" dirty="0">
                <a:latin typeface="New York" charset="0"/>
              </a:rPr>
              <a:t> cm/sec</a:t>
            </a:r>
          </a:p>
          <a:p>
            <a:pPr marL="342900" indent="-342900">
              <a:lnSpc>
                <a:spcPct val="90000"/>
              </a:lnSpc>
              <a:spcBef>
                <a:spcPct val="20000"/>
              </a:spcBef>
              <a:buFontTx/>
              <a:buChar char="•"/>
            </a:pPr>
            <a:endParaRPr lang="en-US" dirty="0">
              <a:latin typeface="New York" charset="0"/>
            </a:endParaRPr>
          </a:p>
        </p:txBody>
      </p:sp>
      <p:pic>
        <p:nvPicPr>
          <p:cNvPr id="4" name="Picture 2"/>
          <p:cNvPicPr>
            <a:picLocks noChangeAspect="1" noChangeArrowheads="1"/>
          </p:cNvPicPr>
          <p:nvPr/>
        </p:nvPicPr>
        <p:blipFill>
          <a:blip r:embed="rId2" cstate="print"/>
          <a:srcRect/>
          <a:stretch>
            <a:fillRect/>
          </a:stretch>
        </p:blipFill>
        <p:spPr bwMode="auto">
          <a:xfrm>
            <a:off x="6738571" y="2669409"/>
            <a:ext cx="4843463" cy="362902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62675" y="246583"/>
            <a:ext cx="5786438" cy="6463665"/>
          </a:xfrm>
          <a:prstGeom prst="rect">
            <a:avLst/>
          </a:prstGeom>
          <a:noFill/>
          <a:ln w="9525">
            <a:noFill/>
            <a:miter lim="800000"/>
            <a:headEnd/>
            <a:tailEnd/>
          </a:ln>
          <a:effectLst/>
        </p:spPr>
      </p:pic>
      <p:sp>
        <p:nvSpPr>
          <p:cNvPr id="3" name="Rectangle 2"/>
          <p:cNvSpPr txBox="1">
            <a:spLocks noChangeArrowheads="1"/>
          </p:cNvSpPr>
          <p:nvPr/>
        </p:nvSpPr>
        <p:spPr bwMode="auto">
          <a:xfrm>
            <a:off x="6925638" y="2892176"/>
            <a:ext cx="4572000" cy="1143000"/>
          </a:xfrm>
          <a:prstGeom prst="rect">
            <a:avLst/>
          </a:prstGeom>
          <a:noFill/>
          <a:ln w="9525">
            <a:noFill/>
            <a:miter lim="800000"/>
            <a:headEnd/>
            <a:tailEnd/>
          </a:ln>
          <a:effectLst/>
        </p:spPr>
        <p:txBody>
          <a:bodyPr anchor="ctr"/>
          <a:lstStyle/>
          <a:p>
            <a:pPr algn="ctr" eaLnBrk="1" hangingPunct="1"/>
            <a:r>
              <a:rPr lang="en-US" sz="3600" dirty="0">
                <a:solidFill>
                  <a:schemeClr val="tx2"/>
                </a:solidFill>
                <a:latin typeface="Arial" charset="0"/>
              </a:rPr>
              <a:t>Q = K I A</a:t>
            </a:r>
          </a:p>
        </p:txBody>
      </p:sp>
      <p:sp>
        <p:nvSpPr>
          <p:cNvPr id="4" name="Rectangle 2"/>
          <p:cNvSpPr txBox="1">
            <a:spLocks noChangeArrowheads="1"/>
          </p:cNvSpPr>
          <p:nvPr/>
        </p:nvSpPr>
        <p:spPr bwMode="auto">
          <a:xfrm>
            <a:off x="7167937" y="4092539"/>
            <a:ext cx="4572000" cy="1981200"/>
          </a:xfrm>
          <a:prstGeom prst="rect">
            <a:avLst/>
          </a:prstGeom>
          <a:noFill/>
          <a:ln w="9525">
            <a:noFill/>
            <a:miter lim="800000"/>
            <a:headEnd/>
            <a:tailEnd/>
          </a:ln>
          <a:effectLst/>
        </p:spPr>
        <p:txBody>
          <a:bodyPr anchor="ctr"/>
          <a:lstStyle/>
          <a:p>
            <a:pPr algn="ctr" eaLnBrk="1" hangingPunct="1"/>
            <a:r>
              <a:rPr lang="en-US" sz="2800" dirty="0">
                <a:solidFill>
                  <a:schemeClr val="tx2"/>
                </a:solidFill>
                <a:latin typeface="Arial" charset="0"/>
              </a:rPr>
              <a:t>K is hydraulic conductivity</a:t>
            </a:r>
          </a:p>
          <a:p>
            <a:pPr algn="ctr" eaLnBrk="1" hangingPunct="1"/>
            <a:r>
              <a:rPr lang="en-US" sz="2800" dirty="0">
                <a:solidFill>
                  <a:schemeClr val="tx2"/>
                </a:solidFill>
                <a:latin typeface="Arial" charset="0"/>
              </a:rPr>
              <a:t>A is cross sectional area</a:t>
            </a:r>
          </a:p>
          <a:p>
            <a:pPr algn="ctr" eaLnBrk="1" hangingPunct="1"/>
            <a:r>
              <a:rPr lang="en-US" sz="2800" dirty="0">
                <a:solidFill>
                  <a:schemeClr val="tx2"/>
                </a:solidFill>
                <a:latin typeface="Arial" charset="0"/>
              </a:rPr>
              <a:t>I is hydraulic gradient</a:t>
            </a:r>
          </a:p>
        </p:txBody>
      </p:sp>
      <p:sp>
        <p:nvSpPr>
          <p:cNvPr id="5" name="Rectangle 2"/>
          <p:cNvSpPr txBox="1">
            <a:spLocks noChangeArrowheads="1"/>
          </p:cNvSpPr>
          <p:nvPr/>
        </p:nvSpPr>
        <p:spPr bwMode="auto">
          <a:xfrm>
            <a:off x="6758683" y="476892"/>
            <a:ext cx="4572000" cy="1143000"/>
          </a:xfrm>
          <a:prstGeom prst="rect">
            <a:avLst/>
          </a:prstGeom>
          <a:noFill/>
          <a:ln w="9525">
            <a:noFill/>
            <a:miter lim="800000"/>
            <a:headEnd/>
            <a:tailEnd/>
          </a:ln>
        </p:spPr>
        <p:txBody>
          <a:bodyPr anchor="ctr"/>
          <a:lstStyle/>
          <a:p>
            <a:pPr algn="ctr" eaLnBrk="1" hangingPunct="1"/>
            <a:r>
              <a:rPr lang="en-US" sz="3600" dirty="0">
                <a:solidFill>
                  <a:schemeClr val="tx2"/>
                </a:solidFill>
                <a:latin typeface="Arial" charset="0"/>
              </a:rPr>
              <a:t>Groundwater Flow</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406400" y="1447800"/>
            <a:ext cx="2336800" cy="1676400"/>
          </a:xfrm>
        </p:spPr>
        <p:txBody>
          <a:bodyPr/>
          <a:lstStyle/>
          <a:p>
            <a:pPr eaLnBrk="1" hangingPunct="1">
              <a:buFontTx/>
              <a:buNone/>
            </a:pPr>
            <a:r>
              <a:rPr lang="en-US" sz="2400" smtClean="0"/>
              <a:t>Before</a:t>
            </a:r>
          </a:p>
          <a:p>
            <a:pPr eaLnBrk="1" hangingPunct="1">
              <a:buFontTx/>
              <a:buNone/>
            </a:pPr>
            <a:r>
              <a:rPr lang="en-US" sz="2400" smtClean="0"/>
              <a:t>Rain</a:t>
            </a:r>
          </a:p>
        </p:txBody>
      </p:sp>
      <p:pic>
        <p:nvPicPr>
          <p:cNvPr id="75779" name="Picture 4" descr="Hydrograph2"/>
          <p:cNvPicPr>
            <a:picLocks noChangeAspect="1" noChangeArrowheads="1"/>
          </p:cNvPicPr>
          <p:nvPr/>
        </p:nvPicPr>
        <p:blipFill>
          <a:blip r:embed="rId4" cstate="print"/>
          <a:srcRect/>
          <a:stretch>
            <a:fillRect/>
          </a:stretch>
        </p:blipFill>
        <p:spPr bwMode="auto">
          <a:xfrm>
            <a:off x="2438400" y="3581400"/>
            <a:ext cx="9296400" cy="3048000"/>
          </a:xfrm>
          <a:prstGeom prst="rect">
            <a:avLst/>
          </a:prstGeom>
          <a:noFill/>
          <a:ln w="9525">
            <a:noFill/>
            <a:miter lim="800000"/>
            <a:headEnd/>
            <a:tailEnd/>
          </a:ln>
        </p:spPr>
      </p:pic>
      <p:pic>
        <p:nvPicPr>
          <p:cNvPr id="75780" name="Picture 5" descr="Hydrograph1"/>
          <p:cNvPicPr>
            <a:picLocks noChangeAspect="1" noChangeArrowheads="1"/>
          </p:cNvPicPr>
          <p:nvPr/>
        </p:nvPicPr>
        <p:blipFill>
          <a:blip r:embed="rId5" cstate="print"/>
          <a:srcRect/>
          <a:stretch>
            <a:fillRect/>
          </a:stretch>
        </p:blipFill>
        <p:spPr bwMode="auto">
          <a:xfrm>
            <a:off x="2514600" y="228601"/>
            <a:ext cx="9271000" cy="3095625"/>
          </a:xfrm>
          <a:prstGeom prst="rect">
            <a:avLst/>
          </a:prstGeom>
          <a:noFill/>
          <a:ln w="9525">
            <a:noFill/>
            <a:miter lim="800000"/>
            <a:headEnd/>
            <a:tailEnd/>
          </a:ln>
        </p:spPr>
      </p:pic>
      <p:sp>
        <p:nvSpPr>
          <p:cNvPr id="75781" name="Line 6"/>
          <p:cNvSpPr>
            <a:spLocks noChangeShapeType="1"/>
          </p:cNvSpPr>
          <p:nvPr/>
        </p:nvSpPr>
        <p:spPr bwMode="auto">
          <a:xfrm>
            <a:off x="1320800" y="1905000"/>
            <a:ext cx="1320800" cy="838200"/>
          </a:xfrm>
          <a:prstGeom prst="line">
            <a:avLst/>
          </a:prstGeom>
          <a:noFill/>
          <a:ln w="76200">
            <a:solidFill>
              <a:schemeClr val="tx1"/>
            </a:solidFill>
            <a:round/>
            <a:headEnd/>
            <a:tailEnd type="triangle" w="med" len="med"/>
          </a:ln>
        </p:spPr>
        <p:txBody>
          <a:bodyPr/>
          <a:lstStyle/>
          <a:p>
            <a:endParaRPr lang="en-US"/>
          </a:p>
        </p:txBody>
      </p:sp>
      <p:sp>
        <p:nvSpPr>
          <p:cNvPr id="75782" name="Line 7"/>
          <p:cNvSpPr>
            <a:spLocks noChangeShapeType="1"/>
          </p:cNvSpPr>
          <p:nvPr/>
        </p:nvSpPr>
        <p:spPr bwMode="auto">
          <a:xfrm>
            <a:off x="1930400" y="3810000"/>
            <a:ext cx="1930400" cy="1295400"/>
          </a:xfrm>
          <a:prstGeom prst="line">
            <a:avLst/>
          </a:prstGeom>
          <a:noFill/>
          <a:ln w="76200">
            <a:solidFill>
              <a:schemeClr val="tx1"/>
            </a:solidFill>
            <a:round/>
            <a:headEnd/>
            <a:tailEnd type="triangle" w="med" len="med"/>
          </a:ln>
        </p:spPr>
        <p:txBody>
          <a:bodyPr/>
          <a:lstStyle/>
          <a:p>
            <a:endParaRPr lang="en-US"/>
          </a:p>
        </p:txBody>
      </p:sp>
      <p:sp>
        <p:nvSpPr>
          <p:cNvPr id="75783" name="Rectangle 8"/>
          <p:cNvSpPr>
            <a:spLocks noChangeArrowheads="1"/>
          </p:cNvSpPr>
          <p:nvPr/>
        </p:nvSpPr>
        <p:spPr bwMode="auto">
          <a:xfrm>
            <a:off x="406400" y="3505200"/>
            <a:ext cx="2336800" cy="1676400"/>
          </a:xfrm>
          <a:prstGeom prst="rect">
            <a:avLst/>
          </a:prstGeom>
          <a:noFill/>
          <a:ln w="9525">
            <a:noFill/>
            <a:miter lim="800000"/>
            <a:headEnd/>
            <a:tailEnd/>
          </a:ln>
        </p:spPr>
        <p:txBody>
          <a:bodyPr/>
          <a:lstStyle/>
          <a:p>
            <a:pPr marL="342900" indent="-342900">
              <a:spcBef>
                <a:spcPct val="20000"/>
              </a:spcBef>
            </a:pPr>
            <a:r>
              <a:rPr lang="en-US" sz="2400"/>
              <a:t>After</a:t>
            </a:r>
          </a:p>
          <a:p>
            <a:pPr marL="342900" indent="-342900">
              <a:spcBef>
                <a:spcPct val="20000"/>
              </a:spcBef>
            </a:pPr>
            <a:r>
              <a:rPr lang="en-US" sz="2400"/>
              <a:t>Rain &amp;</a:t>
            </a:r>
          </a:p>
          <a:p>
            <a:pPr marL="342900" indent="-342900">
              <a:spcBef>
                <a:spcPct val="20000"/>
              </a:spcBef>
            </a:pPr>
            <a:r>
              <a:rPr lang="en-US" sz="2400"/>
              <a:t>water</a:t>
            </a:r>
          </a:p>
          <a:p>
            <a:pPr marL="342900" indent="-342900">
              <a:spcBef>
                <a:spcPct val="20000"/>
              </a:spcBef>
            </a:pPr>
            <a:r>
              <a:rPr lang="en-US" sz="2400"/>
              <a:t>moves</a:t>
            </a:r>
          </a:p>
          <a:p>
            <a:pPr marL="342900" indent="-342900">
              <a:spcBef>
                <a:spcPct val="20000"/>
              </a:spcBef>
            </a:pPr>
            <a:r>
              <a:rPr lang="en-US" sz="2400"/>
              <a:t>to streams</a:t>
            </a:r>
          </a:p>
        </p:txBody>
      </p:sp>
    </p:spTree>
    <p:custDataLst>
      <p:tags r:id="rId1"/>
    </p:custData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27" y="159642"/>
            <a:ext cx="9029700" cy="1325563"/>
          </a:xfrm>
        </p:spPr>
        <p:txBody>
          <a:bodyPr>
            <a:normAutofit fontScale="90000"/>
          </a:bodyPr>
          <a:lstStyle/>
          <a:p>
            <a:r>
              <a:rPr lang="en-US" b="1" dirty="0" smtClean="0"/>
              <a:t>THE HOLY WATER OF ZAM </a:t>
            </a:r>
            <a:r>
              <a:rPr lang="en-US" b="1" dirty="0" err="1" smtClean="0"/>
              <a:t>ZAM</a:t>
            </a:r>
            <a:r>
              <a:rPr lang="en-US" b="1" dirty="0" smtClean="0"/>
              <a:t/>
            </a:r>
            <a:br>
              <a:rPr lang="en-US" b="1" dirty="0" smtClean="0"/>
            </a:br>
            <a:endParaRPr lang="en-US" dirty="0"/>
          </a:p>
        </p:txBody>
      </p:sp>
      <p:sp>
        <p:nvSpPr>
          <p:cNvPr id="3" name="Rectangle 2"/>
          <p:cNvSpPr/>
          <p:nvPr/>
        </p:nvSpPr>
        <p:spPr>
          <a:xfrm>
            <a:off x="205484" y="922778"/>
            <a:ext cx="11825554" cy="646331"/>
          </a:xfrm>
          <a:prstGeom prst="rect">
            <a:avLst/>
          </a:prstGeom>
        </p:spPr>
        <p:txBody>
          <a:bodyPr wrap="square">
            <a:spAutoFit/>
          </a:bodyPr>
          <a:lstStyle/>
          <a:p>
            <a:r>
              <a:rPr lang="en-US" dirty="0" smtClean="0"/>
              <a:t>According to Arab historians, the </a:t>
            </a:r>
            <a:r>
              <a:rPr lang="en-US" dirty="0" err="1" smtClean="0"/>
              <a:t>Zamzam</a:t>
            </a:r>
            <a:r>
              <a:rPr lang="en-US" dirty="0" smtClean="0"/>
              <a:t> Well, except for a few periods when it became dry or was buried under sand, has been in use for around 4000 years.</a:t>
            </a:r>
            <a:endParaRPr lang="en-US" dirty="0"/>
          </a:p>
        </p:txBody>
      </p:sp>
      <p:pic>
        <p:nvPicPr>
          <p:cNvPr id="113666" name="Picture 2" descr="Cross-section of the well"/>
          <p:cNvPicPr>
            <a:picLocks noChangeAspect="1" noChangeArrowheads="1"/>
          </p:cNvPicPr>
          <p:nvPr/>
        </p:nvPicPr>
        <p:blipFill>
          <a:blip r:embed="rId2" cstate="print"/>
          <a:srcRect/>
          <a:stretch>
            <a:fillRect/>
          </a:stretch>
        </p:blipFill>
        <p:spPr bwMode="auto">
          <a:xfrm>
            <a:off x="258301" y="1670179"/>
            <a:ext cx="3929063" cy="4840605"/>
          </a:xfrm>
          <a:prstGeom prst="rect">
            <a:avLst/>
          </a:prstGeom>
          <a:noFill/>
        </p:spPr>
      </p:pic>
      <p:sp>
        <p:nvSpPr>
          <p:cNvPr id="5" name="Rectangle 4"/>
          <p:cNvSpPr/>
          <p:nvPr/>
        </p:nvSpPr>
        <p:spPr>
          <a:xfrm>
            <a:off x="4691821" y="1384711"/>
            <a:ext cx="5198731" cy="461665"/>
          </a:xfrm>
          <a:prstGeom prst="rect">
            <a:avLst/>
          </a:prstGeom>
        </p:spPr>
        <p:txBody>
          <a:bodyPr wrap="none">
            <a:spAutoFit/>
          </a:bodyPr>
          <a:lstStyle/>
          <a:p>
            <a:r>
              <a:rPr lang="en-US" sz="2400" b="1" dirty="0" smtClean="0"/>
              <a:t>Structure and hydrogeology of the Well</a:t>
            </a:r>
            <a:endParaRPr lang="en-US" sz="2400" b="1" dirty="0"/>
          </a:p>
        </p:txBody>
      </p:sp>
      <p:sp>
        <p:nvSpPr>
          <p:cNvPr id="6" name="Rectangle 5"/>
          <p:cNvSpPr/>
          <p:nvPr/>
        </p:nvSpPr>
        <p:spPr>
          <a:xfrm>
            <a:off x="4342544" y="1884016"/>
            <a:ext cx="7698768" cy="1477328"/>
          </a:xfrm>
          <a:prstGeom prst="rect">
            <a:avLst/>
          </a:prstGeom>
        </p:spPr>
        <p:txBody>
          <a:bodyPr wrap="square">
            <a:spAutoFit/>
          </a:bodyPr>
          <a:lstStyle/>
          <a:p>
            <a:r>
              <a:rPr lang="en-US" dirty="0" smtClean="0"/>
              <a:t>The </a:t>
            </a:r>
            <a:r>
              <a:rPr lang="en-US" dirty="0" err="1" smtClean="0"/>
              <a:t>Zamzam</a:t>
            </a:r>
            <a:r>
              <a:rPr lang="en-US" dirty="0" smtClean="0"/>
              <a:t> Well is hand-excavated and is about 30.5 m deep, with an internal diameter ranging from 1.08 to 2.66 m. </a:t>
            </a:r>
            <a:r>
              <a:rPr lang="en-US" dirty="0" err="1" smtClean="0"/>
              <a:t>Hydrogeologically</a:t>
            </a:r>
            <a:r>
              <a:rPr lang="en-US" dirty="0" smtClean="0"/>
              <a:t>, the well lies within </a:t>
            </a:r>
            <a:r>
              <a:rPr lang="en-US" dirty="0" err="1" smtClean="0"/>
              <a:t>Wadi</a:t>
            </a:r>
            <a:r>
              <a:rPr lang="en-US" dirty="0" smtClean="0"/>
              <a:t> Ibrahim, which runs through the Holy City of </a:t>
            </a:r>
            <a:r>
              <a:rPr lang="en-US" dirty="0" err="1" smtClean="0"/>
              <a:t>Makkah</a:t>
            </a:r>
            <a:r>
              <a:rPr lang="en-US" dirty="0" smtClean="0"/>
              <a:t>, and taps groundwater from the </a:t>
            </a:r>
            <a:r>
              <a:rPr lang="en-US" dirty="0" err="1" smtClean="0"/>
              <a:t>wadi</a:t>
            </a:r>
            <a:r>
              <a:rPr lang="en-US" dirty="0" smtClean="0"/>
              <a:t> alluvium and, to a much lesser extent, the underlying fresh bedrock.</a:t>
            </a:r>
            <a:endParaRPr lang="en-US" dirty="0"/>
          </a:p>
        </p:txBody>
      </p:sp>
      <p:sp>
        <p:nvSpPr>
          <p:cNvPr id="7" name="Rectangle 6"/>
          <p:cNvSpPr/>
          <p:nvPr/>
        </p:nvSpPr>
        <p:spPr>
          <a:xfrm>
            <a:off x="4458984" y="3836509"/>
            <a:ext cx="7602877" cy="1754326"/>
          </a:xfrm>
          <a:prstGeom prst="rect">
            <a:avLst/>
          </a:prstGeom>
        </p:spPr>
        <p:txBody>
          <a:bodyPr wrap="square">
            <a:spAutoFit/>
          </a:bodyPr>
          <a:lstStyle/>
          <a:p>
            <a:r>
              <a:rPr lang="en-US" dirty="0" smtClean="0"/>
              <a:t>The upper 13.5 m of the well is excavated in the sandy alluvium of the </a:t>
            </a:r>
            <a:r>
              <a:rPr lang="en-US" dirty="0" err="1" smtClean="0"/>
              <a:t>Wadi</a:t>
            </a:r>
            <a:r>
              <a:rPr lang="en-US" dirty="0" smtClean="0"/>
              <a:t> Ibrahim, and the lower 17.0 m in the underlying diorite bedrock. In between lies a 0.5 m thick highly permeable weathered rock. Most of the alluvial section of the well is lined with stone masonry except for the uppermost 1m, which has a reinforced concrete collar.. The weathered rock section is lined with stone and it is this section that provides the main water entry into the well. </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subTitle" idx="1"/>
          </p:nvPr>
        </p:nvSpPr>
        <p:spPr/>
        <p:txBody>
          <a:bodyPr/>
          <a:lstStyle/>
          <a:p>
            <a:pPr eaLnBrk="1" hangingPunct="1"/>
            <a:r>
              <a:rPr lang="en-US" smtClean="0"/>
              <a:t>subtitle</a:t>
            </a:r>
          </a:p>
        </p:txBody>
      </p:sp>
      <p:pic>
        <p:nvPicPr>
          <p:cNvPr id="2051" name="Picture 3" descr="350"/>
          <p:cNvPicPr>
            <a:picLocks noChangeAspect="1" noChangeArrowheads="1"/>
          </p:cNvPicPr>
          <p:nvPr/>
        </p:nvPicPr>
        <p:blipFill>
          <a:blip r:embed="rId4" cstate="print"/>
          <a:srcRect/>
          <a:stretch>
            <a:fillRect/>
          </a:stretch>
        </p:blipFill>
        <p:spPr bwMode="auto">
          <a:xfrm>
            <a:off x="-914400" y="0"/>
            <a:ext cx="13106400" cy="6858000"/>
          </a:xfrm>
          <a:prstGeom prst="rect">
            <a:avLst/>
          </a:prstGeom>
          <a:noFill/>
          <a:ln w="9525">
            <a:noFill/>
            <a:miter lim="800000"/>
            <a:headEnd/>
            <a:tailEnd/>
          </a:ln>
        </p:spPr>
      </p:pic>
      <p:pic>
        <p:nvPicPr>
          <p:cNvPr id="2052" name="Picture 4" descr="06grandhavasupai"/>
          <p:cNvPicPr>
            <a:picLocks noChangeAspect="1" noChangeArrowheads="1"/>
          </p:cNvPicPr>
          <p:nvPr/>
        </p:nvPicPr>
        <p:blipFill>
          <a:blip r:embed="rId5" cstate="print"/>
          <a:srcRect/>
          <a:stretch>
            <a:fillRect/>
          </a:stretch>
        </p:blipFill>
        <p:spPr bwMode="auto">
          <a:xfrm>
            <a:off x="-914400" y="0"/>
            <a:ext cx="6337738" cy="6858000"/>
          </a:xfrm>
          <a:prstGeom prst="rect">
            <a:avLst/>
          </a:prstGeom>
          <a:noFill/>
          <a:ln w="9525">
            <a:noFill/>
            <a:miter lim="800000"/>
            <a:headEnd/>
            <a:tailEnd/>
          </a:ln>
        </p:spPr>
      </p:pic>
      <p:sp>
        <p:nvSpPr>
          <p:cNvPr id="2053" name="Rectangle 5"/>
          <p:cNvSpPr>
            <a:spLocks noChangeArrowheads="1"/>
          </p:cNvSpPr>
          <p:nvPr/>
        </p:nvSpPr>
        <p:spPr bwMode="auto">
          <a:xfrm>
            <a:off x="101600" y="3886200"/>
            <a:ext cx="11277600" cy="2286000"/>
          </a:xfrm>
          <a:prstGeom prst="rect">
            <a:avLst/>
          </a:prstGeom>
          <a:noFill/>
          <a:ln w="9525">
            <a:noFill/>
            <a:miter lim="800000"/>
            <a:headEnd/>
            <a:tailEnd/>
          </a:ln>
        </p:spPr>
        <p:txBody>
          <a:bodyPr anchor="ctr"/>
          <a:lstStyle/>
          <a:p>
            <a:pPr algn="ctr"/>
            <a:r>
              <a:rPr lang="en-US" sz="4400" b="1" dirty="0">
                <a:solidFill>
                  <a:schemeClr val="bg1"/>
                </a:solidFill>
              </a:rPr>
              <a:t>Hydrology</a:t>
            </a:r>
            <a:r>
              <a:rPr lang="en-US" sz="4400" b="1" dirty="0" smtClean="0">
                <a:solidFill>
                  <a:schemeClr val="bg1"/>
                </a:solidFill>
              </a:rPr>
              <a:t>.........an </a:t>
            </a:r>
            <a:r>
              <a:rPr lang="en-US" sz="4400" b="1" dirty="0">
                <a:solidFill>
                  <a:schemeClr val="bg1"/>
                </a:solidFill>
              </a:rPr>
              <a:t>Introduction </a:t>
            </a:r>
            <a:r>
              <a:rPr lang="en-US" sz="4400" b="1" dirty="0" smtClean="0">
                <a:solidFill>
                  <a:schemeClr val="bg1"/>
                </a:solidFill>
              </a:rPr>
              <a:t>to</a:t>
            </a:r>
          </a:p>
          <a:p>
            <a:pPr algn="ctr"/>
            <a:r>
              <a:rPr lang="en-US" sz="4400" b="1" dirty="0" smtClean="0">
                <a:solidFill>
                  <a:schemeClr val="bg1"/>
                </a:solidFill>
              </a:rPr>
              <a:t>Groundwater </a:t>
            </a:r>
            <a:r>
              <a:rPr lang="en-US" sz="4400" b="1" dirty="0">
                <a:solidFill>
                  <a:schemeClr val="bg1"/>
                </a:solidFill>
              </a:rPr>
              <a:t>&amp; Surface Water</a:t>
            </a:r>
          </a:p>
        </p:txBody>
      </p:sp>
    </p:spTree>
    <p:custDataLst>
      <p:tags r:id="rId1"/>
    </p:custData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01" y="180190"/>
            <a:ext cx="9029700" cy="1325563"/>
          </a:xfrm>
        </p:spPr>
        <p:txBody>
          <a:bodyPr>
            <a:normAutofit fontScale="90000"/>
          </a:bodyPr>
          <a:lstStyle/>
          <a:p>
            <a:r>
              <a:rPr lang="en-US" b="1" dirty="0" smtClean="0"/>
              <a:t>Research issues and objectives</a:t>
            </a:r>
            <a:br>
              <a:rPr lang="en-US" b="1" dirty="0" smtClean="0"/>
            </a:br>
            <a:endParaRPr lang="en-US" dirty="0"/>
          </a:p>
        </p:txBody>
      </p:sp>
      <p:sp>
        <p:nvSpPr>
          <p:cNvPr id="3" name="Rectangle 2"/>
          <p:cNvSpPr/>
          <p:nvPr/>
        </p:nvSpPr>
        <p:spPr>
          <a:xfrm>
            <a:off x="400691" y="1202076"/>
            <a:ext cx="11414589" cy="4524315"/>
          </a:xfrm>
          <a:prstGeom prst="rect">
            <a:avLst/>
          </a:prstGeom>
        </p:spPr>
        <p:txBody>
          <a:bodyPr wrap="square">
            <a:spAutoFit/>
          </a:bodyPr>
          <a:lstStyle/>
          <a:p>
            <a:r>
              <a:rPr lang="en-US" sz="2400" dirty="0" err="1" smtClean="0"/>
              <a:t>Zamzam</a:t>
            </a:r>
            <a:r>
              <a:rPr lang="en-US" sz="2400" dirty="0" smtClean="0"/>
              <a:t> Studies and Research Center at SGS is to provide the required scientific solutions for effective monitoring and management of the aquifer feeding the </a:t>
            </a:r>
            <a:r>
              <a:rPr lang="en-US" sz="2400" dirty="0" err="1" smtClean="0"/>
              <a:t>Zamzam</a:t>
            </a:r>
            <a:r>
              <a:rPr lang="en-US" sz="2400" dirty="0" smtClean="0"/>
              <a:t> well and to ensure the purity and security of supply. The Center is currently focusing on the following aspects of management of the aquifer, the well and the </a:t>
            </a:r>
            <a:r>
              <a:rPr lang="en-US" sz="2400" dirty="0" err="1" smtClean="0"/>
              <a:t>Zamzam</a:t>
            </a:r>
            <a:r>
              <a:rPr lang="en-US" sz="2400" dirty="0" smtClean="0"/>
              <a:t> supply and distribution system:</a:t>
            </a:r>
          </a:p>
          <a:p>
            <a:endParaRPr lang="en-US" sz="2400" dirty="0" smtClean="0"/>
          </a:p>
          <a:p>
            <a:pPr>
              <a:buFont typeface="Wingdings" pitchFamily="2" charset="2"/>
              <a:buChar char="ü"/>
            </a:pPr>
            <a:r>
              <a:rPr lang="en-US" sz="2400" dirty="0" smtClean="0"/>
              <a:t>Monitoring and managing demand to prevent depletion,</a:t>
            </a:r>
          </a:p>
          <a:p>
            <a:pPr>
              <a:buFont typeface="Wingdings" pitchFamily="2" charset="2"/>
              <a:buChar char="ü"/>
            </a:pPr>
            <a:r>
              <a:rPr lang="en-US" sz="2400" dirty="0" smtClean="0"/>
              <a:t>Urbanization of the </a:t>
            </a:r>
            <a:r>
              <a:rPr lang="en-US" sz="2400" dirty="0" err="1" smtClean="0"/>
              <a:t>Wadi</a:t>
            </a:r>
            <a:r>
              <a:rPr lang="en-US" sz="2400" dirty="0" smtClean="0"/>
              <a:t> Ibrahim catchment and its effect on recharge,</a:t>
            </a:r>
          </a:p>
          <a:p>
            <a:pPr>
              <a:buFont typeface="Wingdings" pitchFamily="2" charset="2"/>
              <a:buChar char="ü"/>
            </a:pPr>
            <a:r>
              <a:rPr lang="en-US" sz="2400" dirty="0" smtClean="0"/>
              <a:t>Management of storm drainage in relation to recharge,</a:t>
            </a:r>
          </a:p>
          <a:p>
            <a:pPr>
              <a:buFont typeface="Wingdings" pitchFamily="2" charset="2"/>
              <a:buChar char="ü"/>
            </a:pPr>
            <a:r>
              <a:rPr lang="en-US" sz="2400" dirty="0" smtClean="0"/>
              <a:t>Maintaining groundwater movement and quality through building controls,</a:t>
            </a:r>
          </a:p>
          <a:p>
            <a:pPr>
              <a:buFont typeface="Wingdings" pitchFamily="2" charset="2"/>
              <a:buChar char="ü"/>
            </a:pPr>
            <a:r>
              <a:rPr lang="en-US" sz="2400" dirty="0" smtClean="0"/>
              <a:t>Upgrading of the </a:t>
            </a:r>
            <a:r>
              <a:rPr lang="en-US" sz="2400" dirty="0" err="1" smtClean="0"/>
              <a:t>Zamzam</a:t>
            </a:r>
            <a:r>
              <a:rPr lang="en-US" sz="2400" dirty="0" smtClean="0"/>
              <a:t> pumping and storage system,</a:t>
            </a:r>
          </a:p>
          <a:p>
            <a:pPr>
              <a:buFont typeface="Wingdings" pitchFamily="2" charset="2"/>
              <a:buChar char="ü"/>
            </a:pPr>
            <a:r>
              <a:rPr lang="en-US" sz="2400" dirty="0" smtClean="0"/>
              <a:t>Optimization of </a:t>
            </a:r>
            <a:r>
              <a:rPr lang="en-US" sz="2400" dirty="0" err="1" smtClean="0"/>
              <a:t>Zamzam</a:t>
            </a:r>
            <a:r>
              <a:rPr lang="en-US" sz="2400" dirty="0" smtClean="0"/>
              <a:t> supply and distribution,</a:t>
            </a:r>
            <a:endParaRPr lang="en-US" sz="2400"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219200" y="-228600"/>
            <a:ext cx="9753600" cy="1143000"/>
          </a:xfrm>
        </p:spPr>
        <p:txBody>
          <a:bodyPr/>
          <a:lstStyle/>
          <a:p>
            <a:pPr eaLnBrk="1" hangingPunct="1"/>
            <a:r>
              <a:rPr lang="en-US" sz="3200" smtClean="0">
                <a:latin typeface="Arial" charset="0"/>
              </a:rPr>
              <a:t>Water balance of drainage basins</a:t>
            </a:r>
          </a:p>
        </p:txBody>
      </p:sp>
      <p:sp>
        <p:nvSpPr>
          <p:cNvPr id="57347" name="Text Box 4"/>
          <p:cNvSpPr txBox="1">
            <a:spLocks noChangeArrowheads="1"/>
          </p:cNvSpPr>
          <p:nvPr/>
        </p:nvSpPr>
        <p:spPr bwMode="auto">
          <a:xfrm>
            <a:off x="267128" y="1078787"/>
            <a:ext cx="10807272" cy="369332"/>
          </a:xfrm>
          <a:prstGeom prst="rect">
            <a:avLst/>
          </a:prstGeom>
          <a:noFill/>
          <a:ln w="9525">
            <a:noFill/>
            <a:miter lim="800000"/>
            <a:headEnd/>
            <a:tailEnd/>
          </a:ln>
        </p:spPr>
        <p:txBody>
          <a:bodyPr wrap="square">
            <a:spAutoFit/>
          </a:bodyPr>
          <a:lstStyle/>
          <a:p>
            <a:r>
              <a:rPr lang="en-US" dirty="0">
                <a:latin typeface="Arial" charset="0"/>
              </a:rPr>
              <a:t> Net difference between precipitation and evaporation yields </a:t>
            </a:r>
            <a:r>
              <a:rPr lang="en-US" dirty="0" err="1">
                <a:latin typeface="Arial" charset="0"/>
              </a:rPr>
              <a:t>streamflow</a:t>
            </a:r>
            <a:r>
              <a:rPr lang="en-US" dirty="0">
                <a:latin typeface="Arial" charset="0"/>
              </a:rPr>
              <a:t> or groundwater recharge</a:t>
            </a:r>
          </a:p>
        </p:txBody>
      </p:sp>
      <p:pic>
        <p:nvPicPr>
          <p:cNvPr id="57348" name="Picture 3"/>
          <p:cNvPicPr>
            <a:picLocks noChangeAspect="1" noChangeArrowheads="1"/>
          </p:cNvPicPr>
          <p:nvPr/>
        </p:nvPicPr>
        <p:blipFill>
          <a:blip r:embed="rId3" cstate="print"/>
          <a:srcRect/>
          <a:stretch>
            <a:fillRect/>
          </a:stretch>
        </p:blipFill>
        <p:spPr bwMode="auto">
          <a:xfrm>
            <a:off x="1757432" y="1515426"/>
            <a:ext cx="7753715" cy="5095995"/>
          </a:xfrm>
          <a:prstGeom prst="rect">
            <a:avLst/>
          </a:prstGeom>
          <a:noFill/>
          <a:ln w="9525">
            <a:noFill/>
            <a:miter lim="800000"/>
            <a:headEnd/>
            <a:tailEnd/>
          </a:ln>
        </p:spPr>
      </p:pic>
      <p:cxnSp>
        <p:nvCxnSpPr>
          <p:cNvPr id="57350" name="Straight Connector 10"/>
          <p:cNvCxnSpPr>
            <a:cxnSpLocks noChangeShapeType="1"/>
          </p:cNvCxnSpPr>
          <p:nvPr/>
        </p:nvCxnSpPr>
        <p:spPr bwMode="auto">
          <a:xfrm>
            <a:off x="508000" y="838200"/>
            <a:ext cx="10972800" cy="1588"/>
          </a:xfrm>
          <a:prstGeom prst="line">
            <a:avLst/>
          </a:prstGeom>
          <a:noFill/>
          <a:ln w="25400">
            <a:solidFill>
              <a:srgbClr val="FF0000"/>
            </a:solidFill>
            <a:round/>
            <a:headEnd/>
            <a:tailEnd/>
          </a:ln>
        </p:spPr>
      </p:cxn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09" y="164387"/>
            <a:ext cx="11158591" cy="1526301"/>
          </a:xfrm>
        </p:spPr>
        <p:txBody>
          <a:bodyPr>
            <a:normAutofit/>
          </a:bodyPr>
          <a:lstStyle/>
          <a:p>
            <a:r>
              <a:rPr lang="en-US" sz="4000" dirty="0" smtClean="0">
                <a:latin typeface="Arial" pitchFamily="34" charset="0"/>
                <a:cs typeface="Arial" pitchFamily="34" charset="0"/>
              </a:rPr>
              <a:t>MASS MOVEMENTS CLASSIFICATION</a:t>
            </a:r>
            <a:br>
              <a:rPr lang="en-US" sz="4000" dirty="0" smtClean="0">
                <a:latin typeface="Arial" pitchFamily="34" charset="0"/>
                <a:cs typeface="Arial" pitchFamily="34" charset="0"/>
              </a:rPr>
            </a:br>
            <a:r>
              <a:rPr lang="en-US" sz="4000" dirty="0" smtClean="0">
                <a:latin typeface="Arial" pitchFamily="34" charset="0"/>
                <a:cs typeface="Arial" pitchFamily="34" charset="0"/>
              </a:rPr>
              <a:t>Speed of movement and water flow</a:t>
            </a:r>
            <a:r>
              <a:rPr lang="en-US" dirty="0" smtClean="0"/>
              <a:t>.</a:t>
            </a:r>
            <a:endParaRPr lang="en-US" dirty="0"/>
          </a:p>
        </p:txBody>
      </p:sp>
      <p:pic>
        <p:nvPicPr>
          <p:cNvPr id="3" name="Picture 9" descr="abb50342_1016L"/>
          <p:cNvPicPr>
            <a:picLocks noChangeAspect="1" noChangeArrowheads="1"/>
          </p:cNvPicPr>
          <p:nvPr/>
        </p:nvPicPr>
        <p:blipFill>
          <a:blip r:embed="rId2" cstate="print"/>
          <a:srcRect/>
          <a:stretch>
            <a:fillRect/>
          </a:stretch>
        </p:blipFill>
        <p:spPr>
          <a:xfrm>
            <a:off x="390418" y="1698661"/>
            <a:ext cx="3873500" cy="4343400"/>
          </a:xfrm>
          <a:prstGeom prst="rect">
            <a:avLst/>
          </a:prstGeom>
          <a:noFill/>
          <a:ln/>
        </p:spPr>
      </p:pic>
      <p:pic>
        <p:nvPicPr>
          <p:cNvPr id="31746" name="Picture 2"/>
          <p:cNvPicPr>
            <a:picLocks noChangeAspect="1" noChangeArrowheads="1"/>
          </p:cNvPicPr>
          <p:nvPr/>
        </p:nvPicPr>
        <p:blipFill>
          <a:blip r:embed="rId3" cstate="print"/>
          <a:srcRect/>
          <a:stretch>
            <a:fillRect/>
          </a:stretch>
        </p:blipFill>
        <p:spPr bwMode="auto">
          <a:xfrm>
            <a:off x="5299749" y="1744892"/>
            <a:ext cx="4212527" cy="4045363"/>
          </a:xfrm>
          <a:prstGeom prst="rect">
            <a:avLst/>
          </a:prstGeom>
          <a:noFill/>
          <a:ln w="9525">
            <a:noFill/>
            <a:miter lim="800000"/>
            <a:headEnd/>
            <a:tailEnd/>
          </a:ln>
          <a:effectLst/>
        </p:spPr>
      </p:pic>
      <p:sp>
        <p:nvSpPr>
          <p:cNvPr id="5" name="Rectangle 5"/>
          <p:cNvSpPr txBox="1">
            <a:spLocks noChangeArrowheads="1"/>
          </p:cNvSpPr>
          <p:nvPr/>
        </p:nvSpPr>
        <p:spPr>
          <a:xfrm>
            <a:off x="509427" y="6019800"/>
            <a:ext cx="11182564" cy="627580"/>
          </a:xfrm>
          <a:prstGeom prst="rect">
            <a:avLst/>
          </a:prstGeom>
        </p:spPr>
        <p:txBody>
          <a:bodyPr/>
          <a:lstStyle/>
          <a:p>
            <a:pPr marL="228600" marR="0" lvl="0" indent="-228600" algn="l" defTabSz="914400" rtl="0" eaLnBrk="1" fontAlgn="auto" latinLnBrk="0" hangingPunct="1">
              <a:lnSpc>
                <a:spcPct val="90000"/>
              </a:lnSpc>
              <a:spcBef>
                <a:spcPct val="30000"/>
              </a:spcBef>
              <a:spcAft>
                <a:spcPts val="0"/>
              </a:spcAft>
              <a:buClr>
                <a:schemeClr val="accent3"/>
              </a:buClr>
              <a:buSzTx/>
              <a:buFontTx/>
              <a:buNone/>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On left have mass movement speed versus moisture content.</a:t>
            </a:r>
          </a:p>
          <a:p>
            <a:pPr marL="228600" marR="0" lvl="0" indent="-228600" algn="l" defTabSz="914400" rtl="0" eaLnBrk="1" fontAlgn="auto" latinLnBrk="0" hangingPunct="1">
              <a:lnSpc>
                <a:spcPct val="90000"/>
              </a:lnSpc>
              <a:spcBef>
                <a:spcPct val="30000"/>
              </a:spcBef>
              <a:spcAft>
                <a:spcPts val="0"/>
              </a:spcAft>
              <a:buClr>
                <a:schemeClr val="accent3"/>
              </a:buClr>
              <a:buSzTx/>
              <a:buFontTx/>
              <a:buNone/>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On right have rates of travel for mass movements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 08_03.jpg                                                      000F2E9B LisaRocks                      B7464D7A:"/>
          <p:cNvPicPr>
            <a:picLocks noChangeAspect="1" noChangeArrowheads="1"/>
          </p:cNvPicPr>
          <p:nvPr/>
        </p:nvPicPr>
        <p:blipFill>
          <a:blip r:embed="rId2" cstate="print"/>
          <a:srcRect/>
          <a:stretch>
            <a:fillRect/>
          </a:stretch>
        </p:blipFill>
        <p:spPr bwMode="auto">
          <a:xfrm>
            <a:off x="2422972" y="965164"/>
            <a:ext cx="7748587" cy="4576763"/>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NJ Documents\Pictures for work\groundwater\openings.gif"/>
          <p:cNvPicPr>
            <a:picLocks noChangeAspect="1" noChangeArrowheads="1"/>
          </p:cNvPicPr>
          <p:nvPr/>
        </p:nvPicPr>
        <p:blipFill>
          <a:blip r:embed="rId2" cstate="print"/>
          <a:srcRect/>
          <a:stretch>
            <a:fillRect/>
          </a:stretch>
        </p:blipFill>
        <p:spPr bwMode="auto">
          <a:xfrm>
            <a:off x="406400" y="304800"/>
            <a:ext cx="11322051" cy="6330950"/>
          </a:xfrm>
          <a:prstGeom prst="rect">
            <a:avLst/>
          </a:prstGeom>
          <a:noFill/>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NJ Documents\Pictures for work\groundwater\Catchment.gif"/>
          <p:cNvPicPr>
            <a:picLocks noChangeAspect="1" noChangeArrowheads="1"/>
          </p:cNvPicPr>
          <p:nvPr/>
        </p:nvPicPr>
        <p:blipFill>
          <a:blip r:embed="rId2" cstate="print"/>
          <a:srcRect/>
          <a:stretch>
            <a:fillRect/>
          </a:stretch>
        </p:blipFill>
        <p:spPr bwMode="auto">
          <a:xfrm>
            <a:off x="304800" y="1371600"/>
            <a:ext cx="11176000" cy="4572000"/>
          </a:xfrm>
          <a:prstGeom prst="rect">
            <a:avLst/>
          </a:prstGeom>
          <a:noFill/>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FIG10_008"/>
          <p:cNvPicPr>
            <a:picLocks noChangeAspect="1" noChangeArrowheads="1"/>
          </p:cNvPicPr>
          <p:nvPr/>
        </p:nvPicPr>
        <p:blipFill>
          <a:blip r:embed="rId2" cstate="print"/>
          <a:srcRect/>
          <a:stretch>
            <a:fillRect/>
          </a:stretch>
        </p:blipFill>
        <p:spPr bwMode="auto">
          <a:xfrm>
            <a:off x="986319" y="0"/>
            <a:ext cx="9144000" cy="68580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48" y="128819"/>
            <a:ext cx="6203451" cy="1052709"/>
          </a:xfrm>
        </p:spPr>
        <p:txBody>
          <a:bodyPr/>
          <a:lstStyle/>
          <a:p>
            <a:pPr algn="ctr"/>
            <a:r>
              <a:rPr lang="en-US" b="1" dirty="0" smtClean="0"/>
              <a:t>Types of wells</a:t>
            </a:r>
            <a:endParaRPr lang="en-US" b="1" dirty="0"/>
          </a:p>
        </p:txBody>
      </p:sp>
      <p:pic>
        <p:nvPicPr>
          <p:cNvPr id="3" name="Picture 13"/>
          <p:cNvPicPr>
            <a:picLocks noChangeAspect="1" noChangeArrowheads="1"/>
          </p:cNvPicPr>
          <p:nvPr/>
        </p:nvPicPr>
        <p:blipFill>
          <a:blip r:embed="rId2" cstate="print"/>
          <a:srcRect/>
          <a:stretch>
            <a:fillRect/>
          </a:stretch>
        </p:blipFill>
        <p:spPr bwMode="auto">
          <a:xfrm>
            <a:off x="718326" y="1089916"/>
            <a:ext cx="9958388" cy="5529263"/>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Well installation methods</a:t>
            </a:r>
            <a:endParaRPr lang="en-US" dirty="0"/>
          </a:p>
        </p:txBody>
      </p:sp>
      <p:sp>
        <p:nvSpPr>
          <p:cNvPr id="3" name="Content Placeholder 1"/>
          <p:cNvSpPr txBox="1">
            <a:spLocks/>
          </p:cNvSpPr>
          <p:nvPr/>
        </p:nvSpPr>
        <p:spPr>
          <a:xfrm>
            <a:off x="857892" y="1774861"/>
            <a:ext cx="8229600" cy="4525963"/>
          </a:xfrm>
          <a:prstGeom prst="rect">
            <a:avLst/>
          </a:prstGeom>
        </p:spPr>
        <p:txBody>
          <a:bodyPr/>
          <a:lstStyle/>
          <a:p>
            <a:pPr marL="228600" marR="0" lvl="0"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AU" sz="2800" b="0" i="0" u="none" strike="noStrike" kern="1200" cap="none" spc="0" normalizeH="0" baseline="0" noProof="0" smtClean="0">
                <a:ln>
                  <a:noFill/>
                </a:ln>
                <a:solidFill>
                  <a:schemeClr val="tx1"/>
                </a:solidFill>
                <a:effectLst/>
                <a:uLnTx/>
                <a:uFillTx/>
                <a:latin typeface="+mn-lt"/>
                <a:ea typeface="+mn-ea"/>
                <a:cs typeface="+mn-cs"/>
              </a:rPr>
              <a:t>Hand excavation / boring</a:t>
            </a:r>
          </a:p>
          <a:p>
            <a:pPr marL="228600" marR="0" lvl="0"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AU" sz="2800" b="0" i="0" u="none" strike="noStrike" kern="1200" cap="none" spc="0" normalizeH="0" baseline="0" noProof="0" smtClean="0">
                <a:ln>
                  <a:noFill/>
                </a:ln>
                <a:solidFill>
                  <a:schemeClr val="tx1"/>
                </a:solidFill>
                <a:effectLst/>
                <a:uLnTx/>
                <a:uFillTx/>
                <a:latin typeface="+mn-lt"/>
                <a:ea typeface="+mn-ea"/>
                <a:cs typeface="+mn-cs"/>
              </a:rPr>
              <a:t>Hand drilling</a:t>
            </a:r>
          </a:p>
          <a:p>
            <a:pPr marL="685800" marR="0" lvl="1"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AU" sz="2400" b="0" i="0" u="none" strike="noStrike" kern="1200" cap="none" spc="0" normalizeH="0" baseline="0" noProof="0" smtClean="0">
                <a:ln>
                  <a:noFill/>
                </a:ln>
                <a:solidFill>
                  <a:schemeClr val="tx1"/>
                </a:solidFill>
                <a:effectLst/>
                <a:uLnTx/>
                <a:uFillTx/>
                <a:latin typeface="+mn-lt"/>
                <a:ea typeface="+mn-ea"/>
                <a:cs typeface="+mn-cs"/>
              </a:rPr>
              <a:t> incl augering and jetting</a:t>
            </a:r>
          </a:p>
          <a:p>
            <a:pPr marL="228600" marR="0" lvl="0"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AU" sz="2800" b="0" i="0" u="none" strike="noStrike" kern="1200" cap="none" spc="0" normalizeH="0" baseline="0" noProof="0" smtClean="0">
                <a:ln>
                  <a:noFill/>
                </a:ln>
                <a:solidFill>
                  <a:schemeClr val="tx1"/>
                </a:solidFill>
                <a:effectLst/>
                <a:uLnTx/>
                <a:uFillTx/>
                <a:latin typeface="+mn-lt"/>
                <a:ea typeface="+mn-ea"/>
                <a:cs typeface="+mn-cs"/>
              </a:rPr>
              <a:t>Machine drilling </a:t>
            </a:r>
          </a:p>
          <a:p>
            <a:pPr marL="685800" marR="0" lvl="1"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AU" sz="2400" b="0" i="0" u="none" strike="noStrike" kern="1200" cap="none" spc="0" normalizeH="0" baseline="0" noProof="0" smtClean="0">
                <a:ln>
                  <a:noFill/>
                </a:ln>
                <a:solidFill>
                  <a:schemeClr val="tx1"/>
                </a:solidFill>
                <a:effectLst/>
                <a:uLnTx/>
                <a:uFillTx/>
                <a:latin typeface="+mn-lt"/>
                <a:ea typeface="+mn-ea"/>
                <a:cs typeface="+mn-cs"/>
              </a:rPr>
              <a:t>Rotary, percussion, down hole hammer</a:t>
            </a:r>
          </a:p>
          <a:p>
            <a:pPr marL="228600" marR="0" lvl="0"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AU" sz="2800" b="0" i="0" u="none" strike="noStrike" kern="1200" cap="none" spc="0" normalizeH="0" baseline="0" noProof="0" smtClean="0">
                <a:ln>
                  <a:noFill/>
                </a:ln>
                <a:solidFill>
                  <a:schemeClr val="tx1"/>
                </a:solidFill>
                <a:effectLst/>
                <a:uLnTx/>
                <a:uFillTx/>
                <a:latin typeface="+mn-lt"/>
                <a:ea typeface="+mn-ea"/>
                <a:cs typeface="+mn-cs"/>
              </a:rPr>
              <a:t>Drilled wells</a:t>
            </a:r>
          </a:p>
          <a:p>
            <a:pPr marL="685800" marR="0" lvl="1"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AU" sz="2400" b="0" i="0" u="none" strike="noStrike" kern="1200" cap="none" spc="0" normalizeH="0" baseline="0" noProof="0" smtClean="0">
                <a:ln>
                  <a:noFill/>
                </a:ln>
                <a:solidFill>
                  <a:schemeClr val="tx1"/>
                </a:solidFill>
                <a:effectLst/>
                <a:uLnTx/>
                <a:uFillTx/>
                <a:latin typeface="+mn-lt"/>
                <a:ea typeface="+mn-ea"/>
                <a:cs typeface="+mn-cs"/>
              </a:rPr>
              <a:t>Reach greater depths</a:t>
            </a:r>
          </a:p>
          <a:p>
            <a:pPr marL="685800" marR="0" lvl="1" indent="-228600" algn="l" defTabSz="914400" rtl="0" eaLnBrk="1" fontAlgn="auto" latinLnBrk="0" hangingPunct="1">
              <a:lnSpc>
                <a:spcPct val="90000"/>
              </a:lnSpc>
              <a:spcBef>
                <a:spcPct val="30000"/>
              </a:spcBef>
              <a:spcAft>
                <a:spcPts val="0"/>
              </a:spcAft>
              <a:buClr>
                <a:schemeClr val="accent3"/>
              </a:buClr>
              <a:buSzTx/>
              <a:buFont typeface="Arial" panose="020B0604020202020204" pitchFamily="34" charset="0"/>
              <a:buChar char="•"/>
              <a:tabLst/>
              <a:defRPr/>
            </a:pPr>
            <a:r>
              <a:rPr kumimoji="0" lang="en-AU" sz="2400" b="0" i="0" u="none" strike="noStrike" kern="1200" cap="none" spc="0" normalizeH="0" baseline="0" noProof="0" smtClean="0">
                <a:ln>
                  <a:noFill/>
                </a:ln>
                <a:solidFill>
                  <a:schemeClr val="tx1"/>
                </a:solidFill>
                <a:effectLst/>
                <a:uLnTx/>
                <a:uFillTx/>
                <a:latin typeface="+mn-lt"/>
                <a:ea typeface="+mn-ea"/>
                <a:cs typeface="+mn-cs"/>
              </a:rPr>
              <a:t>Penetrate wider range of rocks</a:t>
            </a:r>
            <a:endParaRPr kumimoji="0" lang="en-AU"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943" y="149368"/>
            <a:ext cx="8545958" cy="682839"/>
          </a:xfrm>
        </p:spPr>
        <p:txBody>
          <a:bodyPr>
            <a:normAutofit fontScale="90000"/>
          </a:bodyPr>
          <a:lstStyle/>
          <a:p>
            <a:pPr algn="ctr"/>
            <a:r>
              <a:rPr lang="en-US" b="1" dirty="0" smtClean="0"/>
              <a:t>CONE OF DEPRESSION</a:t>
            </a:r>
            <a:endParaRPr lang="en-US" b="1" dirty="0"/>
          </a:p>
        </p:txBody>
      </p:sp>
      <p:pic>
        <p:nvPicPr>
          <p:cNvPr id="3" name="Picture 2" descr="D:\ANJ Documents\Pictures for work\geology\pumpeff.jpg"/>
          <p:cNvPicPr>
            <a:picLocks noChangeAspect="1" noChangeArrowheads="1"/>
          </p:cNvPicPr>
          <p:nvPr/>
        </p:nvPicPr>
        <p:blipFill>
          <a:blip r:embed="rId2" cstate="print"/>
          <a:srcRect/>
          <a:stretch>
            <a:fillRect/>
          </a:stretch>
        </p:blipFill>
        <p:spPr bwMode="auto">
          <a:xfrm>
            <a:off x="521043" y="924675"/>
            <a:ext cx="8438021" cy="3279918"/>
          </a:xfrm>
          <a:prstGeom prst="rect">
            <a:avLst/>
          </a:prstGeom>
          <a:noFill/>
        </p:spPr>
      </p:pic>
      <p:pic>
        <p:nvPicPr>
          <p:cNvPr id="4" name="Picture 2" descr="http://www.kgs.ku.edu/Publications/pic1/Fig6.gif"/>
          <p:cNvPicPr>
            <a:picLocks noChangeAspect="1" noChangeArrowheads="1"/>
          </p:cNvPicPr>
          <p:nvPr/>
        </p:nvPicPr>
        <p:blipFill>
          <a:blip r:embed="rId3" cstate="print"/>
          <a:srcRect/>
          <a:stretch>
            <a:fillRect/>
          </a:stretch>
        </p:blipFill>
        <p:spPr bwMode="auto">
          <a:xfrm>
            <a:off x="4274050" y="4212404"/>
            <a:ext cx="7691277" cy="2645595"/>
          </a:xfrm>
          <a:prstGeom prst="rect">
            <a:avLst/>
          </a:prstGeom>
          <a:noFill/>
          <a:ln w="9525">
            <a:noFill/>
            <a:miter lim="800000"/>
            <a:headEnd/>
            <a:tailEnd/>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tspa2.gif"/>
          <p:cNvPicPr>
            <a:picLocks noChangeAspect="1"/>
          </p:cNvPicPr>
          <p:nvPr/>
        </p:nvPicPr>
        <p:blipFill>
          <a:blip r:embed="rId2" cstate="print"/>
          <a:stretch>
            <a:fillRect/>
          </a:stretch>
        </p:blipFill>
        <p:spPr>
          <a:xfrm>
            <a:off x="344184" y="140414"/>
            <a:ext cx="6248400" cy="6553200"/>
          </a:xfrm>
          <a:prstGeom prst="rect">
            <a:avLst/>
          </a:prstGeom>
        </p:spPr>
      </p:pic>
      <p:sp>
        <p:nvSpPr>
          <p:cNvPr id="4" name="Text Box 5"/>
          <p:cNvSpPr txBox="1">
            <a:spLocks noChangeArrowheads="1"/>
          </p:cNvSpPr>
          <p:nvPr/>
        </p:nvSpPr>
        <p:spPr bwMode="auto">
          <a:xfrm>
            <a:off x="6626832" y="133566"/>
            <a:ext cx="5383658" cy="5016758"/>
          </a:xfrm>
          <a:prstGeom prst="rect">
            <a:avLst/>
          </a:prstGeom>
          <a:noFill/>
          <a:ln w="9525">
            <a:noFill/>
            <a:miter lim="800000"/>
            <a:headEnd/>
            <a:tailEnd/>
          </a:ln>
          <a:effectLst/>
        </p:spPr>
        <p:txBody>
          <a:bodyPr wrap="square">
            <a:spAutoFit/>
          </a:bodyPr>
          <a:lstStyle/>
          <a:p>
            <a:pPr eaLnBrk="0" hangingPunct="0"/>
            <a:r>
              <a:rPr lang="en-US" b="1" dirty="0" err="1" smtClean="0"/>
              <a:t>Evapotranspiration</a:t>
            </a:r>
            <a:r>
              <a:rPr lang="en-US" b="1" dirty="0" smtClean="0"/>
              <a:t>:</a:t>
            </a:r>
            <a:r>
              <a:rPr lang="en-US" dirty="0" smtClean="0"/>
              <a:t> The loss water from the soil through both evaporation and transpiration from plants.</a:t>
            </a:r>
            <a:br>
              <a:rPr lang="en-US" dirty="0" smtClean="0"/>
            </a:br>
            <a:r>
              <a:rPr lang="en-US" b="1" dirty="0" smtClean="0">
                <a:cs typeface="Arial" pitchFamily="34" charset="0"/>
              </a:rPr>
              <a:t>Infiltration</a:t>
            </a:r>
            <a:r>
              <a:rPr lang="en-US" dirty="0" smtClean="0">
                <a:cs typeface="Arial" pitchFamily="34" charset="0"/>
              </a:rPr>
              <a:t> - The downward entry of water into the immediate surface of soil or other materials</a:t>
            </a:r>
            <a:endParaRPr lang="en-US" dirty="0" smtClean="0"/>
          </a:p>
          <a:p>
            <a:pPr eaLnBrk="0" hangingPunct="0"/>
            <a:r>
              <a:rPr lang="en-US" b="1" dirty="0" smtClean="0">
                <a:cs typeface="Arial" pitchFamily="34" charset="0"/>
              </a:rPr>
              <a:t>Percolatio</a:t>
            </a:r>
            <a:r>
              <a:rPr lang="en-US" dirty="0" smtClean="0">
                <a:cs typeface="Arial" pitchFamily="34" charset="0"/>
              </a:rPr>
              <a:t>n </a:t>
            </a:r>
            <a:r>
              <a:rPr lang="en-US" dirty="0">
                <a:cs typeface="Arial" pitchFamily="34" charset="0"/>
              </a:rPr>
              <a:t>-</a:t>
            </a:r>
            <a:r>
              <a:rPr lang="en-US" b="1" dirty="0">
                <a:cs typeface="Arial" pitchFamily="34" charset="0"/>
              </a:rPr>
              <a:t>Vertical</a:t>
            </a:r>
            <a:r>
              <a:rPr lang="en-US" dirty="0">
                <a:cs typeface="Arial" pitchFamily="34" charset="0"/>
              </a:rPr>
              <a:t> and </a:t>
            </a:r>
            <a:r>
              <a:rPr lang="en-US" b="1" dirty="0">
                <a:cs typeface="Arial" pitchFamily="34" charset="0"/>
              </a:rPr>
              <a:t>Lateral</a:t>
            </a:r>
            <a:r>
              <a:rPr lang="en-US" dirty="0">
                <a:cs typeface="Arial" pitchFamily="34" charset="0"/>
              </a:rPr>
              <a:t> Movement of water through the soil by gravity</a:t>
            </a:r>
            <a:r>
              <a:rPr lang="en-US" dirty="0" smtClean="0">
                <a:cs typeface="Arial" pitchFamily="34" charset="0"/>
              </a:rPr>
              <a:t>.</a:t>
            </a:r>
          </a:p>
          <a:p>
            <a:pPr eaLnBrk="0" hangingPunct="0"/>
            <a:r>
              <a:rPr lang="en-US" b="1" dirty="0" smtClean="0"/>
              <a:t>Recharge:</a:t>
            </a:r>
            <a:r>
              <a:rPr lang="en-US" dirty="0" smtClean="0"/>
              <a:t> Groundwater supplies are replenished, or recharged, when water enters the saturation zone by actions like rain or snow melt.</a:t>
            </a:r>
            <a:r>
              <a:rPr lang="en-US" sz="2000" dirty="0" smtClean="0"/>
              <a:t/>
            </a:r>
            <a:br>
              <a:rPr lang="en-US" sz="2000" dirty="0" smtClean="0"/>
            </a:br>
            <a:endParaRPr lang="en-US" sz="2000" dirty="0" smtClean="0">
              <a:cs typeface="Arial" pitchFamily="34" charset="0"/>
            </a:endParaRPr>
          </a:p>
          <a:p>
            <a:pPr eaLnBrk="0" hangingPunct="0"/>
            <a:endParaRPr lang="en-US" sz="2000" dirty="0" smtClean="0">
              <a:cs typeface="Arial" pitchFamily="34" charset="0"/>
            </a:endParaRPr>
          </a:p>
          <a:p>
            <a:pPr eaLnBrk="0" hangingPunct="0"/>
            <a:endParaRPr lang="en-US" sz="2000" dirty="0" smtClean="0">
              <a:cs typeface="Arial" pitchFamily="34" charset="0"/>
            </a:endParaRPr>
          </a:p>
          <a:p>
            <a:pPr eaLnBrk="0" hangingPunct="0"/>
            <a:endParaRPr lang="en-US" sz="2000" dirty="0" smtClean="0">
              <a:cs typeface="Arial" pitchFamily="34" charset="0"/>
            </a:endParaRPr>
          </a:p>
          <a:p>
            <a:pPr eaLnBrk="0" hangingPunct="0"/>
            <a:endParaRPr lang="en-US" sz="2000" dirty="0" smtClean="0">
              <a:cs typeface="Arial" pitchFamily="34" charset="0"/>
            </a:endParaRPr>
          </a:p>
          <a:p>
            <a:pPr eaLnBrk="0" hangingPunct="0"/>
            <a:endParaRPr lang="en-US" sz="2000" dirty="0" smtClean="0">
              <a:cs typeface="Arial" pitchFamily="34" charset="0"/>
            </a:endParaRPr>
          </a:p>
          <a:p>
            <a:pPr eaLnBrk="0" hangingPunct="0"/>
            <a:endParaRPr lang="en-US" sz="2000" dirty="0">
              <a:cs typeface="Arial" pitchFamily="34" charset="0"/>
            </a:endParaRPr>
          </a:p>
        </p:txBody>
      </p:sp>
      <p:sp>
        <p:nvSpPr>
          <p:cNvPr id="5" name="Rectangle 4"/>
          <p:cNvSpPr/>
          <p:nvPr/>
        </p:nvSpPr>
        <p:spPr>
          <a:xfrm>
            <a:off x="6626831" y="3513760"/>
            <a:ext cx="5260369" cy="1477328"/>
          </a:xfrm>
          <a:prstGeom prst="rect">
            <a:avLst/>
          </a:prstGeom>
        </p:spPr>
        <p:txBody>
          <a:bodyPr wrap="square">
            <a:spAutoFit/>
          </a:bodyPr>
          <a:lstStyle/>
          <a:p>
            <a:r>
              <a:rPr lang="en-US" b="1" dirty="0" smtClean="0"/>
              <a:t>Surface runoff:</a:t>
            </a:r>
            <a:r>
              <a:rPr lang="en-US" dirty="0" smtClean="0"/>
              <a:t> Water above the surface of the land, including lakes, rivers, streams, ponds, floodwater, and runoff.</a:t>
            </a:r>
          </a:p>
          <a:p>
            <a:r>
              <a:rPr lang="en-US" dirty="0" smtClean="0"/>
              <a:t/>
            </a:r>
            <a:br>
              <a:rPr lang="en-US" dirty="0" smtClean="0"/>
            </a:br>
            <a:endParaRPr lang="en-US" dirty="0"/>
          </a:p>
        </p:txBody>
      </p:sp>
      <p:sp>
        <p:nvSpPr>
          <p:cNvPr id="6" name="Rectangle 5"/>
          <p:cNvSpPr/>
          <p:nvPr/>
        </p:nvSpPr>
        <p:spPr>
          <a:xfrm>
            <a:off x="6654229" y="4534346"/>
            <a:ext cx="5337129" cy="1200329"/>
          </a:xfrm>
          <a:prstGeom prst="rect">
            <a:avLst/>
          </a:prstGeom>
        </p:spPr>
        <p:txBody>
          <a:bodyPr wrap="square">
            <a:spAutoFit/>
          </a:bodyPr>
          <a:lstStyle/>
          <a:p>
            <a:r>
              <a:rPr lang="en-US" b="1" dirty="0" smtClean="0"/>
              <a:t>Interflow</a:t>
            </a:r>
            <a:r>
              <a:rPr lang="en-US" dirty="0" smtClean="0"/>
              <a:t>, the water that infiltrates the soil surface and travels by means of gravity toward a stream channel (always above the main groundwater level) and eventually empties into the channel.</a:t>
            </a:r>
            <a:endParaRPr lang="en-US" dirty="0"/>
          </a:p>
        </p:txBody>
      </p:sp>
      <p:sp>
        <p:nvSpPr>
          <p:cNvPr id="7" name="Rectangle 6"/>
          <p:cNvSpPr/>
          <p:nvPr/>
        </p:nvSpPr>
        <p:spPr>
          <a:xfrm>
            <a:off x="6780944" y="5760009"/>
            <a:ext cx="5411056" cy="923330"/>
          </a:xfrm>
          <a:prstGeom prst="rect">
            <a:avLst/>
          </a:prstGeom>
        </p:spPr>
        <p:txBody>
          <a:bodyPr wrap="square">
            <a:spAutoFit/>
          </a:bodyPr>
          <a:lstStyle/>
          <a:p>
            <a:r>
              <a:rPr lang="en-US" b="1" dirty="0" smtClean="0"/>
              <a:t>Groundwater flow</a:t>
            </a:r>
            <a:r>
              <a:rPr lang="en-US" dirty="0" smtClean="0"/>
              <a:t> is defined as the "...part of stream flow that has infiltrated the ground, has entered the phreatic zone.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3" name="Object 3">
            <a:hlinkClick r:id="" action="ppaction://ole?verb=0"/>
          </p:cNvPr>
          <p:cNvGraphicFramePr>
            <a:graphicFrameLocks noChangeAspect="1"/>
          </p:cNvGraphicFramePr>
          <p:nvPr/>
        </p:nvGraphicFramePr>
        <p:xfrm>
          <a:off x="2558265" y="2961312"/>
          <a:ext cx="9459074" cy="3752850"/>
        </p:xfrm>
        <a:graphic>
          <a:graphicData uri="http://schemas.openxmlformats.org/presentationml/2006/ole">
            <p:oleObj spid="_x0000_s2050" name="QuickTime Movie" r:id="rId4" imgW="5973009" imgH="3156556" progId="">
              <p:embed/>
            </p:oleObj>
          </a:graphicData>
        </a:graphic>
      </p:graphicFrame>
      <p:sp>
        <p:nvSpPr>
          <p:cNvPr id="25604" name="Text Box 4"/>
          <p:cNvSpPr txBox="1">
            <a:spLocks noChangeArrowheads="1"/>
          </p:cNvSpPr>
          <p:nvPr/>
        </p:nvSpPr>
        <p:spPr bwMode="auto">
          <a:xfrm>
            <a:off x="1" y="4724400"/>
            <a:ext cx="1595967"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pitchFamily="18" charset="0"/>
            </a:endParaRPr>
          </a:p>
        </p:txBody>
      </p:sp>
      <p:sp>
        <p:nvSpPr>
          <p:cNvPr id="25605" name="Text Box 5"/>
          <p:cNvSpPr txBox="1">
            <a:spLocks noChangeArrowheads="1"/>
          </p:cNvSpPr>
          <p:nvPr/>
        </p:nvSpPr>
        <p:spPr bwMode="auto">
          <a:xfrm>
            <a:off x="80434" y="4191001"/>
            <a:ext cx="2053167" cy="1569660"/>
          </a:xfrm>
          <a:prstGeom prst="rect">
            <a:avLst/>
          </a:prstGeom>
          <a:noFill/>
          <a:ln w="9525">
            <a:noFill/>
            <a:miter lim="800000"/>
            <a:headEnd/>
            <a:tailEnd/>
          </a:ln>
          <a:effectLst/>
        </p:spPr>
        <p:txBody>
          <a:bodyPr>
            <a:spAutoFit/>
          </a:bodyPr>
          <a:lstStyle/>
          <a:p>
            <a:r>
              <a:rPr lang="en-US" sz="2400" b="1">
                <a:latin typeface="Times New Roman" pitchFamily="18" charset="0"/>
              </a:rPr>
              <a:t>Salt water incursion in caostal aquifer</a:t>
            </a:r>
          </a:p>
        </p:txBody>
      </p:sp>
      <p:sp>
        <p:nvSpPr>
          <p:cNvPr id="25609" name="Rectangle 9"/>
          <p:cNvSpPr>
            <a:spLocks noChangeArrowheads="1"/>
          </p:cNvSpPr>
          <p:nvPr/>
        </p:nvSpPr>
        <p:spPr bwMode="auto">
          <a:xfrm>
            <a:off x="0" y="1"/>
            <a:ext cx="5689600" cy="1000274"/>
          </a:xfrm>
          <a:prstGeom prst="rect">
            <a:avLst/>
          </a:prstGeom>
          <a:solidFill>
            <a:schemeClr val="bg1"/>
          </a:solidFill>
          <a:ln w="9525">
            <a:noFill/>
            <a:miter lim="800000"/>
            <a:headEnd/>
            <a:tailEnd/>
          </a:ln>
          <a:effectLst/>
        </p:spPr>
        <p:txBody>
          <a:bodyPr>
            <a:spAutoFit/>
          </a:bodyPr>
          <a:lstStyle/>
          <a:p>
            <a:pPr>
              <a:spcBef>
                <a:spcPct val="50000"/>
              </a:spcBef>
              <a:buSzPct val="75000"/>
              <a:buFont typeface="Monotype Sorts" pitchFamily="2" charset="2"/>
              <a:buChar char="n"/>
            </a:pPr>
            <a:r>
              <a:rPr kumimoji="1" lang="en-US" sz="3200" dirty="0">
                <a:solidFill>
                  <a:schemeClr val="folHlink"/>
                </a:solidFill>
                <a:latin typeface="Arial" pitchFamily="34" charset="0"/>
                <a:cs typeface="Arial" pitchFamily="34" charset="0"/>
              </a:rPr>
              <a:t>Saltwater Intrusion</a:t>
            </a:r>
          </a:p>
          <a:p>
            <a:pPr lvl="1">
              <a:spcBef>
                <a:spcPct val="50000"/>
              </a:spcBef>
              <a:buFontTx/>
              <a:buChar char="–"/>
            </a:pPr>
            <a:r>
              <a:rPr kumimoji="1" lang="en-US" dirty="0" err="1">
                <a:solidFill>
                  <a:schemeClr val="folHlink"/>
                </a:solidFill>
                <a:latin typeface="Arial" pitchFamily="34" charset="0"/>
                <a:cs typeface="Arial" pitchFamily="34" charset="0"/>
              </a:rPr>
              <a:t>upconing</a:t>
            </a:r>
            <a:r>
              <a:rPr kumimoji="1" lang="en-US" dirty="0">
                <a:solidFill>
                  <a:schemeClr val="folHlink"/>
                </a:solidFill>
                <a:latin typeface="Arial" pitchFamily="34" charset="0"/>
                <a:cs typeface="Arial" pitchFamily="34" charset="0"/>
              </a:rPr>
              <a:t> below cone of </a:t>
            </a:r>
            <a:r>
              <a:rPr kumimoji="1" lang="en-US" dirty="0" smtClean="0">
                <a:solidFill>
                  <a:schemeClr val="folHlink"/>
                </a:solidFill>
                <a:latin typeface="Arial" pitchFamily="34" charset="0"/>
                <a:cs typeface="Arial" pitchFamily="34" charset="0"/>
              </a:rPr>
              <a:t>depression</a:t>
            </a:r>
            <a:endParaRPr kumimoji="1" lang="en-US" dirty="0">
              <a:solidFill>
                <a:schemeClr val="folHlink"/>
              </a:solidFill>
              <a:latin typeface="Arial" pitchFamily="34" charset="0"/>
              <a:cs typeface="Arial" pitchFamily="34" charset="0"/>
            </a:endParaRPr>
          </a:p>
        </p:txBody>
      </p:sp>
      <p:pic>
        <p:nvPicPr>
          <p:cNvPr id="25612" name="Picture 12" descr="anim_swi"/>
          <p:cNvPicPr>
            <a:picLocks noChangeAspect="1" noChangeArrowheads="1" noCrop="1"/>
          </p:cNvPicPr>
          <p:nvPr/>
        </p:nvPicPr>
        <p:blipFill>
          <a:blip r:embed="rId5" cstate="print"/>
          <a:srcRect/>
          <a:stretch>
            <a:fillRect/>
          </a:stretch>
        </p:blipFill>
        <p:spPr bwMode="auto">
          <a:xfrm>
            <a:off x="5186167" y="202059"/>
            <a:ext cx="6012665" cy="2481263"/>
          </a:xfrm>
          <a:prstGeom prst="rect">
            <a:avLst/>
          </a:prstGeom>
          <a:noFill/>
        </p:spPr>
      </p:pic>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10972800" cy="569913"/>
          </a:xfrm>
        </p:spPr>
        <p:txBody>
          <a:bodyPr>
            <a:normAutofit fontScale="90000"/>
          </a:bodyPr>
          <a:lstStyle/>
          <a:p>
            <a:r>
              <a:rPr lang="en-US" sz="3600" b="1" dirty="0" smtClean="0">
                <a:solidFill>
                  <a:srgbClr val="002060"/>
                </a:solidFill>
                <a:effectLst>
                  <a:outerShdw blurRad="38100" dist="38100" dir="2700000" algn="tl">
                    <a:srgbClr val="000000">
                      <a:alpha val="43137"/>
                    </a:srgbClr>
                  </a:outerShdw>
                </a:effectLst>
              </a:rPr>
              <a:t>Unconventional Measures for Source Strengthening</a:t>
            </a: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endParaRPr lang="en-US" dirty="0"/>
          </a:p>
        </p:txBody>
      </p:sp>
      <p:sp>
        <p:nvSpPr>
          <p:cNvPr id="3" name="Rectangle 3"/>
          <p:cNvSpPr txBox="1">
            <a:spLocks noChangeArrowheads="1"/>
          </p:cNvSpPr>
          <p:nvPr/>
        </p:nvSpPr>
        <p:spPr>
          <a:xfrm>
            <a:off x="203200" y="1219200"/>
            <a:ext cx="11785600" cy="4724400"/>
          </a:xfrm>
          <a:prstGeom prst="rect">
            <a:avLst/>
          </a:prstGeom>
        </p:spPr>
        <p:txBody>
          <a:bodyPr/>
          <a:lstStyle/>
          <a:p>
            <a:pPr marL="609600" marR="0" lvl="0" indent="-609600" algn="l" defTabSz="914400" rtl="0" eaLnBrk="1" fontAlgn="base" latinLnBrk="0" hangingPunct="1">
              <a:lnSpc>
                <a:spcPct val="90000"/>
              </a:lnSpc>
              <a:spcBef>
                <a:spcPct val="0"/>
              </a:spcBef>
              <a:spcAft>
                <a:spcPct val="0"/>
              </a:spcAft>
              <a:buClrTx/>
              <a:buSzTx/>
              <a:buFontTx/>
              <a:buNone/>
              <a:tabLst>
                <a:tab pos="165100" algn="l"/>
              </a:tabLst>
              <a:defRPr/>
            </a:pPr>
            <a:r>
              <a:rPr kumimoji="0" lang="en-US" sz="2800" b="1" i="0" u="none" strike="noStrike" kern="0" cap="none" spc="0" normalizeH="0" baseline="0" noProof="0" dirty="0" smtClean="0">
                <a:ln>
                  <a:noFill/>
                </a:ln>
                <a:solidFill>
                  <a:schemeClr val="tx1"/>
                </a:solidFill>
                <a:effectLst/>
                <a:uLnTx/>
                <a:uFillTx/>
                <a:latin typeface="+mn-lt"/>
                <a:ea typeface="+mn-ea"/>
                <a:cs typeface="+mn-cs"/>
              </a:rPr>
              <a:t>		</a:t>
            </a:r>
            <a:endParaRPr kumimoji="0" lang="en-US" sz="2800" b="1" i="0" u="none" strike="noStrike" kern="0" cap="none" spc="0" normalizeH="0" baseline="0" noProof="0" dirty="0" smtClean="0">
              <a:ln>
                <a:noFill/>
              </a:ln>
              <a:solidFill>
                <a:srgbClr val="000099"/>
              </a:solidFill>
              <a:effectLst/>
              <a:uLnTx/>
              <a:uFillTx/>
              <a:latin typeface="+mn-lt"/>
              <a:ea typeface="+mn-ea"/>
              <a:cs typeface="+mn-cs"/>
            </a:endParaRPr>
          </a:p>
          <a:p>
            <a:pPr marL="609600" marR="0" lvl="0" indent="-609600" algn="l" defTabSz="914400" rtl="0" eaLnBrk="1" fontAlgn="base" latinLnBrk="0" hangingPunct="1">
              <a:lnSpc>
                <a:spcPct val="90000"/>
              </a:lnSpc>
              <a:spcBef>
                <a:spcPct val="0"/>
              </a:spcBef>
              <a:spcAft>
                <a:spcPct val="0"/>
              </a:spcAft>
              <a:buClrTx/>
              <a:buSzTx/>
              <a:buFontTx/>
              <a:buAutoNum type="arabicPeriod"/>
              <a:tabLst>
                <a:tab pos="165100" algn="l"/>
              </a:tabLst>
              <a:defRPr/>
            </a:pPr>
            <a:r>
              <a:rPr kumimoji="0" lang="en-US" sz="2800" b="1" i="0" u="none" strike="noStrike" kern="0" cap="none" spc="0" normalizeH="0" baseline="0" noProof="0" dirty="0" smtClean="0">
                <a:ln>
                  <a:noFill/>
                </a:ln>
                <a:solidFill>
                  <a:srgbClr val="000099"/>
                </a:solidFill>
                <a:effectLst/>
                <a:uLnTx/>
                <a:uFillTx/>
                <a:latin typeface="+mn-lt"/>
                <a:ea typeface="+mn-ea"/>
                <a:cs typeface="+mn-cs"/>
              </a:rPr>
              <a:t>Bore-blast-technique.</a:t>
            </a:r>
          </a:p>
          <a:p>
            <a:pPr marL="609600" marR="0" lvl="0" indent="-609600" algn="l" defTabSz="914400" rtl="0" eaLnBrk="1" fontAlgn="base" latinLnBrk="0" hangingPunct="1">
              <a:lnSpc>
                <a:spcPct val="90000"/>
              </a:lnSpc>
              <a:spcBef>
                <a:spcPct val="0"/>
              </a:spcBef>
              <a:spcAft>
                <a:spcPct val="0"/>
              </a:spcAft>
              <a:buClrTx/>
              <a:buSzTx/>
              <a:buFontTx/>
              <a:buAutoNum type="arabicPeriod"/>
              <a:tabLst>
                <a:tab pos="165100" algn="l"/>
              </a:tabLst>
              <a:defRPr/>
            </a:pPr>
            <a:r>
              <a:rPr kumimoji="0" lang="en-US" sz="2800" b="1" i="0" u="none" strike="noStrike" kern="0" cap="none" spc="0" normalizeH="0" baseline="0" noProof="0" dirty="0" smtClean="0">
                <a:ln>
                  <a:noFill/>
                </a:ln>
                <a:solidFill>
                  <a:srgbClr val="E70308"/>
                </a:solidFill>
                <a:effectLst/>
                <a:uLnTx/>
                <a:uFillTx/>
                <a:latin typeface="+mn-lt"/>
                <a:ea typeface="+mn-ea"/>
                <a:cs typeface="+mn-cs"/>
              </a:rPr>
              <a:t>Jacket well -technique</a:t>
            </a:r>
          </a:p>
          <a:p>
            <a:pPr marL="609600" marR="0" lvl="0" indent="-609600" algn="l" defTabSz="914400" rtl="0" eaLnBrk="1" fontAlgn="base" latinLnBrk="0" hangingPunct="1">
              <a:lnSpc>
                <a:spcPct val="90000"/>
              </a:lnSpc>
              <a:spcBef>
                <a:spcPct val="0"/>
              </a:spcBef>
              <a:spcAft>
                <a:spcPct val="0"/>
              </a:spcAft>
              <a:buClrTx/>
              <a:buSzTx/>
              <a:buFontTx/>
              <a:buAutoNum type="arabicPeriod"/>
              <a:tabLst>
                <a:tab pos="165100" algn="l"/>
              </a:tabLst>
              <a:defRPr/>
            </a:pPr>
            <a:r>
              <a:rPr kumimoji="0" lang="en-US" sz="2800" b="1" i="0" u="none" strike="noStrike" kern="0" cap="none" spc="0" normalizeH="0" baseline="0" noProof="0" dirty="0" smtClean="0">
                <a:ln>
                  <a:noFill/>
                </a:ln>
                <a:solidFill>
                  <a:srgbClr val="000099"/>
                </a:solidFill>
                <a:effectLst/>
                <a:uLnTx/>
                <a:uFillTx/>
                <a:latin typeface="+mn-lt"/>
                <a:ea typeface="+mn-ea"/>
                <a:cs typeface="+mn-cs"/>
              </a:rPr>
              <a:t>Stream blast- technique. </a:t>
            </a:r>
          </a:p>
          <a:p>
            <a:pPr marL="609600" marR="0" lvl="0" indent="-609600" algn="l" defTabSz="914400" rtl="0" eaLnBrk="1" fontAlgn="base" latinLnBrk="0" hangingPunct="1">
              <a:lnSpc>
                <a:spcPct val="90000"/>
              </a:lnSpc>
              <a:spcBef>
                <a:spcPct val="0"/>
              </a:spcBef>
              <a:spcAft>
                <a:spcPct val="0"/>
              </a:spcAft>
              <a:buClrTx/>
              <a:buSzTx/>
              <a:buFontTx/>
              <a:buAutoNum type="arabicPeriod"/>
              <a:tabLst>
                <a:tab pos="165100" algn="l"/>
              </a:tabLst>
              <a:defRPr/>
            </a:pPr>
            <a:r>
              <a:rPr kumimoji="0" lang="en-US" sz="2800" b="1" i="0" u="none" strike="noStrike" kern="0" cap="none" spc="0" normalizeH="0" baseline="0" noProof="0" dirty="0" smtClean="0">
                <a:ln>
                  <a:noFill/>
                </a:ln>
                <a:solidFill>
                  <a:srgbClr val="E70308"/>
                </a:solidFill>
                <a:effectLst/>
                <a:uLnTx/>
                <a:uFillTx/>
                <a:latin typeface="+mn-lt"/>
                <a:ea typeface="+mn-ea"/>
                <a:cs typeface="+mn-cs"/>
              </a:rPr>
              <a:t>Fracture Seal Cementation</a:t>
            </a:r>
          </a:p>
          <a:p>
            <a:pPr marL="609600" marR="0" lvl="0" indent="-609600" algn="l" defTabSz="914400" rtl="0" eaLnBrk="1" fontAlgn="base" latinLnBrk="0" hangingPunct="1">
              <a:lnSpc>
                <a:spcPct val="90000"/>
              </a:lnSpc>
              <a:spcBef>
                <a:spcPct val="0"/>
              </a:spcBef>
              <a:spcAft>
                <a:spcPct val="0"/>
              </a:spcAft>
              <a:buClrTx/>
              <a:buSzTx/>
              <a:buFontTx/>
              <a:buAutoNum type="arabicPeriod"/>
              <a:tabLst>
                <a:tab pos="165100" algn="l"/>
              </a:tabLst>
              <a:defRPr/>
            </a:pPr>
            <a:r>
              <a:rPr kumimoji="0" lang="en-US" sz="2800" b="1" i="0" u="none" strike="noStrike" kern="0" cap="none" spc="0" normalizeH="0" baseline="0" noProof="0" dirty="0" err="1" smtClean="0">
                <a:ln>
                  <a:noFill/>
                </a:ln>
                <a:solidFill>
                  <a:srgbClr val="000099"/>
                </a:solidFill>
                <a:effectLst/>
                <a:uLnTx/>
                <a:uFillTx/>
                <a:latin typeface="+mn-lt"/>
                <a:ea typeface="+mn-ea"/>
                <a:cs typeface="+mn-cs"/>
              </a:rPr>
              <a:t>Hydrofracturing</a:t>
            </a:r>
            <a:r>
              <a:rPr kumimoji="0" lang="en-US" sz="2800" b="1" i="0" u="none" strike="noStrike" kern="0" cap="none" spc="0" normalizeH="0" baseline="0" noProof="0" dirty="0" smtClean="0">
                <a:ln>
                  <a:noFill/>
                </a:ln>
                <a:solidFill>
                  <a:srgbClr val="000099"/>
                </a:solidFill>
                <a:effectLst/>
                <a:uLnTx/>
                <a:uFillTx/>
                <a:latin typeface="+mn-lt"/>
                <a:ea typeface="+mn-ea"/>
                <a:cs typeface="+mn-cs"/>
              </a:rPr>
              <a:t> to bore wells .</a:t>
            </a:r>
          </a:p>
          <a:p>
            <a:pPr marL="609600" marR="0" lvl="0" indent="-609600" algn="l" defTabSz="914400" rtl="0" eaLnBrk="1" fontAlgn="base" latinLnBrk="0" hangingPunct="1">
              <a:lnSpc>
                <a:spcPct val="90000"/>
              </a:lnSpc>
              <a:spcBef>
                <a:spcPct val="0"/>
              </a:spcBef>
              <a:spcAft>
                <a:spcPct val="0"/>
              </a:spcAft>
              <a:buClrTx/>
              <a:buSzTx/>
              <a:buFontTx/>
              <a:buAutoNum type="arabicPeriod"/>
              <a:tabLst>
                <a:tab pos="165100" algn="l"/>
              </a:tabLst>
              <a:defRPr/>
            </a:pPr>
            <a:r>
              <a:rPr kumimoji="0" lang="en-US" sz="2800" b="1" i="0" u="none" strike="noStrike" kern="0" cap="none" spc="0" normalizeH="0" baseline="0" noProof="0" dirty="0" smtClean="0">
                <a:ln>
                  <a:noFill/>
                </a:ln>
                <a:solidFill>
                  <a:srgbClr val="E70308"/>
                </a:solidFill>
                <a:effectLst/>
                <a:uLnTx/>
                <a:uFillTx/>
                <a:latin typeface="+mn-lt"/>
                <a:ea typeface="+mn-ea"/>
                <a:cs typeface="+mn-cs"/>
              </a:rPr>
              <a:t>Artificial recharge of bore well &amp; dug well by flooding , Rainwater harvesting , </a:t>
            </a:r>
            <a:r>
              <a:rPr kumimoji="0" lang="en-US" sz="2800" b="1" i="0" u="none" strike="noStrike" kern="0" cap="none" spc="0" normalizeH="0" baseline="0" noProof="0" dirty="0" err="1" smtClean="0">
                <a:ln>
                  <a:noFill/>
                </a:ln>
                <a:solidFill>
                  <a:srgbClr val="E70308"/>
                </a:solidFill>
                <a:effectLst/>
                <a:uLnTx/>
                <a:uFillTx/>
                <a:latin typeface="+mn-lt"/>
                <a:ea typeface="+mn-ea"/>
                <a:cs typeface="+mn-cs"/>
              </a:rPr>
              <a:t>Rechage</a:t>
            </a:r>
            <a:r>
              <a:rPr kumimoji="0" lang="en-US" sz="2800" b="1" i="0" u="none" strike="noStrike" kern="0" cap="none" spc="0" normalizeH="0" baseline="0" noProof="0" dirty="0" smtClean="0">
                <a:ln>
                  <a:noFill/>
                </a:ln>
                <a:solidFill>
                  <a:srgbClr val="E70308"/>
                </a:solidFill>
                <a:effectLst/>
                <a:uLnTx/>
                <a:uFillTx/>
                <a:latin typeface="+mn-lt"/>
                <a:ea typeface="+mn-ea"/>
                <a:cs typeface="+mn-cs"/>
              </a:rPr>
              <a:t> shaft etc.</a:t>
            </a:r>
          </a:p>
          <a:p>
            <a:pPr marL="609600" marR="0" lvl="0" indent="-609600" algn="l" defTabSz="914400" rtl="0" eaLnBrk="1" fontAlgn="base" latinLnBrk="0" hangingPunct="1">
              <a:lnSpc>
                <a:spcPct val="90000"/>
              </a:lnSpc>
              <a:spcBef>
                <a:spcPct val="0"/>
              </a:spcBef>
              <a:spcAft>
                <a:spcPct val="0"/>
              </a:spcAft>
              <a:buClrTx/>
              <a:buSzTx/>
              <a:buFontTx/>
              <a:buNone/>
              <a:tabLst>
                <a:tab pos="165100" algn="l"/>
              </a:tabLst>
              <a:defRPr/>
            </a:pPr>
            <a:endParaRPr kumimoji="0" lang="en-US" sz="2800" b="1" i="0" u="none" strike="noStrike" kern="0" cap="none" spc="0" normalizeH="0" baseline="0" noProof="0" dirty="0" smtClean="0">
              <a:ln>
                <a:noFill/>
              </a:ln>
              <a:solidFill>
                <a:srgbClr val="E70308"/>
              </a:solidFill>
              <a:effectLst/>
              <a:uLnTx/>
              <a:uFillTx/>
              <a:latin typeface="+mn-lt"/>
              <a:ea typeface="+mn-ea"/>
              <a:cs typeface="+mn-cs"/>
            </a:endParaRPr>
          </a:p>
          <a:p>
            <a:pPr marL="609600" marR="0" lvl="0" indent="-609600" algn="l" defTabSz="914400" rtl="0" eaLnBrk="1" fontAlgn="base" latinLnBrk="0" hangingPunct="1">
              <a:lnSpc>
                <a:spcPct val="90000"/>
              </a:lnSpc>
              <a:spcBef>
                <a:spcPct val="0"/>
              </a:spcBef>
              <a:spcAft>
                <a:spcPct val="0"/>
              </a:spcAft>
              <a:buClrTx/>
              <a:buSzTx/>
              <a:buFontTx/>
              <a:buNone/>
              <a:tabLst>
                <a:tab pos="165100" algn="l"/>
              </a:tabLst>
              <a:defRPr/>
            </a:pPr>
            <a:r>
              <a:rPr kumimoji="0" lang="en-US" sz="2800" b="1" i="0" u="none" strike="noStrike" kern="0" cap="none" spc="0" normalizeH="0" baseline="0" noProof="0" dirty="0" smtClean="0">
                <a:ln>
                  <a:noFill/>
                </a:ln>
                <a:solidFill>
                  <a:srgbClr val="000099"/>
                </a:solidFill>
                <a:effectLst/>
                <a:uLnTx/>
                <a:uFillTx/>
                <a:latin typeface="+mn-lt"/>
                <a:ea typeface="+mn-ea"/>
                <a:cs typeface="+mn-cs"/>
              </a:rPr>
              <a:t>Implemented as per location and Characteristics of</a:t>
            </a:r>
            <a:r>
              <a:rPr kumimoji="0" lang="en-US" sz="2800" b="1" i="0" u="none" strike="noStrike" kern="0" cap="none" spc="0" normalizeH="0" noProof="0" dirty="0" smtClean="0">
                <a:ln>
                  <a:noFill/>
                </a:ln>
                <a:solidFill>
                  <a:srgbClr val="000099"/>
                </a:solidFill>
                <a:effectLst/>
                <a:uLnTx/>
                <a:uFillTx/>
                <a:latin typeface="+mn-lt"/>
                <a:ea typeface="+mn-ea"/>
                <a:cs typeface="+mn-cs"/>
              </a:rPr>
              <a:t> </a:t>
            </a:r>
          </a:p>
          <a:p>
            <a:pPr marL="609600" marR="0" lvl="0" indent="-609600" algn="l" defTabSz="914400" rtl="0" eaLnBrk="1" fontAlgn="base" latinLnBrk="0" hangingPunct="1">
              <a:lnSpc>
                <a:spcPct val="90000"/>
              </a:lnSpc>
              <a:spcBef>
                <a:spcPct val="0"/>
              </a:spcBef>
              <a:spcAft>
                <a:spcPct val="0"/>
              </a:spcAft>
              <a:buClrTx/>
              <a:buSzTx/>
              <a:buFontTx/>
              <a:buNone/>
              <a:tabLst>
                <a:tab pos="165100" algn="l"/>
              </a:tabLst>
              <a:defRPr/>
            </a:pPr>
            <a:r>
              <a:rPr kumimoji="0" lang="en-US" sz="2800" b="1" i="0" u="none" strike="noStrike" kern="0" cap="none" spc="0" normalizeH="0" baseline="0" noProof="0" dirty="0" smtClean="0">
                <a:ln>
                  <a:noFill/>
                </a:ln>
                <a:solidFill>
                  <a:srgbClr val="000099"/>
                </a:solidFill>
                <a:effectLst/>
                <a:uLnTx/>
                <a:uFillTx/>
                <a:latin typeface="+mn-lt"/>
                <a:ea typeface="+mn-ea"/>
                <a:cs typeface="+mn-cs"/>
              </a:rPr>
              <a:t>the aquifers.</a:t>
            </a:r>
            <a:r>
              <a:rPr kumimoji="0" lang="en-US" sz="2800" b="1" i="0" u="none" strike="noStrike" kern="0" cap="none" spc="0" normalizeH="0" baseline="0" noProof="0" dirty="0" smtClean="0">
                <a:ln>
                  <a:noFill/>
                </a:ln>
                <a:solidFill>
                  <a:schemeClr val="tx1"/>
                </a:solidFill>
                <a:effectLst/>
                <a:uLnTx/>
                <a:uFillTx/>
                <a:latin typeface="+mn-lt"/>
                <a:ea typeface="+mn-ea"/>
                <a:cs typeface="+mn-cs"/>
              </a:rPr>
              <a:t> </a:t>
            </a:r>
          </a:p>
          <a:p>
            <a:pPr marL="609600" marR="0" lvl="0" indent="-609600" algn="l" defTabSz="914400" rtl="0" eaLnBrk="1" fontAlgn="base" latinLnBrk="0" hangingPunct="1">
              <a:lnSpc>
                <a:spcPct val="90000"/>
              </a:lnSpc>
              <a:spcBef>
                <a:spcPct val="0"/>
              </a:spcBef>
              <a:spcAft>
                <a:spcPct val="0"/>
              </a:spcAft>
              <a:buClrTx/>
              <a:buSzTx/>
              <a:buFontTx/>
              <a:buAutoNum type="arabicPeriod"/>
              <a:tabLst>
                <a:tab pos="165100" algn="l"/>
              </a:tabLst>
              <a:defRPr/>
            </a:pPr>
            <a:endParaRPr kumimoji="0" lang="en-US" sz="2800" b="1" i="0" u="none" strike="noStrike" kern="0" cap="none" spc="0" normalizeH="0" baseline="0" noProof="0" dirty="0" smtClean="0">
              <a:ln>
                <a:noFill/>
              </a:ln>
              <a:solidFill>
                <a:schemeClr val="tx1"/>
              </a:solidFill>
              <a:effectLst/>
              <a:uLnTx/>
              <a:uFillTx/>
              <a:latin typeface="+mn-lt"/>
              <a:ea typeface="+mn-ea"/>
              <a:cs typeface="+mn-cs"/>
            </a:endParaRPr>
          </a:p>
          <a:p>
            <a:pPr marL="609600" marR="0" lvl="0" indent="-609600" algn="l" defTabSz="914400" rtl="0" eaLnBrk="1" fontAlgn="base" latinLnBrk="0" hangingPunct="1">
              <a:lnSpc>
                <a:spcPct val="90000"/>
              </a:lnSpc>
              <a:spcBef>
                <a:spcPct val="0"/>
              </a:spcBef>
              <a:spcAft>
                <a:spcPct val="0"/>
              </a:spcAft>
              <a:buClrTx/>
              <a:buSzTx/>
              <a:buFontTx/>
              <a:buNone/>
              <a:tabLst>
                <a:tab pos="165100" algn="l"/>
              </a:tabLst>
              <a:defRPr/>
            </a:pPr>
            <a:endParaRPr kumimoji="0" lang="en-US" sz="2800" b="1" i="0" u="none" strike="noStrike" kern="0" cap="none" spc="0" normalizeH="0" baseline="0" noProof="0" dirty="0" smtClean="0">
              <a:ln>
                <a:noFill/>
              </a:ln>
              <a:solidFill>
                <a:schemeClr val="tx1"/>
              </a:solidFill>
              <a:effectLst/>
              <a:uLnTx/>
              <a:uFillTx/>
              <a:latin typeface="+mn-lt"/>
              <a:ea typeface="+mn-ea"/>
              <a:cs typeface="+mn-cs"/>
            </a:endParaRPr>
          </a:p>
          <a:p>
            <a:pPr marL="609600" marR="0" lvl="0" indent="-609600" algn="l" defTabSz="914400" rtl="0" eaLnBrk="1" fontAlgn="base" latinLnBrk="0" hangingPunct="1">
              <a:lnSpc>
                <a:spcPct val="90000"/>
              </a:lnSpc>
              <a:spcBef>
                <a:spcPct val="0"/>
              </a:spcBef>
              <a:spcAft>
                <a:spcPct val="0"/>
              </a:spcAft>
              <a:buClrTx/>
              <a:buSzTx/>
              <a:buFontTx/>
              <a:buNone/>
              <a:tabLst>
                <a:tab pos="165100" algn="l"/>
              </a:tabLst>
              <a:defRPr/>
            </a:pPr>
            <a:endParaRPr kumimoji="0" lang="en-US" sz="2800" b="1"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203200" y="304800"/>
            <a:ext cx="7620000" cy="6477000"/>
          </a:xfrm>
        </p:spPr>
        <p:txBody>
          <a:bodyPr/>
          <a:lstStyle/>
          <a:p>
            <a:pPr eaLnBrk="1" hangingPunct="1">
              <a:buFontTx/>
              <a:buNone/>
              <a:tabLst>
                <a:tab pos="1884363" algn="l"/>
              </a:tabLst>
            </a:pPr>
            <a:r>
              <a:rPr lang="en-US" b="1" smtClean="0">
                <a:solidFill>
                  <a:srgbClr val="E70308"/>
                </a:solidFill>
              </a:rPr>
              <a:t>1.</a:t>
            </a:r>
            <a:r>
              <a:rPr lang="en-US" sz="3600" b="1" u="sng" smtClean="0">
                <a:solidFill>
                  <a:srgbClr val="E70308"/>
                </a:solidFill>
              </a:rPr>
              <a:t>Jacket Well Technique (JW)</a:t>
            </a:r>
            <a:r>
              <a:rPr lang="en-US" sz="3600" b="1" smtClean="0">
                <a:solidFill>
                  <a:srgbClr val="E70308"/>
                </a:solidFill>
              </a:rPr>
              <a:t>  </a:t>
            </a:r>
          </a:p>
          <a:p>
            <a:pPr eaLnBrk="1" hangingPunct="1">
              <a:buFontTx/>
              <a:buNone/>
              <a:tabLst>
                <a:tab pos="1884363" algn="l"/>
              </a:tabLst>
            </a:pPr>
            <a:endParaRPr lang="en-US" sz="3600" b="1" smtClean="0">
              <a:solidFill>
                <a:srgbClr val="E70308"/>
              </a:solidFill>
            </a:endParaRPr>
          </a:p>
          <a:p>
            <a:pPr eaLnBrk="1" hangingPunct="1">
              <a:tabLst>
                <a:tab pos="1884363" algn="l"/>
              </a:tabLst>
            </a:pPr>
            <a:r>
              <a:rPr lang="en-US" sz="3600" b="1" smtClean="0">
                <a:solidFill>
                  <a:srgbClr val="000099"/>
                </a:solidFill>
              </a:rPr>
              <a:t>Jacketing of well with the blasted bore holes increases effective diameter of the well  thereby improves the </a:t>
            </a:r>
            <a:r>
              <a:rPr lang="en-US" sz="3600" b="1" smtClean="0">
                <a:solidFill>
                  <a:srgbClr val="E70308"/>
                </a:solidFill>
              </a:rPr>
              <a:t>storativity and transmissivity</a:t>
            </a:r>
            <a:r>
              <a:rPr lang="en-US" sz="3600" b="1" smtClean="0">
                <a:solidFill>
                  <a:srgbClr val="000099"/>
                </a:solidFill>
              </a:rPr>
              <a:t> of the aquifer. </a:t>
            </a:r>
            <a:r>
              <a:rPr lang="en-US" sz="3600" b="1" smtClean="0">
                <a:solidFill>
                  <a:srgbClr val="E70308"/>
                </a:solidFill>
              </a:rPr>
              <a:t> </a:t>
            </a:r>
          </a:p>
        </p:txBody>
      </p:sp>
      <p:grpSp>
        <p:nvGrpSpPr>
          <p:cNvPr id="2" name="Group 15"/>
          <p:cNvGrpSpPr>
            <a:grpSpLocks/>
          </p:cNvGrpSpPr>
          <p:nvPr/>
        </p:nvGrpSpPr>
        <p:grpSpPr bwMode="auto">
          <a:xfrm>
            <a:off x="8331200" y="1143000"/>
            <a:ext cx="2946400" cy="4724400"/>
            <a:chOff x="3936" y="720"/>
            <a:chExt cx="1392" cy="2976"/>
          </a:xfrm>
        </p:grpSpPr>
        <p:sp>
          <p:nvSpPr>
            <p:cNvPr id="13317" name="Oval 6" descr="Large confetti"/>
            <p:cNvSpPr>
              <a:spLocks noChangeArrowheads="1"/>
            </p:cNvSpPr>
            <p:nvPr/>
          </p:nvSpPr>
          <p:spPr bwMode="auto">
            <a:xfrm>
              <a:off x="4032" y="2592"/>
              <a:ext cx="1104" cy="1104"/>
            </a:xfrm>
            <a:prstGeom prst="ellipse">
              <a:avLst/>
            </a:prstGeom>
            <a:pattFill prst="lgConfetti">
              <a:fgClr>
                <a:srgbClr val="E70308"/>
              </a:fgClr>
              <a:bgClr>
                <a:schemeClr val="bg1"/>
              </a:bgClr>
            </a:pattFill>
            <a:ln w="9525">
              <a:solidFill>
                <a:schemeClr val="tx1"/>
              </a:solidFill>
              <a:round/>
              <a:headEnd/>
              <a:tailEnd/>
            </a:ln>
          </p:spPr>
          <p:txBody>
            <a:bodyPr wrap="none" anchor="ctr"/>
            <a:lstStyle/>
            <a:p>
              <a:endParaRPr lang="en-US"/>
            </a:p>
          </p:txBody>
        </p:sp>
        <p:sp>
          <p:nvSpPr>
            <p:cNvPr id="13318" name="Oval 5"/>
            <p:cNvSpPr>
              <a:spLocks noChangeArrowheads="1"/>
            </p:cNvSpPr>
            <p:nvPr/>
          </p:nvSpPr>
          <p:spPr bwMode="auto">
            <a:xfrm>
              <a:off x="4416" y="2928"/>
              <a:ext cx="374" cy="384"/>
            </a:xfrm>
            <a:prstGeom prst="ellipse">
              <a:avLst/>
            </a:prstGeom>
            <a:solidFill>
              <a:srgbClr val="000099"/>
            </a:solidFill>
            <a:ln w="9525">
              <a:solidFill>
                <a:schemeClr val="tx1"/>
              </a:solidFill>
              <a:round/>
              <a:headEnd/>
              <a:tailEnd/>
            </a:ln>
          </p:spPr>
          <p:txBody>
            <a:bodyPr wrap="none" anchor="ctr"/>
            <a:lstStyle/>
            <a:p>
              <a:endParaRPr lang="en-US"/>
            </a:p>
          </p:txBody>
        </p:sp>
        <p:sp>
          <p:nvSpPr>
            <p:cNvPr id="13319" name="Line 8"/>
            <p:cNvSpPr>
              <a:spLocks noChangeShapeType="1"/>
            </p:cNvSpPr>
            <p:nvPr/>
          </p:nvSpPr>
          <p:spPr bwMode="auto">
            <a:xfrm>
              <a:off x="3936" y="816"/>
              <a:ext cx="1392" cy="0"/>
            </a:xfrm>
            <a:prstGeom prst="line">
              <a:avLst/>
            </a:prstGeom>
            <a:noFill/>
            <a:ln w="9525">
              <a:solidFill>
                <a:schemeClr val="tx1"/>
              </a:solidFill>
              <a:round/>
              <a:headEnd/>
              <a:tailEnd/>
            </a:ln>
          </p:spPr>
          <p:txBody>
            <a:bodyPr/>
            <a:lstStyle/>
            <a:p>
              <a:endParaRPr lang="en-US"/>
            </a:p>
          </p:txBody>
        </p:sp>
        <p:sp>
          <p:nvSpPr>
            <p:cNvPr id="13320" name="Rectangle 9" descr="Horizontal brick"/>
            <p:cNvSpPr>
              <a:spLocks noChangeArrowheads="1"/>
            </p:cNvSpPr>
            <p:nvPr/>
          </p:nvSpPr>
          <p:spPr bwMode="auto">
            <a:xfrm>
              <a:off x="4405" y="720"/>
              <a:ext cx="443" cy="115"/>
            </a:xfrm>
            <a:prstGeom prst="rect">
              <a:avLst/>
            </a:prstGeom>
            <a:pattFill prst="horzBrick">
              <a:fgClr>
                <a:srgbClr val="5F5F5F"/>
              </a:fgClr>
              <a:bgClr>
                <a:schemeClr val="bg1"/>
              </a:bgClr>
            </a:pattFill>
            <a:ln w="9525">
              <a:solidFill>
                <a:schemeClr val="tx1"/>
              </a:solidFill>
              <a:miter lim="800000"/>
              <a:headEnd/>
              <a:tailEnd/>
            </a:ln>
          </p:spPr>
          <p:txBody>
            <a:bodyPr wrap="none" anchor="ctr"/>
            <a:lstStyle/>
            <a:p>
              <a:endParaRPr lang="en-US"/>
            </a:p>
          </p:txBody>
        </p:sp>
        <p:sp>
          <p:nvSpPr>
            <p:cNvPr id="13321" name="Line 11"/>
            <p:cNvSpPr>
              <a:spLocks noChangeShapeType="1"/>
            </p:cNvSpPr>
            <p:nvPr/>
          </p:nvSpPr>
          <p:spPr bwMode="auto">
            <a:xfrm>
              <a:off x="4128" y="816"/>
              <a:ext cx="0" cy="576"/>
            </a:xfrm>
            <a:prstGeom prst="line">
              <a:avLst/>
            </a:prstGeom>
            <a:noFill/>
            <a:ln w="38100" cmpd="dbl">
              <a:solidFill>
                <a:schemeClr val="tx1"/>
              </a:solidFill>
              <a:round/>
              <a:headEnd/>
              <a:tailEnd/>
            </a:ln>
          </p:spPr>
          <p:txBody>
            <a:bodyPr/>
            <a:lstStyle/>
            <a:p>
              <a:endParaRPr lang="en-US"/>
            </a:p>
          </p:txBody>
        </p:sp>
        <p:sp>
          <p:nvSpPr>
            <p:cNvPr id="13322" name="Line 12"/>
            <p:cNvSpPr>
              <a:spLocks noChangeShapeType="1"/>
            </p:cNvSpPr>
            <p:nvPr/>
          </p:nvSpPr>
          <p:spPr bwMode="auto">
            <a:xfrm>
              <a:off x="5088" y="816"/>
              <a:ext cx="0" cy="576"/>
            </a:xfrm>
            <a:prstGeom prst="line">
              <a:avLst/>
            </a:prstGeom>
            <a:noFill/>
            <a:ln w="38100" cmpd="dbl">
              <a:solidFill>
                <a:schemeClr val="tx1"/>
              </a:solidFill>
              <a:round/>
              <a:headEnd/>
              <a:tailEnd/>
            </a:ln>
          </p:spPr>
          <p:txBody>
            <a:bodyPr/>
            <a:lstStyle/>
            <a:p>
              <a:endParaRPr lang="en-US"/>
            </a:p>
          </p:txBody>
        </p:sp>
        <p:sp>
          <p:nvSpPr>
            <p:cNvPr id="13323" name="Line 13"/>
            <p:cNvSpPr>
              <a:spLocks noChangeShapeType="1"/>
            </p:cNvSpPr>
            <p:nvPr/>
          </p:nvSpPr>
          <p:spPr bwMode="auto">
            <a:xfrm>
              <a:off x="4944" y="816"/>
              <a:ext cx="0" cy="576"/>
            </a:xfrm>
            <a:prstGeom prst="line">
              <a:avLst/>
            </a:prstGeom>
            <a:noFill/>
            <a:ln w="38100" cmpd="dbl">
              <a:solidFill>
                <a:schemeClr val="tx1"/>
              </a:solidFill>
              <a:round/>
              <a:headEnd/>
              <a:tailEnd/>
            </a:ln>
          </p:spPr>
          <p:txBody>
            <a:bodyPr/>
            <a:lstStyle/>
            <a:p>
              <a:endParaRPr lang="en-US"/>
            </a:p>
          </p:txBody>
        </p:sp>
        <p:sp>
          <p:nvSpPr>
            <p:cNvPr id="13324" name="Line 14"/>
            <p:cNvSpPr>
              <a:spLocks noChangeShapeType="1"/>
            </p:cNvSpPr>
            <p:nvPr/>
          </p:nvSpPr>
          <p:spPr bwMode="auto">
            <a:xfrm>
              <a:off x="4320" y="816"/>
              <a:ext cx="0" cy="576"/>
            </a:xfrm>
            <a:prstGeom prst="line">
              <a:avLst/>
            </a:prstGeom>
            <a:noFill/>
            <a:ln w="38100" cmpd="dbl">
              <a:solidFill>
                <a:schemeClr val="tx1"/>
              </a:solidFill>
              <a:round/>
              <a:headEnd/>
              <a:tailEnd/>
            </a:ln>
          </p:spPr>
          <p:txBody>
            <a:bodyPr/>
            <a:lstStyle/>
            <a:p>
              <a:endParaRPr lang="en-US"/>
            </a:p>
          </p:txBody>
        </p:sp>
        <p:sp>
          <p:nvSpPr>
            <p:cNvPr id="13325" name="Rectangle 7"/>
            <p:cNvSpPr>
              <a:spLocks noChangeArrowheads="1"/>
            </p:cNvSpPr>
            <p:nvPr/>
          </p:nvSpPr>
          <p:spPr bwMode="auto">
            <a:xfrm>
              <a:off x="4464" y="720"/>
              <a:ext cx="328" cy="823"/>
            </a:xfrm>
            <a:prstGeom prst="rect">
              <a:avLst/>
            </a:prstGeom>
            <a:solidFill>
              <a:schemeClr val="bg1"/>
            </a:solidFill>
            <a:ln w="9525">
              <a:solidFill>
                <a:schemeClr val="tx1"/>
              </a:solidFill>
              <a:miter lim="800000"/>
              <a:headEnd/>
              <a:tailEnd/>
            </a:ln>
          </p:spPr>
          <p:txBody>
            <a:bodyPr wrap="none" anchor="ctr"/>
            <a:lstStyle/>
            <a:p>
              <a:endParaRPr lang="en-US"/>
            </a:p>
          </p:txBody>
        </p:sp>
      </p:gr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w top">
            <a:hlinkClick r:id="rId2" action="ppaction://program"/>
          </p:cNvPr>
          <p:cNvPicPr>
            <a:picLocks noChangeAspect="1" noChangeArrowheads="1"/>
          </p:cNvPicPr>
          <p:nvPr/>
        </p:nvPicPr>
        <p:blipFill>
          <a:blip r:embed="rId3" cstate="print"/>
          <a:srcRect/>
          <a:stretch>
            <a:fillRect/>
          </a:stretch>
        </p:blipFill>
        <p:spPr bwMode="auto">
          <a:xfrm>
            <a:off x="203200" y="685801"/>
            <a:ext cx="8026400" cy="5491163"/>
          </a:xfrm>
          <a:prstGeom prst="rect">
            <a:avLst/>
          </a:prstGeom>
          <a:noFill/>
          <a:ln w="9525">
            <a:noFill/>
            <a:miter lim="800000"/>
            <a:headEnd/>
            <a:tailEnd/>
          </a:ln>
        </p:spPr>
      </p:pic>
      <p:sp>
        <p:nvSpPr>
          <p:cNvPr id="3" name="Rectangle 2"/>
          <p:cNvSpPr/>
          <p:nvPr/>
        </p:nvSpPr>
        <p:spPr>
          <a:xfrm>
            <a:off x="8331200" y="1828801"/>
            <a:ext cx="3657600" cy="2308324"/>
          </a:xfrm>
          <a:prstGeom prst="rect">
            <a:avLst/>
          </a:prstGeom>
        </p:spPr>
        <p:txBody>
          <a:bodyPr wrap="square">
            <a:spAutoFit/>
          </a:bodyPr>
          <a:lstStyle/>
          <a:p>
            <a:pPr eaLnBrk="1" hangingPunct="1">
              <a:lnSpc>
                <a:spcPct val="80000"/>
              </a:lnSpc>
            </a:pPr>
            <a:r>
              <a:rPr lang="en-US" b="1" dirty="0" err="1" smtClean="0">
                <a:solidFill>
                  <a:srgbClr val="FF0000"/>
                </a:solidFill>
                <a:hlinkClick r:id="rId4" action="ppaction://hlinkfile"/>
              </a:rPr>
              <a:t>Hydrogelogical</a:t>
            </a:r>
            <a:r>
              <a:rPr lang="en-US" b="1" dirty="0" smtClean="0">
                <a:solidFill>
                  <a:srgbClr val="FF0000"/>
                </a:solidFill>
                <a:hlinkClick r:id="rId4" action="ppaction://hlinkfile"/>
              </a:rPr>
              <a:t> and Geophysical survey has to be carried out to know rock can be blasted to develop the cracks.</a:t>
            </a:r>
          </a:p>
          <a:p>
            <a:pPr eaLnBrk="1" hangingPunct="1">
              <a:lnSpc>
                <a:spcPct val="80000"/>
              </a:lnSpc>
              <a:buFontTx/>
              <a:buNone/>
            </a:pPr>
            <a:endParaRPr lang="en-US" b="1" dirty="0" smtClean="0">
              <a:solidFill>
                <a:srgbClr val="FF0000"/>
              </a:solidFill>
              <a:hlinkClick r:id="rId4" action="ppaction://hlinkfile"/>
            </a:endParaRPr>
          </a:p>
          <a:p>
            <a:pPr eaLnBrk="1" hangingPunct="1">
              <a:lnSpc>
                <a:spcPct val="80000"/>
              </a:lnSpc>
            </a:pPr>
            <a:r>
              <a:rPr lang="en-US" b="1" dirty="0" smtClean="0">
                <a:solidFill>
                  <a:srgbClr val="FF0000"/>
                </a:solidFill>
                <a:hlinkClick r:id="rId4" action="ppaction://hlinkfile"/>
              </a:rPr>
              <a:t> Bores are drilled in staggered  pattern.</a:t>
            </a:r>
          </a:p>
          <a:p>
            <a:pPr eaLnBrk="1" hangingPunct="1">
              <a:lnSpc>
                <a:spcPct val="80000"/>
              </a:lnSpc>
              <a:buFontTx/>
              <a:buNone/>
            </a:pPr>
            <a:endParaRPr lang="en-US" b="1" dirty="0" smtClean="0">
              <a:solidFill>
                <a:srgbClr val="FF0000"/>
              </a:solidFill>
              <a:hlinkClick r:id="rId4" action="ppaction://hlinkfile"/>
            </a:endParaRPr>
          </a:p>
          <a:p>
            <a:pPr eaLnBrk="1" hangingPunct="1">
              <a:lnSpc>
                <a:spcPct val="80000"/>
              </a:lnSpc>
            </a:pPr>
            <a:r>
              <a:rPr lang="en-US" b="1" dirty="0" smtClean="0">
                <a:solidFill>
                  <a:srgbClr val="FF0000"/>
                </a:solidFill>
                <a:hlinkClick r:id="rId4" action="ppaction://hlinkfile"/>
              </a:rPr>
              <a:t>suitable explosives to be lowered in 2 to 3 sections for effective blasting.  </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152400"/>
            <a:ext cx="10972800" cy="1143000"/>
          </a:xfrm>
        </p:spPr>
        <p:txBody>
          <a:bodyPr/>
          <a:lstStyle/>
          <a:p>
            <a:pPr eaLnBrk="1" hangingPunct="1"/>
            <a:r>
              <a:rPr lang="en-US" sz="4000" b="1" smtClean="0">
                <a:solidFill>
                  <a:srgbClr val="E70308"/>
                </a:solidFill>
              </a:rPr>
              <a:t>2.Bore Blast Technique  (BBT)  :- </a:t>
            </a:r>
            <a:endParaRPr lang="en-US" sz="2400" smtClean="0">
              <a:solidFill>
                <a:srgbClr val="E70308"/>
              </a:solidFill>
            </a:endParaRPr>
          </a:p>
        </p:txBody>
      </p:sp>
      <p:sp>
        <p:nvSpPr>
          <p:cNvPr id="19459" name="Rectangle 3"/>
          <p:cNvSpPr>
            <a:spLocks noGrp="1" noChangeArrowheads="1"/>
          </p:cNvSpPr>
          <p:nvPr>
            <p:ph idx="1"/>
          </p:nvPr>
        </p:nvSpPr>
        <p:spPr>
          <a:xfrm>
            <a:off x="609600" y="1447801"/>
            <a:ext cx="10972800" cy="4525963"/>
          </a:xfrm>
        </p:spPr>
        <p:txBody>
          <a:bodyPr/>
          <a:lstStyle/>
          <a:p>
            <a:pPr eaLnBrk="1" hangingPunct="1"/>
            <a:r>
              <a:rPr lang="en-US" b="1" smtClean="0">
                <a:solidFill>
                  <a:srgbClr val="000099"/>
                </a:solidFill>
              </a:rPr>
              <a:t>Bore blast technique is adopted to create more storage space  for groundwater in massive and crystalline hard rocks by fracturing.</a:t>
            </a:r>
          </a:p>
        </p:txBody>
      </p:sp>
      <p:sp>
        <p:nvSpPr>
          <p:cNvPr id="18434" name="Slide Number Placeholder 5"/>
          <p:cNvSpPr>
            <a:spLocks noGrp="1"/>
          </p:cNvSpPr>
          <p:nvPr>
            <p:ph type="sldNum" sz="quarter" idx="12"/>
          </p:nvPr>
        </p:nvSpPr>
        <p:spPr/>
        <p:txBody>
          <a:bodyPr>
            <a:normAutofit/>
          </a:bodyPr>
          <a:lstStyle/>
          <a:p>
            <a:pPr>
              <a:defRPr/>
            </a:pPr>
            <a:fld id="{07B36873-F20C-4424-8423-D199AA8D1777}" type="slidenum">
              <a:rPr lang="en-US"/>
              <a:pPr>
                <a:defRPr/>
              </a:pPr>
              <a:t>64</a:t>
            </a:fld>
            <a:endParaRPr lang="en-US"/>
          </a:p>
        </p:txBody>
      </p:sp>
      <p:grpSp>
        <p:nvGrpSpPr>
          <p:cNvPr id="2" name="Group 108"/>
          <p:cNvGrpSpPr>
            <a:grpSpLocks/>
          </p:cNvGrpSpPr>
          <p:nvPr/>
        </p:nvGrpSpPr>
        <p:grpSpPr bwMode="auto">
          <a:xfrm>
            <a:off x="0" y="3581400"/>
            <a:ext cx="12192000" cy="3276600"/>
            <a:chOff x="0" y="2256"/>
            <a:chExt cx="5760" cy="2064"/>
          </a:xfrm>
        </p:grpSpPr>
        <p:sp>
          <p:nvSpPr>
            <p:cNvPr id="19462" name="Rectangle 4"/>
            <p:cNvSpPr>
              <a:spLocks noChangeArrowheads="1"/>
            </p:cNvSpPr>
            <p:nvPr/>
          </p:nvSpPr>
          <p:spPr bwMode="auto">
            <a:xfrm>
              <a:off x="0" y="2352"/>
              <a:ext cx="5760" cy="1968"/>
            </a:xfrm>
            <a:prstGeom prst="rect">
              <a:avLst/>
            </a:prstGeom>
            <a:solidFill>
              <a:srgbClr val="B2B2B2"/>
            </a:solidFill>
            <a:ln w="9525">
              <a:solidFill>
                <a:schemeClr val="tx1"/>
              </a:solidFill>
              <a:miter lim="800000"/>
              <a:headEnd/>
              <a:tailEnd/>
            </a:ln>
          </p:spPr>
          <p:txBody>
            <a:bodyPr wrap="none" anchor="ctr"/>
            <a:lstStyle/>
            <a:p>
              <a:endParaRPr lang="en-US"/>
            </a:p>
          </p:txBody>
        </p:sp>
        <p:grpSp>
          <p:nvGrpSpPr>
            <p:cNvPr id="3" name="Group 53"/>
            <p:cNvGrpSpPr>
              <a:grpSpLocks/>
            </p:cNvGrpSpPr>
            <p:nvPr/>
          </p:nvGrpSpPr>
          <p:grpSpPr bwMode="auto">
            <a:xfrm>
              <a:off x="144" y="2256"/>
              <a:ext cx="1728" cy="2064"/>
              <a:chOff x="528" y="2256"/>
              <a:chExt cx="1728" cy="2064"/>
            </a:xfrm>
          </p:grpSpPr>
          <p:sp>
            <p:nvSpPr>
              <p:cNvPr id="19518" name="Line 19"/>
              <p:cNvSpPr>
                <a:spLocks noChangeShapeType="1"/>
              </p:cNvSpPr>
              <p:nvPr/>
            </p:nvSpPr>
            <p:spPr bwMode="auto">
              <a:xfrm>
                <a:off x="1008" y="2256"/>
                <a:ext cx="0" cy="2064"/>
              </a:xfrm>
              <a:prstGeom prst="line">
                <a:avLst/>
              </a:prstGeom>
              <a:noFill/>
              <a:ln w="76200" cmpd="tri">
                <a:solidFill>
                  <a:schemeClr val="tx1"/>
                </a:solidFill>
                <a:round/>
                <a:headEnd/>
                <a:tailEnd/>
              </a:ln>
            </p:spPr>
            <p:txBody>
              <a:bodyPr/>
              <a:lstStyle/>
              <a:p>
                <a:endParaRPr lang="en-US"/>
              </a:p>
            </p:txBody>
          </p:sp>
          <p:sp>
            <p:nvSpPr>
              <p:cNvPr id="19519" name="Line 20"/>
              <p:cNvSpPr>
                <a:spLocks noChangeShapeType="1"/>
              </p:cNvSpPr>
              <p:nvPr/>
            </p:nvSpPr>
            <p:spPr bwMode="auto">
              <a:xfrm>
                <a:off x="1776" y="2256"/>
                <a:ext cx="0" cy="2064"/>
              </a:xfrm>
              <a:prstGeom prst="line">
                <a:avLst/>
              </a:prstGeom>
              <a:noFill/>
              <a:ln w="76200" cmpd="tri">
                <a:solidFill>
                  <a:schemeClr val="tx1"/>
                </a:solidFill>
                <a:round/>
                <a:headEnd/>
                <a:tailEnd/>
              </a:ln>
            </p:spPr>
            <p:txBody>
              <a:bodyPr/>
              <a:lstStyle/>
              <a:p>
                <a:endParaRPr lang="en-US"/>
              </a:p>
            </p:txBody>
          </p:sp>
          <p:grpSp>
            <p:nvGrpSpPr>
              <p:cNvPr id="4" name="Group 28"/>
              <p:cNvGrpSpPr>
                <a:grpSpLocks/>
              </p:cNvGrpSpPr>
              <p:nvPr/>
            </p:nvGrpSpPr>
            <p:grpSpPr bwMode="auto">
              <a:xfrm>
                <a:off x="672" y="2736"/>
                <a:ext cx="672" cy="528"/>
                <a:chOff x="-720" y="3168"/>
                <a:chExt cx="528" cy="528"/>
              </a:xfrm>
            </p:grpSpPr>
            <p:sp>
              <p:nvSpPr>
                <p:cNvPr id="19539" name="Oval 22"/>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540" name="Line 23"/>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541" name="Line 25"/>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542" name="Line 26"/>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543" name="Line 27"/>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nvGrpSpPr>
              <p:cNvPr id="5" name="Group 29"/>
              <p:cNvGrpSpPr>
                <a:grpSpLocks/>
              </p:cNvGrpSpPr>
              <p:nvPr/>
            </p:nvGrpSpPr>
            <p:grpSpPr bwMode="auto">
              <a:xfrm>
                <a:off x="1440" y="2736"/>
                <a:ext cx="672" cy="528"/>
                <a:chOff x="-720" y="3168"/>
                <a:chExt cx="528" cy="528"/>
              </a:xfrm>
            </p:grpSpPr>
            <p:sp>
              <p:nvSpPr>
                <p:cNvPr id="19534" name="Oval 30"/>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535" name="Line 31"/>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536" name="Line 32"/>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537" name="Line 33"/>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538" name="Line 34"/>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nvGrpSpPr>
              <p:cNvPr id="6" name="Group 41"/>
              <p:cNvGrpSpPr>
                <a:grpSpLocks/>
              </p:cNvGrpSpPr>
              <p:nvPr/>
            </p:nvGrpSpPr>
            <p:grpSpPr bwMode="auto">
              <a:xfrm>
                <a:off x="528" y="3408"/>
                <a:ext cx="960" cy="912"/>
                <a:chOff x="-720" y="3168"/>
                <a:chExt cx="528" cy="528"/>
              </a:xfrm>
            </p:grpSpPr>
            <p:sp>
              <p:nvSpPr>
                <p:cNvPr id="19529" name="Oval 42"/>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530" name="Line 43"/>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531" name="Line 44"/>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532" name="Line 45"/>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533" name="Line 46"/>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nvGrpSpPr>
              <p:cNvPr id="7" name="Group 47"/>
              <p:cNvGrpSpPr>
                <a:grpSpLocks/>
              </p:cNvGrpSpPr>
              <p:nvPr/>
            </p:nvGrpSpPr>
            <p:grpSpPr bwMode="auto">
              <a:xfrm>
                <a:off x="1296" y="3408"/>
                <a:ext cx="960" cy="912"/>
                <a:chOff x="-720" y="3168"/>
                <a:chExt cx="528" cy="528"/>
              </a:xfrm>
            </p:grpSpPr>
            <p:sp>
              <p:nvSpPr>
                <p:cNvPr id="19524" name="Oval 48"/>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525" name="Line 49"/>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526" name="Line 50"/>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527" name="Line 51"/>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528" name="Line 52"/>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grpSp>
          <p:nvGrpSpPr>
            <p:cNvPr id="8" name="Group 54"/>
            <p:cNvGrpSpPr>
              <a:grpSpLocks/>
            </p:cNvGrpSpPr>
            <p:nvPr/>
          </p:nvGrpSpPr>
          <p:grpSpPr bwMode="auto">
            <a:xfrm>
              <a:off x="2016" y="2256"/>
              <a:ext cx="1728" cy="2064"/>
              <a:chOff x="528" y="2256"/>
              <a:chExt cx="1728" cy="2064"/>
            </a:xfrm>
          </p:grpSpPr>
          <p:sp>
            <p:nvSpPr>
              <p:cNvPr id="19492" name="Line 55"/>
              <p:cNvSpPr>
                <a:spLocks noChangeShapeType="1"/>
              </p:cNvSpPr>
              <p:nvPr/>
            </p:nvSpPr>
            <p:spPr bwMode="auto">
              <a:xfrm>
                <a:off x="1008" y="2256"/>
                <a:ext cx="0" cy="2064"/>
              </a:xfrm>
              <a:prstGeom prst="line">
                <a:avLst/>
              </a:prstGeom>
              <a:noFill/>
              <a:ln w="76200" cmpd="tri">
                <a:solidFill>
                  <a:schemeClr val="tx1"/>
                </a:solidFill>
                <a:round/>
                <a:headEnd/>
                <a:tailEnd/>
              </a:ln>
            </p:spPr>
            <p:txBody>
              <a:bodyPr/>
              <a:lstStyle/>
              <a:p>
                <a:endParaRPr lang="en-US"/>
              </a:p>
            </p:txBody>
          </p:sp>
          <p:sp>
            <p:nvSpPr>
              <p:cNvPr id="19493" name="Line 56"/>
              <p:cNvSpPr>
                <a:spLocks noChangeShapeType="1"/>
              </p:cNvSpPr>
              <p:nvPr/>
            </p:nvSpPr>
            <p:spPr bwMode="auto">
              <a:xfrm>
                <a:off x="1776" y="2256"/>
                <a:ext cx="0" cy="2064"/>
              </a:xfrm>
              <a:prstGeom prst="line">
                <a:avLst/>
              </a:prstGeom>
              <a:noFill/>
              <a:ln w="76200" cmpd="tri">
                <a:solidFill>
                  <a:schemeClr val="tx1"/>
                </a:solidFill>
                <a:round/>
                <a:headEnd/>
                <a:tailEnd/>
              </a:ln>
            </p:spPr>
            <p:txBody>
              <a:bodyPr/>
              <a:lstStyle/>
              <a:p>
                <a:endParaRPr lang="en-US"/>
              </a:p>
            </p:txBody>
          </p:sp>
          <p:grpSp>
            <p:nvGrpSpPr>
              <p:cNvPr id="9" name="Group 57"/>
              <p:cNvGrpSpPr>
                <a:grpSpLocks/>
              </p:cNvGrpSpPr>
              <p:nvPr/>
            </p:nvGrpSpPr>
            <p:grpSpPr bwMode="auto">
              <a:xfrm>
                <a:off x="672" y="2736"/>
                <a:ext cx="672" cy="528"/>
                <a:chOff x="-720" y="3168"/>
                <a:chExt cx="528" cy="528"/>
              </a:xfrm>
            </p:grpSpPr>
            <p:sp>
              <p:nvSpPr>
                <p:cNvPr id="19513" name="Oval 58"/>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514" name="Line 59"/>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515" name="Line 60"/>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516" name="Line 61"/>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517" name="Line 62"/>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nvGrpSpPr>
              <p:cNvPr id="10" name="Group 63"/>
              <p:cNvGrpSpPr>
                <a:grpSpLocks/>
              </p:cNvGrpSpPr>
              <p:nvPr/>
            </p:nvGrpSpPr>
            <p:grpSpPr bwMode="auto">
              <a:xfrm>
                <a:off x="1440" y="2736"/>
                <a:ext cx="672" cy="528"/>
                <a:chOff x="-720" y="3168"/>
                <a:chExt cx="528" cy="528"/>
              </a:xfrm>
            </p:grpSpPr>
            <p:sp>
              <p:nvSpPr>
                <p:cNvPr id="19508" name="Oval 64"/>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509" name="Line 65"/>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510" name="Line 66"/>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511" name="Line 67"/>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512" name="Line 68"/>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nvGrpSpPr>
              <p:cNvPr id="11" name="Group 69"/>
              <p:cNvGrpSpPr>
                <a:grpSpLocks/>
              </p:cNvGrpSpPr>
              <p:nvPr/>
            </p:nvGrpSpPr>
            <p:grpSpPr bwMode="auto">
              <a:xfrm>
                <a:off x="528" y="3408"/>
                <a:ext cx="960" cy="912"/>
                <a:chOff x="-720" y="3168"/>
                <a:chExt cx="528" cy="528"/>
              </a:xfrm>
            </p:grpSpPr>
            <p:sp>
              <p:nvSpPr>
                <p:cNvPr id="19503" name="Oval 70"/>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504" name="Line 71"/>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505" name="Line 72"/>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506" name="Line 73"/>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507" name="Line 74"/>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nvGrpSpPr>
              <p:cNvPr id="12" name="Group 75"/>
              <p:cNvGrpSpPr>
                <a:grpSpLocks/>
              </p:cNvGrpSpPr>
              <p:nvPr/>
            </p:nvGrpSpPr>
            <p:grpSpPr bwMode="auto">
              <a:xfrm>
                <a:off x="1296" y="3408"/>
                <a:ext cx="960" cy="912"/>
                <a:chOff x="-720" y="3168"/>
                <a:chExt cx="528" cy="528"/>
              </a:xfrm>
            </p:grpSpPr>
            <p:sp>
              <p:nvSpPr>
                <p:cNvPr id="19498" name="Oval 76"/>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499" name="Line 77"/>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500" name="Line 78"/>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501" name="Line 79"/>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502" name="Line 80"/>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grpSp>
          <p:nvGrpSpPr>
            <p:cNvPr id="13" name="Group 81"/>
            <p:cNvGrpSpPr>
              <a:grpSpLocks/>
            </p:cNvGrpSpPr>
            <p:nvPr/>
          </p:nvGrpSpPr>
          <p:grpSpPr bwMode="auto">
            <a:xfrm>
              <a:off x="3888" y="2256"/>
              <a:ext cx="1728" cy="2064"/>
              <a:chOff x="528" y="2256"/>
              <a:chExt cx="1728" cy="2064"/>
            </a:xfrm>
          </p:grpSpPr>
          <p:sp>
            <p:nvSpPr>
              <p:cNvPr id="19466" name="Line 82"/>
              <p:cNvSpPr>
                <a:spLocks noChangeShapeType="1"/>
              </p:cNvSpPr>
              <p:nvPr/>
            </p:nvSpPr>
            <p:spPr bwMode="auto">
              <a:xfrm>
                <a:off x="1008" y="2256"/>
                <a:ext cx="0" cy="2064"/>
              </a:xfrm>
              <a:prstGeom prst="line">
                <a:avLst/>
              </a:prstGeom>
              <a:noFill/>
              <a:ln w="76200" cmpd="tri">
                <a:solidFill>
                  <a:schemeClr val="tx1"/>
                </a:solidFill>
                <a:round/>
                <a:headEnd/>
                <a:tailEnd/>
              </a:ln>
            </p:spPr>
            <p:txBody>
              <a:bodyPr/>
              <a:lstStyle/>
              <a:p>
                <a:endParaRPr lang="en-US"/>
              </a:p>
            </p:txBody>
          </p:sp>
          <p:sp>
            <p:nvSpPr>
              <p:cNvPr id="19467" name="Line 83"/>
              <p:cNvSpPr>
                <a:spLocks noChangeShapeType="1"/>
              </p:cNvSpPr>
              <p:nvPr/>
            </p:nvSpPr>
            <p:spPr bwMode="auto">
              <a:xfrm>
                <a:off x="1776" y="2256"/>
                <a:ext cx="0" cy="2064"/>
              </a:xfrm>
              <a:prstGeom prst="line">
                <a:avLst/>
              </a:prstGeom>
              <a:noFill/>
              <a:ln w="76200" cmpd="tri">
                <a:solidFill>
                  <a:schemeClr val="tx1"/>
                </a:solidFill>
                <a:round/>
                <a:headEnd/>
                <a:tailEnd/>
              </a:ln>
            </p:spPr>
            <p:txBody>
              <a:bodyPr/>
              <a:lstStyle/>
              <a:p>
                <a:endParaRPr lang="en-US"/>
              </a:p>
            </p:txBody>
          </p:sp>
          <p:grpSp>
            <p:nvGrpSpPr>
              <p:cNvPr id="14" name="Group 84"/>
              <p:cNvGrpSpPr>
                <a:grpSpLocks/>
              </p:cNvGrpSpPr>
              <p:nvPr/>
            </p:nvGrpSpPr>
            <p:grpSpPr bwMode="auto">
              <a:xfrm>
                <a:off x="672" y="2736"/>
                <a:ext cx="672" cy="528"/>
                <a:chOff x="-720" y="3168"/>
                <a:chExt cx="528" cy="528"/>
              </a:xfrm>
            </p:grpSpPr>
            <p:sp>
              <p:nvSpPr>
                <p:cNvPr id="19487" name="Oval 85"/>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488" name="Line 86"/>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489" name="Line 87"/>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490" name="Line 88"/>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491" name="Line 89"/>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nvGrpSpPr>
              <p:cNvPr id="15" name="Group 90"/>
              <p:cNvGrpSpPr>
                <a:grpSpLocks/>
              </p:cNvGrpSpPr>
              <p:nvPr/>
            </p:nvGrpSpPr>
            <p:grpSpPr bwMode="auto">
              <a:xfrm>
                <a:off x="1440" y="2736"/>
                <a:ext cx="672" cy="528"/>
                <a:chOff x="-720" y="3168"/>
                <a:chExt cx="528" cy="528"/>
              </a:xfrm>
            </p:grpSpPr>
            <p:sp>
              <p:nvSpPr>
                <p:cNvPr id="19482" name="Oval 91"/>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483" name="Line 92"/>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484" name="Line 93"/>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485" name="Line 94"/>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486" name="Line 95"/>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nvGrpSpPr>
              <p:cNvPr id="16" name="Group 96"/>
              <p:cNvGrpSpPr>
                <a:grpSpLocks/>
              </p:cNvGrpSpPr>
              <p:nvPr/>
            </p:nvGrpSpPr>
            <p:grpSpPr bwMode="auto">
              <a:xfrm>
                <a:off x="528" y="3408"/>
                <a:ext cx="960" cy="912"/>
                <a:chOff x="-720" y="3168"/>
                <a:chExt cx="528" cy="528"/>
              </a:xfrm>
            </p:grpSpPr>
            <p:sp>
              <p:nvSpPr>
                <p:cNvPr id="19477" name="Oval 97"/>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478" name="Line 98"/>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479" name="Line 99"/>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480" name="Line 100"/>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481" name="Line 101"/>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nvGrpSpPr>
              <p:cNvPr id="17" name="Group 102"/>
              <p:cNvGrpSpPr>
                <a:grpSpLocks/>
              </p:cNvGrpSpPr>
              <p:nvPr/>
            </p:nvGrpSpPr>
            <p:grpSpPr bwMode="auto">
              <a:xfrm>
                <a:off x="1296" y="3408"/>
                <a:ext cx="960" cy="912"/>
                <a:chOff x="-720" y="3168"/>
                <a:chExt cx="528" cy="528"/>
              </a:xfrm>
            </p:grpSpPr>
            <p:sp>
              <p:nvSpPr>
                <p:cNvPr id="19472" name="Oval 103"/>
                <p:cNvSpPr>
                  <a:spLocks noChangeArrowheads="1"/>
                </p:cNvSpPr>
                <p:nvPr/>
              </p:nvSpPr>
              <p:spPr bwMode="auto">
                <a:xfrm>
                  <a:off x="-528" y="3360"/>
                  <a:ext cx="144" cy="144"/>
                </a:xfrm>
                <a:prstGeom prst="ellipse">
                  <a:avLst/>
                </a:prstGeom>
                <a:solidFill>
                  <a:srgbClr val="FF3300"/>
                </a:solidFill>
                <a:ln w="9525">
                  <a:solidFill>
                    <a:srgbClr val="E70308"/>
                  </a:solidFill>
                  <a:round/>
                  <a:headEnd/>
                  <a:tailEnd/>
                </a:ln>
              </p:spPr>
              <p:txBody>
                <a:bodyPr wrap="none" anchor="ctr"/>
                <a:lstStyle/>
                <a:p>
                  <a:endParaRPr lang="en-US"/>
                </a:p>
              </p:txBody>
            </p:sp>
            <p:sp>
              <p:nvSpPr>
                <p:cNvPr id="19473" name="Line 104"/>
                <p:cNvSpPr>
                  <a:spLocks noChangeShapeType="1"/>
                </p:cNvSpPr>
                <p:nvPr/>
              </p:nvSpPr>
              <p:spPr bwMode="auto">
                <a:xfrm flipV="1">
                  <a:off x="-384" y="3168"/>
                  <a:ext cx="192" cy="192"/>
                </a:xfrm>
                <a:prstGeom prst="line">
                  <a:avLst/>
                </a:prstGeom>
                <a:noFill/>
                <a:ln w="9525">
                  <a:solidFill>
                    <a:srgbClr val="E70308"/>
                  </a:solidFill>
                  <a:round/>
                  <a:headEnd/>
                  <a:tailEnd type="triangle" w="med" len="med"/>
                </a:ln>
              </p:spPr>
              <p:txBody>
                <a:bodyPr/>
                <a:lstStyle/>
                <a:p>
                  <a:endParaRPr lang="en-US"/>
                </a:p>
              </p:txBody>
            </p:sp>
            <p:sp>
              <p:nvSpPr>
                <p:cNvPr id="19474" name="Line 105"/>
                <p:cNvSpPr>
                  <a:spLocks noChangeShapeType="1"/>
                </p:cNvSpPr>
                <p:nvPr/>
              </p:nvSpPr>
              <p:spPr bwMode="auto">
                <a:xfrm rot="5400000" flipV="1">
                  <a:off x="-384" y="3504"/>
                  <a:ext cx="192" cy="192"/>
                </a:xfrm>
                <a:prstGeom prst="line">
                  <a:avLst/>
                </a:prstGeom>
                <a:noFill/>
                <a:ln w="9525">
                  <a:solidFill>
                    <a:srgbClr val="E70308"/>
                  </a:solidFill>
                  <a:round/>
                  <a:headEnd/>
                  <a:tailEnd type="triangle" w="med" len="med"/>
                </a:ln>
              </p:spPr>
              <p:txBody>
                <a:bodyPr/>
                <a:lstStyle/>
                <a:p>
                  <a:endParaRPr lang="en-US"/>
                </a:p>
              </p:txBody>
            </p:sp>
            <p:sp>
              <p:nvSpPr>
                <p:cNvPr id="19475" name="Line 106"/>
                <p:cNvSpPr>
                  <a:spLocks noChangeShapeType="1"/>
                </p:cNvSpPr>
                <p:nvPr/>
              </p:nvSpPr>
              <p:spPr bwMode="auto">
                <a:xfrm rot="10800000" flipV="1">
                  <a:off x="-720" y="3504"/>
                  <a:ext cx="192" cy="192"/>
                </a:xfrm>
                <a:prstGeom prst="line">
                  <a:avLst/>
                </a:prstGeom>
                <a:noFill/>
                <a:ln w="9525">
                  <a:solidFill>
                    <a:srgbClr val="E70308"/>
                  </a:solidFill>
                  <a:round/>
                  <a:headEnd/>
                  <a:tailEnd type="triangle" w="med" len="med"/>
                </a:ln>
              </p:spPr>
              <p:txBody>
                <a:bodyPr/>
                <a:lstStyle/>
                <a:p>
                  <a:endParaRPr lang="en-US"/>
                </a:p>
              </p:txBody>
            </p:sp>
            <p:sp>
              <p:nvSpPr>
                <p:cNvPr id="19476" name="Line 107"/>
                <p:cNvSpPr>
                  <a:spLocks noChangeShapeType="1"/>
                </p:cNvSpPr>
                <p:nvPr/>
              </p:nvSpPr>
              <p:spPr bwMode="auto">
                <a:xfrm rot="16200000" flipV="1">
                  <a:off x="-720" y="3168"/>
                  <a:ext cx="192" cy="192"/>
                </a:xfrm>
                <a:prstGeom prst="line">
                  <a:avLst/>
                </a:prstGeom>
                <a:noFill/>
                <a:ln w="9525">
                  <a:solidFill>
                    <a:srgbClr val="E70308"/>
                  </a:solidFill>
                  <a:round/>
                  <a:headEnd/>
                  <a:tailEnd type="triangle" w="med" len="med"/>
                </a:ln>
              </p:spPr>
              <p:txBody>
                <a:bodyPr/>
                <a:lstStyle/>
                <a:p>
                  <a:endParaRPr lang="en-US"/>
                </a:p>
              </p:txBody>
            </p:sp>
          </p:grpSp>
        </p:grpSp>
      </p:gr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341968" y="274638"/>
            <a:ext cx="9326033" cy="1143000"/>
          </a:xfrm>
        </p:spPr>
        <p:txBody>
          <a:bodyPr/>
          <a:lstStyle/>
          <a:p>
            <a:pPr eaLnBrk="1" hangingPunct="1"/>
            <a:r>
              <a:rPr lang="en-US" smtClean="0"/>
              <a:t>Bore Blast Technique</a:t>
            </a:r>
            <a:endParaRPr lang="en-US" sz="2800" smtClean="0"/>
          </a:p>
        </p:txBody>
      </p:sp>
      <p:sp>
        <p:nvSpPr>
          <p:cNvPr id="21506" name="Slide Number Placeholder 4"/>
          <p:cNvSpPr>
            <a:spLocks noGrp="1"/>
          </p:cNvSpPr>
          <p:nvPr>
            <p:ph type="sldNum" sz="quarter" idx="12"/>
          </p:nvPr>
        </p:nvSpPr>
        <p:spPr/>
        <p:txBody>
          <a:bodyPr>
            <a:normAutofit/>
          </a:bodyPr>
          <a:lstStyle/>
          <a:p>
            <a:pPr>
              <a:defRPr/>
            </a:pPr>
            <a:fld id="{B38A692F-A8E8-4215-8724-ABA33D68EBCA}" type="slidenum">
              <a:rPr lang="en-US"/>
              <a:pPr>
                <a:defRPr/>
              </a:pPr>
              <a:t>65</a:t>
            </a:fld>
            <a:endParaRPr lang="en-US"/>
          </a:p>
        </p:txBody>
      </p:sp>
      <p:sp>
        <p:nvSpPr>
          <p:cNvPr id="22532" name="Rectangle 4"/>
          <p:cNvSpPr>
            <a:spLocks noChangeArrowheads="1"/>
          </p:cNvSpPr>
          <p:nvPr/>
        </p:nvSpPr>
        <p:spPr bwMode="auto">
          <a:xfrm>
            <a:off x="0" y="0"/>
            <a:ext cx="12192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2533" name="Picture 3" descr="bbt">
            <a:hlinkClick r:id="rId2" action="ppaction://program"/>
          </p:cNvPr>
          <p:cNvPicPr>
            <a:picLocks noChangeAspect="1" noChangeArrowheads="1"/>
          </p:cNvPicPr>
          <p:nvPr/>
        </p:nvPicPr>
        <p:blipFill>
          <a:blip r:embed="rId3" cstate="print"/>
          <a:srcRect/>
          <a:stretch>
            <a:fillRect/>
          </a:stretch>
        </p:blipFill>
        <p:spPr bwMode="auto">
          <a:xfrm>
            <a:off x="1320800" y="1268414"/>
            <a:ext cx="9448800" cy="5360987"/>
          </a:xfrm>
          <a:prstGeom prst="rect">
            <a:avLst/>
          </a:prstGeom>
          <a:noFill/>
          <a:ln w="9525">
            <a:noFill/>
            <a:miter lim="800000"/>
            <a:headEnd/>
            <a:tailEnd/>
          </a:ln>
        </p:spPr>
      </p:pic>
      <p:sp>
        <p:nvSpPr>
          <p:cNvPr id="22534" name="Rectangle 5"/>
          <p:cNvSpPr>
            <a:spLocks noChangeArrowheads="1"/>
          </p:cNvSpPr>
          <p:nvPr/>
        </p:nvSpPr>
        <p:spPr bwMode="auto">
          <a:xfrm>
            <a:off x="1016000" y="228600"/>
            <a:ext cx="9956800" cy="762000"/>
          </a:xfrm>
          <a:prstGeom prst="rect">
            <a:avLst/>
          </a:prstGeom>
          <a:solidFill>
            <a:schemeClr val="bg1"/>
          </a:solidFill>
          <a:ln w="9525">
            <a:noFill/>
            <a:miter lim="800000"/>
            <a:headEnd/>
            <a:tailEnd/>
          </a:ln>
        </p:spPr>
        <p:txBody>
          <a:bodyPr anchor="ctr"/>
          <a:lstStyle/>
          <a:p>
            <a:pPr algn="ctr"/>
            <a:r>
              <a:rPr lang="en-US" sz="3200">
                <a:solidFill>
                  <a:srgbClr val="0000FF"/>
                </a:solidFill>
              </a:rPr>
              <a:t>Bore  Blast  Technique</a:t>
            </a:r>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a:xfrm>
            <a:off x="8940800" y="2743200"/>
            <a:ext cx="3454400" cy="762000"/>
          </a:xfrm>
        </p:spPr>
        <p:txBody>
          <a:bodyPr rtlCol="0">
            <a:normAutofit fontScale="90000"/>
          </a:bodyPr>
          <a:lstStyle/>
          <a:p>
            <a:pPr eaLnBrk="1" fontAlgn="auto" hangingPunct="1">
              <a:spcAft>
                <a:spcPts val="0"/>
              </a:spcAft>
              <a:defRPr/>
            </a:pPr>
            <a:r>
              <a:rPr lang="en-US" sz="2800" dirty="0" smtClean="0">
                <a:solidFill>
                  <a:srgbClr val="FF0000"/>
                </a:solidFill>
              </a:rPr>
              <a:t>Bore  Blast </a:t>
            </a:r>
            <a:br>
              <a:rPr lang="en-US" sz="2800" dirty="0" smtClean="0">
                <a:solidFill>
                  <a:srgbClr val="FF0000"/>
                </a:solidFill>
              </a:rPr>
            </a:br>
            <a:r>
              <a:rPr lang="en-US" sz="2800" dirty="0" smtClean="0">
                <a:solidFill>
                  <a:srgbClr val="FF0000"/>
                </a:solidFill>
              </a:rPr>
              <a:t> Technique</a:t>
            </a:r>
          </a:p>
        </p:txBody>
      </p:sp>
      <p:sp>
        <p:nvSpPr>
          <p:cNvPr id="23554" name="Slide Number Placeholder 4"/>
          <p:cNvSpPr>
            <a:spLocks noGrp="1"/>
          </p:cNvSpPr>
          <p:nvPr>
            <p:ph type="sldNum" sz="quarter" idx="12"/>
          </p:nvPr>
        </p:nvSpPr>
        <p:spPr/>
        <p:txBody>
          <a:bodyPr>
            <a:normAutofit/>
          </a:bodyPr>
          <a:lstStyle/>
          <a:p>
            <a:pPr>
              <a:defRPr/>
            </a:pPr>
            <a:fld id="{17BAFA80-3A23-47D7-8D51-B77A96897857}" type="slidenum">
              <a:rPr lang="en-US"/>
              <a:pPr>
                <a:defRPr/>
              </a:pPr>
              <a:t>66</a:t>
            </a:fld>
            <a:endParaRPr lang="en-US"/>
          </a:p>
        </p:txBody>
      </p:sp>
      <p:sp>
        <p:nvSpPr>
          <p:cNvPr id="8" name="Rectangle 7"/>
          <p:cNvSpPr/>
          <p:nvPr/>
        </p:nvSpPr>
        <p:spPr>
          <a:xfrm>
            <a:off x="304800" y="152400"/>
            <a:ext cx="11480800" cy="369332"/>
          </a:xfrm>
          <a:prstGeom prst="rect">
            <a:avLst/>
          </a:prstGeom>
        </p:spPr>
        <p:txBody>
          <a:bodyPr wrap="square">
            <a:spAutoFit/>
          </a:bodyPr>
          <a:lstStyle/>
          <a:p>
            <a:pPr eaLnBrk="1" hangingPunct="1"/>
            <a:r>
              <a:rPr lang="en-US" b="1" dirty="0" smtClean="0">
                <a:solidFill>
                  <a:srgbClr val="E70308"/>
                </a:solidFill>
              </a:rPr>
              <a:t>This technique is applied in areas where landforms are mostly hilly.  </a:t>
            </a:r>
          </a:p>
        </p:txBody>
      </p:sp>
      <p:pic>
        <p:nvPicPr>
          <p:cNvPr id="9" name="Picture 3" descr="s6"/>
          <p:cNvPicPr>
            <a:picLocks noChangeAspect="1" noChangeArrowheads="1"/>
          </p:cNvPicPr>
          <p:nvPr/>
        </p:nvPicPr>
        <p:blipFill>
          <a:blip r:embed="rId2" cstate="print">
            <a:lum contrast="36000"/>
          </a:blip>
          <a:srcRect l="21790" t="10165" b="11589"/>
          <a:stretch>
            <a:fillRect/>
          </a:stretch>
        </p:blipFill>
        <p:spPr bwMode="auto">
          <a:xfrm>
            <a:off x="914400" y="533400"/>
            <a:ext cx="5382523" cy="6159794"/>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52400"/>
            <a:ext cx="10972800" cy="960438"/>
          </a:xfrm>
        </p:spPr>
        <p:txBody>
          <a:bodyPr>
            <a:normAutofit fontScale="90000"/>
          </a:bodyPr>
          <a:lstStyle/>
          <a:p>
            <a:r>
              <a:rPr lang="en-US" sz="3600" b="1" dirty="0" smtClean="0">
                <a:solidFill>
                  <a:srgbClr val="E70308"/>
                </a:solidFill>
                <a:latin typeface="+mn-lt"/>
                <a:cs typeface="Times New Roman" pitchFamily="18" charset="0"/>
              </a:rPr>
              <a:t>3. </a:t>
            </a:r>
            <a:r>
              <a:rPr lang="en-US" sz="3600" b="1" u="sng" dirty="0" smtClean="0">
                <a:solidFill>
                  <a:srgbClr val="E70308"/>
                </a:solidFill>
                <a:latin typeface="+mn-lt"/>
                <a:cs typeface="Times New Roman" pitchFamily="18" charset="0"/>
              </a:rPr>
              <a:t>Stream Blast Technique ( SBT):-</a:t>
            </a:r>
            <a:r>
              <a:rPr lang="en-US" sz="3600" b="1" dirty="0" smtClean="0">
                <a:solidFill>
                  <a:srgbClr val="E70308"/>
                </a:solidFill>
                <a:latin typeface="+mn-lt"/>
                <a:cs typeface="Times New Roman" pitchFamily="18" charset="0"/>
              </a:rPr>
              <a:t> </a:t>
            </a:r>
            <a:br>
              <a:rPr lang="en-US" sz="3600" b="1" dirty="0" smtClean="0">
                <a:solidFill>
                  <a:srgbClr val="E70308"/>
                </a:solidFill>
                <a:latin typeface="+mn-lt"/>
                <a:cs typeface="Times New Roman" pitchFamily="18" charset="0"/>
              </a:rPr>
            </a:br>
            <a:endParaRPr lang="en-US" sz="3600" dirty="0">
              <a:latin typeface="+mn-lt"/>
            </a:endParaRPr>
          </a:p>
        </p:txBody>
      </p:sp>
      <p:pic>
        <p:nvPicPr>
          <p:cNvPr id="3" name="Picture 3" descr="stb">
            <a:hlinkClick r:id="rId2" action="ppaction://program"/>
          </p:cNvPr>
          <p:cNvPicPr>
            <a:picLocks noChangeAspect="1" noChangeArrowheads="1"/>
          </p:cNvPicPr>
          <p:nvPr/>
        </p:nvPicPr>
        <p:blipFill>
          <a:blip r:embed="rId3" cstate="print"/>
          <a:srcRect/>
          <a:stretch>
            <a:fillRect/>
          </a:stretch>
        </p:blipFill>
        <p:spPr bwMode="auto">
          <a:xfrm>
            <a:off x="203200" y="914400"/>
            <a:ext cx="9753600" cy="5507038"/>
          </a:xfrm>
          <a:prstGeom prst="rect">
            <a:avLst/>
          </a:prstGeom>
          <a:noFill/>
          <a:ln w="9525">
            <a:noFill/>
            <a:miter lim="800000"/>
            <a:headEnd/>
            <a:tailEnd/>
          </a:ln>
        </p:spPr>
      </p:pic>
      <p:sp>
        <p:nvSpPr>
          <p:cNvPr id="4" name="Rectangle 3"/>
          <p:cNvSpPr/>
          <p:nvPr/>
        </p:nvSpPr>
        <p:spPr>
          <a:xfrm rot="10800000" flipV="1">
            <a:off x="10058400" y="1406099"/>
            <a:ext cx="2133600" cy="1200329"/>
          </a:xfrm>
          <a:prstGeom prst="rect">
            <a:avLst/>
          </a:prstGeom>
        </p:spPr>
        <p:txBody>
          <a:bodyPr wrap="square">
            <a:spAutoFit/>
          </a:bodyPr>
          <a:lstStyle/>
          <a:p>
            <a:r>
              <a:rPr lang="en-US" b="1" dirty="0" smtClean="0">
                <a:solidFill>
                  <a:srgbClr val="E70308"/>
                </a:solidFill>
              </a:rPr>
              <a:t>The bores are drilled  in the  </a:t>
            </a:r>
            <a:r>
              <a:rPr lang="en-US" b="1" dirty="0" err="1" smtClean="0">
                <a:solidFill>
                  <a:srgbClr val="E70308"/>
                </a:solidFill>
              </a:rPr>
              <a:t>nala</a:t>
            </a:r>
            <a:r>
              <a:rPr lang="en-US" b="1" dirty="0" smtClean="0">
                <a:solidFill>
                  <a:srgbClr val="E70308"/>
                </a:solidFill>
              </a:rPr>
              <a:t> bed to a depth of open  dug well. </a:t>
            </a:r>
            <a:endParaRPr lang="en-US" dirty="0"/>
          </a:p>
        </p:txBody>
      </p:sp>
      <p:sp>
        <p:nvSpPr>
          <p:cNvPr id="5" name="Rectangle 4"/>
          <p:cNvSpPr/>
          <p:nvPr/>
        </p:nvSpPr>
        <p:spPr>
          <a:xfrm>
            <a:off x="10058400" y="3200401"/>
            <a:ext cx="2133600" cy="1588127"/>
          </a:xfrm>
          <a:prstGeom prst="rect">
            <a:avLst/>
          </a:prstGeom>
        </p:spPr>
        <p:txBody>
          <a:bodyPr wrap="square">
            <a:spAutoFit/>
          </a:bodyPr>
          <a:lstStyle/>
          <a:p>
            <a:pPr eaLnBrk="1" hangingPunct="1">
              <a:lnSpc>
                <a:spcPct val="90000"/>
              </a:lnSpc>
            </a:pPr>
            <a:r>
              <a:rPr lang="en-US" b="1" dirty="0" smtClean="0">
                <a:solidFill>
                  <a:srgbClr val="E70308"/>
                </a:solidFill>
              </a:rPr>
              <a:t>These artificially created fractures get connected to the well and divert groundwater from </a:t>
            </a:r>
            <a:r>
              <a:rPr lang="en-US" b="1" dirty="0" err="1" smtClean="0">
                <a:solidFill>
                  <a:srgbClr val="E70308"/>
                </a:solidFill>
              </a:rPr>
              <a:t>nalla</a:t>
            </a:r>
            <a:r>
              <a:rPr lang="en-US" b="1" dirty="0" smtClean="0">
                <a:solidFill>
                  <a:srgbClr val="E70308"/>
                </a:solidFill>
              </a:rPr>
              <a:t> to the well.</a:t>
            </a:r>
            <a:r>
              <a:rPr lang="en-US" dirty="0" smtClean="0"/>
              <a:t> </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08000" y="0"/>
            <a:ext cx="10769600" cy="762000"/>
          </a:xfrm>
        </p:spPr>
        <p:txBody>
          <a:bodyPr/>
          <a:lstStyle/>
          <a:p>
            <a:pPr eaLnBrk="1" hangingPunct="1"/>
            <a:r>
              <a:rPr lang="en-US" sz="2800" b="1" u="sng" dirty="0" smtClean="0"/>
              <a:t>Design Calculations.</a:t>
            </a:r>
          </a:p>
        </p:txBody>
      </p:sp>
      <p:sp>
        <p:nvSpPr>
          <p:cNvPr id="32771" name="Rectangle 3"/>
          <p:cNvSpPr>
            <a:spLocks noGrp="1" noChangeArrowheads="1"/>
          </p:cNvSpPr>
          <p:nvPr>
            <p:ph idx="1"/>
          </p:nvPr>
        </p:nvSpPr>
        <p:spPr>
          <a:xfrm>
            <a:off x="508000" y="838200"/>
            <a:ext cx="11176000" cy="5791200"/>
          </a:xfrm>
        </p:spPr>
        <p:txBody>
          <a:bodyPr/>
          <a:lstStyle/>
          <a:p>
            <a:pPr marL="609600" indent="-609600" eaLnBrk="1" hangingPunct="1">
              <a:lnSpc>
                <a:spcPct val="80000"/>
              </a:lnSpc>
            </a:pPr>
            <a:r>
              <a:rPr lang="en-US" sz="2000" b="1" dirty="0" smtClean="0"/>
              <a:t>Calculate the volume of rock of each bore-hole to be fractured by blasting. </a:t>
            </a:r>
          </a:p>
          <a:p>
            <a:pPr marL="609600" indent="-609600" eaLnBrk="1" hangingPunct="1">
              <a:lnSpc>
                <a:spcPct val="80000"/>
              </a:lnSpc>
            </a:pPr>
            <a:r>
              <a:rPr lang="en-US" sz="2000" b="1" dirty="0" smtClean="0"/>
              <a:t>For example if,</a:t>
            </a:r>
          </a:p>
          <a:p>
            <a:pPr marL="609600" indent="-609600" eaLnBrk="1" hangingPunct="1">
              <a:lnSpc>
                <a:spcPct val="80000"/>
              </a:lnSpc>
            </a:pPr>
            <a:r>
              <a:rPr lang="en-US" sz="2000" b="1" dirty="0" smtClean="0"/>
              <a:t> Hard rock depth (h)= 7 meters,</a:t>
            </a:r>
          </a:p>
          <a:p>
            <a:pPr marL="609600" indent="-609600" eaLnBrk="1" hangingPunct="1">
              <a:lnSpc>
                <a:spcPct val="80000"/>
              </a:lnSpc>
            </a:pPr>
            <a:r>
              <a:rPr lang="en-US" sz="2000" b="1" dirty="0" smtClean="0"/>
              <a:t> Spacing between the bores = 4 meters </a:t>
            </a:r>
          </a:p>
          <a:p>
            <a:pPr marL="609600" indent="-609600" eaLnBrk="1" hangingPunct="1">
              <a:lnSpc>
                <a:spcPct val="80000"/>
              </a:lnSpc>
            </a:pPr>
            <a:r>
              <a:rPr lang="en-US" sz="2000" b="1" dirty="0" smtClean="0"/>
              <a:t>Radius = 2 </a:t>
            </a:r>
            <a:r>
              <a:rPr lang="en-US" sz="2000" b="1" dirty="0" err="1" smtClean="0"/>
              <a:t>mtrs</a:t>
            </a:r>
            <a:r>
              <a:rPr lang="en-US" sz="2000" b="1" dirty="0" smtClean="0"/>
              <a:t>. </a:t>
            </a:r>
          </a:p>
          <a:p>
            <a:pPr marL="609600" indent="-609600" eaLnBrk="1" hangingPunct="1">
              <a:lnSpc>
                <a:spcPct val="80000"/>
              </a:lnSpc>
            </a:pPr>
            <a:r>
              <a:rPr lang="en-US" sz="2000" b="1" dirty="0" smtClean="0"/>
              <a:t>Therefore volume of rock = </a:t>
            </a:r>
            <a:r>
              <a:rPr lang="en-US" sz="2000" b="1" dirty="0" smtClean="0">
                <a:cs typeface="Arial" charset="0"/>
              </a:rPr>
              <a:t>¶</a:t>
            </a:r>
            <a:r>
              <a:rPr lang="en-US" sz="2000" b="1" dirty="0" smtClean="0"/>
              <a:t>r</a:t>
            </a:r>
            <a:r>
              <a:rPr lang="en-US" sz="2000" b="1" baseline="30000" dirty="0" smtClean="0"/>
              <a:t>2</a:t>
            </a:r>
            <a:r>
              <a:rPr lang="en-US" sz="2000" b="1" dirty="0" smtClean="0"/>
              <a:t> x h</a:t>
            </a:r>
          </a:p>
          <a:p>
            <a:pPr marL="609600" indent="-609600" eaLnBrk="1" hangingPunct="1">
              <a:lnSpc>
                <a:spcPct val="80000"/>
              </a:lnSpc>
            </a:pPr>
            <a:r>
              <a:rPr lang="en-US" sz="2000" b="1" dirty="0" smtClean="0"/>
              <a:t>= 22/7 x2</a:t>
            </a:r>
            <a:r>
              <a:rPr lang="en-US" sz="2000" b="1" baseline="30000" dirty="0" smtClean="0"/>
              <a:t>2</a:t>
            </a:r>
            <a:r>
              <a:rPr lang="en-US" sz="2000" b="1" dirty="0" smtClean="0"/>
              <a:t> x 7 = 88 m3 .  </a:t>
            </a:r>
            <a:endParaRPr lang="en-US" sz="2000" b="1" dirty="0" smtClean="0">
              <a:solidFill>
                <a:srgbClr val="E70308"/>
              </a:solidFill>
            </a:endParaRPr>
          </a:p>
          <a:p>
            <a:pPr marL="609600" indent="-609600" eaLnBrk="1" hangingPunct="1">
              <a:lnSpc>
                <a:spcPct val="80000"/>
              </a:lnSpc>
            </a:pPr>
            <a:r>
              <a:rPr lang="en-US" sz="2000" b="1" dirty="0" smtClean="0">
                <a:solidFill>
                  <a:srgbClr val="E70308"/>
                </a:solidFill>
              </a:rPr>
              <a:t>Quantity  of explosives required is150 </a:t>
            </a:r>
            <a:r>
              <a:rPr lang="en-US" sz="2000" b="1" dirty="0" err="1" smtClean="0">
                <a:solidFill>
                  <a:srgbClr val="E70308"/>
                </a:solidFill>
              </a:rPr>
              <a:t>gms</a:t>
            </a:r>
            <a:r>
              <a:rPr lang="en-US" sz="2000" b="1" dirty="0" smtClean="0">
                <a:solidFill>
                  <a:srgbClr val="E70308"/>
                </a:solidFill>
              </a:rPr>
              <a:t>. per m3. </a:t>
            </a:r>
          </a:p>
          <a:p>
            <a:pPr marL="609600" indent="-609600" eaLnBrk="1" hangingPunct="1">
              <a:lnSpc>
                <a:spcPct val="80000"/>
              </a:lnSpc>
            </a:pPr>
            <a:r>
              <a:rPr lang="en-US" sz="2000" b="1" dirty="0" smtClean="0">
                <a:solidFill>
                  <a:srgbClr val="E70308"/>
                </a:solidFill>
              </a:rPr>
              <a:t>( 0.150 Kg) </a:t>
            </a:r>
          </a:p>
          <a:p>
            <a:pPr marL="609600" indent="-609600" eaLnBrk="1" hangingPunct="1">
              <a:lnSpc>
                <a:spcPct val="80000"/>
              </a:lnSpc>
            </a:pPr>
            <a:r>
              <a:rPr lang="en-US" sz="2000" b="1" dirty="0" smtClean="0"/>
              <a:t>Therefore for  88 m3  rock quantity of explosive required </a:t>
            </a:r>
          </a:p>
          <a:p>
            <a:pPr marL="609600" indent="-609600" eaLnBrk="1" hangingPunct="1">
              <a:lnSpc>
                <a:spcPct val="80000"/>
              </a:lnSpc>
            </a:pPr>
            <a:r>
              <a:rPr lang="en-US" sz="2000" b="1" dirty="0" smtClean="0"/>
              <a:t>= 88 x 0.150  = 13.20 </a:t>
            </a:r>
            <a:r>
              <a:rPr lang="en-US" sz="2000" b="1" dirty="0" err="1" smtClean="0"/>
              <a:t>kgs</a:t>
            </a:r>
            <a:r>
              <a:rPr lang="en-US" sz="2000" b="1" dirty="0" smtClean="0"/>
              <a:t>. </a:t>
            </a:r>
          </a:p>
          <a:p>
            <a:pPr marL="609600" indent="-609600" eaLnBrk="1" hangingPunct="1">
              <a:lnSpc>
                <a:spcPct val="80000"/>
              </a:lnSpc>
            </a:pPr>
            <a:endParaRPr lang="en-US" sz="2000" b="1" dirty="0" smtClean="0"/>
          </a:p>
          <a:p>
            <a:pPr marL="609600" indent="-609600" eaLnBrk="1" hangingPunct="1">
              <a:lnSpc>
                <a:spcPct val="80000"/>
              </a:lnSpc>
              <a:buFontTx/>
              <a:buNone/>
            </a:pPr>
            <a:r>
              <a:rPr lang="en-US" sz="2000" b="1" dirty="0" smtClean="0"/>
              <a:t> </a:t>
            </a:r>
          </a:p>
        </p:txBody>
      </p:sp>
      <p:sp>
        <p:nvSpPr>
          <p:cNvPr id="5" name="Rectangle 4"/>
          <p:cNvSpPr/>
          <p:nvPr/>
        </p:nvSpPr>
        <p:spPr>
          <a:xfrm>
            <a:off x="0" y="4648201"/>
            <a:ext cx="11988800" cy="590931"/>
          </a:xfrm>
          <a:prstGeom prst="rect">
            <a:avLst/>
          </a:prstGeom>
        </p:spPr>
        <p:txBody>
          <a:bodyPr wrap="square">
            <a:spAutoFit/>
          </a:bodyPr>
          <a:lstStyle/>
          <a:p>
            <a:pPr marL="609600" indent="-609600" eaLnBrk="1" hangingPunct="1">
              <a:lnSpc>
                <a:spcPct val="90000"/>
              </a:lnSpc>
            </a:pPr>
            <a:r>
              <a:rPr lang="en-US" b="1" dirty="0" smtClean="0">
                <a:solidFill>
                  <a:srgbClr val="7030A0"/>
                </a:solidFill>
              </a:rPr>
              <a:t>The diameter of the bore-hole is 100-150 mm.  </a:t>
            </a:r>
          </a:p>
          <a:p>
            <a:pPr marL="609600" indent="-609600" eaLnBrk="1" hangingPunct="1">
              <a:lnSpc>
                <a:spcPct val="90000"/>
              </a:lnSpc>
            </a:pPr>
            <a:r>
              <a:rPr lang="en-US" b="1" dirty="0" smtClean="0">
                <a:solidFill>
                  <a:srgbClr val="7030A0"/>
                </a:solidFill>
              </a:rPr>
              <a:t>Use 83 mm dia. slurry explosives (Class 2),  the weight of each bag being 2.78 kg</a:t>
            </a:r>
          </a:p>
        </p:txBody>
      </p:sp>
      <p:sp>
        <p:nvSpPr>
          <p:cNvPr id="6" name="Rectangle 5"/>
          <p:cNvSpPr/>
          <p:nvPr/>
        </p:nvSpPr>
        <p:spPr>
          <a:xfrm>
            <a:off x="0" y="5257800"/>
            <a:ext cx="12192000" cy="1200329"/>
          </a:xfrm>
          <a:prstGeom prst="rect">
            <a:avLst/>
          </a:prstGeom>
        </p:spPr>
        <p:txBody>
          <a:bodyPr wrap="square">
            <a:spAutoFit/>
          </a:bodyPr>
          <a:lstStyle/>
          <a:p>
            <a:pPr eaLnBrk="1" hangingPunct="1"/>
            <a:r>
              <a:rPr lang="en-US" b="1" dirty="0" smtClean="0">
                <a:solidFill>
                  <a:srgbClr val="FFFF00"/>
                </a:solidFill>
              </a:rPr>
              <a:t>Weathered Zone should not be charged.</a:t>
            </a:r>
          </a:p>
          <a:p>
            <a:pPr eaLnBrk="1" hangingPunct="1"/>
            <a:r>
              <a:rPr lang="en-US" b="1" dirty="0" smtClean="0">
                <a:solidFill>
                  <a:srgbClr val="FFFF00"/>
                </a:solidFill>
              </a:rPr>
              <a:t>1.5 to 2.0 meters below the depth of weathered zone, explosive charge of </a:t>
            </a:r>
            <a:r>
              <a:rPr lang="en-US" sz="1600" b="1" dirty="0" smtClean="0">
                <a:solidFill>
                  <a:srgbClr val="FFFF00"/>
                </a:solidFill>
              </a:rPr>
              <a:t>2.78 </a:t>
            </a:r>
            <a:r>
              <a:rPr lang="en-US" b="1" dirty="0" err="1" smtClean="0">
                <a:solidFill>
                  <a:srgbClr val="FFFF00"/>
                </a:solidFill>
              </a:rPr>
              <a:t>kgs</a:t>
            </a:r>
            <a:r>
              <a:rPr lang="en-US" b="1" dirty="0" smtClean="0">
                <a:solidFill>
                  <a:srgbClr val="FFFF00"/>
                </a:solidFill>
              </a:rPr>
              <a:t>. = 1 bag should be provided.</a:t>
            </a:r>
          </a:p>
          <a:p>
            <a:pPr eaLnBrk="1" hangingPunct="1"/>
            <a:r>
              <a:rPr lang="en-US" b="1" dirty="0" smtClean="0">
                <a:solidFill>
                  <a:srgbClr val="FFFF00"/>
                </a:solidFill>
              </a:rPr>
              <a:t>Distance between two explosive charged @ section interval may be taken as 2-3 m</a:t>
            </a:r>
          </a:p>
          <a:p>
            <a:pPr eaLnBrk="1" hangingPunct="1"/>
            <a:r>
              <a:rPr lang="en-US" b="1" dirty="0" smtClean="0">
                <a:solidFill>
                  <a:srgbClr val="FFFF00"/>
                </a:solidFill>
              </a:rPr>
              <a:t>Bottom charge should be more.</a:t>
            </a: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p:txBody>
          <a:bodyPr/>
          <a:lstStyle/>
          <a:p>
            <a:pPr>
              <a:defRPr/>
            </a:pPr>
            <a:fld id="{1BBED713-3851-43D0-9714-60032D51B349}" type="slidenum">
              <a:rPr lang="en-US"/>
              <a:pPr>
                <a:defRPr/>
              </a:pPr>
              <a:t>69</a:t>
            </a:fld>
            <a:endParaRPr lang="en-US"/>
          </a:p>
        </p:txBody>
      </p:sp>
      <p:grpSp>
        <p:nvGrpSpPr>
          <p:cNvPr id="2" name="Group 4"/>
          <p:cNvGrpSpPr>
            <a:grpSpLocks noChangeAspect="1"/>
          </p:cNvGrpSpPr>
          <p:nvPr/>
        </p:nvGrpSpPr>
        <p:grpSpPr bwMode="auto">
          <a:xfrm>
            <a:off x="2133600" y="762000"/>
            <a:ext cx="7721600" cy="4802188"/>
            <a:chOff x="2530" y="-760"/>
            <a:chExt cx="8900" cy="7590"/>
          </a:xfrm>
        </p:grpSpPr>
        <p:sp>
          <p:nvSpPr>
            <p:cNvPr id="35844" name="AutoShape 5"/>
            <p:cNvSpPr>
              <a:spLocks noChangeAspect="1" noChangeArrowheads="1"/>
            </p:cNvSpPr>
            <p:nvPr/>
          </p:nvSpPr>
          <p:spPr bwMode="auto">
            <a:xfrm>
              <a:off x="2530" y="-760"/>
              <a:ext cx="8900" cy="7590"/>
            </a:xfrm>
            <a:prstGeom prst="rect">
              <a:avLst/>
            </a:prstGeom>
            <a:noFill/>
            <a:ln w="9525">
              <a:noFill/>
              <a:miter lim="800000"/>
              <a:headEnd/>
              <a:tailEnd/>
            </a:ln>
          </p:spPr>
          <p:txBody>
            <a:bodyPr/>
            <a:lstStyle/>
            <a:p>
              <a:endParaRPr lang="en-US"/>
            </a:p>
          </p:txBody>
        </p:sp>
        <p:sp>
          <p:nvSpPr>
            <p:cNvPr id="35845" name="Rectangle 6" descr="Large confetti"/>
            <p:cNvSpPr>
              <a:spLocks noChangeArrowheads="1"/>
            </p:cNvSpPr>
            <p:nvPr/>
          </p:nvSpPr>
          <p:spPr bwMode="auto">
            <a:xfrm>
              <a:off x="6176" y="-451"/>
              <a:ext cx="1100" cy="1851"/>
            </a:xfrm>
            <a:prstGeom prst="rect">
              <a:avLst/>
            </a:prstGeom>
            <a:pattFill prst="lgConfetti">
              <a:fgClr>
                <a:srgbClr val="808080"/>
              </a:fgClr>
              <a:bgClr>
                <a:srgbClr val="FFFFFF"/>
              </a:bgClr>
            </a:pattFill>
            <a:ln w="9525">
              <a:solidFill>
                <a:srgbClr val="000000"/>
              </a:solidFill>
              <a:miter lim="800000"/>
              <a:headEnd/>
              <a:tailEnd/>
            </a:ln>
          </p:spPr>
          <p:txBody>
            <a:bodyPr anchor="ctr"/>
            <a:lstStyle/>
            <a:p>
              <a:endParaRPr lang="en-US"/>
            </a:p>
          </p:txBody>
        </p:sp>
        <p:sp>
          <p:nvSpPr>
            <p:cNvPr id="35846" name="Rectangle 7"/>
            <p:cNvSpPr>
              <a:spLocks noChangeArrowheads="1"/>
            </p:cNvSpPr>
            <p:nvPr/>
          </p:nvSpPr>
          <p:spPr bwMode="auto">
            <a:xfrm>
              <a:off x="6176" y="1400"/>
              <a:ext cx="1100" cy="411"/>
            </a:xfrm>
            <a:prstGeom prst="rect">
              <a:avLst/>
            </a:prstGeom>
            <a:solidFill>
              <a:srgbClr val="CC3300"/>
            </a:solidFill>
            <a:ln w="9525">
              <a:solidFill>
                <a:srgbClr val="CC3300"/>
              </a:solidFill>
              <a:miter lim="800000"/>
              <a:headEnd/>
              <a:tailEnd/>
            </a:ln>
          </p:spPr>
          <p:txBody>
            <a:bodyPr anchor="ctr"/>
            <a:lstStyle/>
            <a:p>
              <a:endParaRPr lang="en-US"/>
            </a:p>
          </p:txBody>
        </p:sp>
        <p:sp>
          <p:nvSpPr>
            <p:cNvPr id="35847" name="Rectangle 8"/>
            <p:cNvSpPr>
              <a:spLocks noChangeArrowheads="1"/>
            </p:cNvSpPr>
            <p:nvPr/>
          </p:nvSpPr>
          <p:spPr bwMode="auto">
            <a:xfrm>
              <a:off x="6176" y="3663"/>
              <a:ext cx="1100" cy="411"/>
            </a:xfrm>
            <a:prstGeom prst="rect">
              <a:avLst/>
            </a:prstGeom>
            <a:solidFill>
              <a:srgbClr val="CC3300"/>
            </a:solidFill>
            <a:ln w="9525">
              <a:solidFill>
                <a:srgbClr val="000000"/>
              </a:solidFill>
              <a:miter lim="800000"/>
              <a:headEnd/>
              <a:tailEnd/>
            </a:ln>
          </p:spPr>
          <p:txBody>
            <a:bodyPr anchor="ctr"/>
            <a:lstStyle/>
            <a:p>
              <a:endParaRPr lang="en-US"/>
            </a:p>
          </p:txBody>
        </p:sp>
        <p:sp>
          <p:nvSpPr>
            <p:cNvPr id="35848" name="Rectangle 9"/>
            <p:cNvSpPr>
              <a:spLocks noChangeArrowheads="1"/>
            </p:cNvSpPr>
            <p:nvPr/>
          </p:nvSpPr>
          <p:spPr bwMode="auto">
            <a:xfrm>
              <a:off x="6176" y="5926"/>
              <a:ext cx="1100" cy="411"/>
            </a:xfrm>
            <a:prstGeom prst="rect">
              <a:avLst/>
            </a:prstGeom>
            <a:solidFill>
              <a:srgbClr val="CC3300"/>
            </a:solidFill>
            <a:ln w="9525">
              <a:solidFill>
                <a:srgbClr val="000000"/>
              </a:solidFill>
              <a:miter lim="800000"/>
              <a:headEnd/>
              <a:tailEnd/>
            </a:ln>
          </p:spPr>
          <p:txBody>
            <a:bodyPr anchor="ctr"/>
            <a:lstStyle/>
            <a:p>
              <a:endParaRPr lang="en-US"/>
            </a:p>
          </p:txBody>
        </p:sp>
        <p:sp>
          <p:nvSpPr>
            <p:cNvPr id="35849" name="Rectangle 10" descr="Large confetti"/>
            <p:cNvSpPr>
              <a:spLocks noChangeArrowheads="1"/>
            </p:cNvSpPr>
            <p:nvPr/>
          </p:nvSpPr>
          <p:spPr bwMode="auto">
            <a:xfrm>
              <a:off x="6176" y="1811"/>
              <a:ext cx="1100" cy="1852"/>
            </a:xfrm>
            <a:prstGeom prst="rect">
              <a:avLst/>
            </a:prstGeom>
            <a:pattFill prst="lgConfetti">
              <a:fgClr>
                <a:srgbClr val="808080"/>
              </a:fgClr>
              <a:bgClr>
                <a:srgbClr val="FFFFFF"/>
              </a:bgClr>
            </a:pattFill>
            <a:ln w="9525">
              <a:solidFill>
                <a:srgbClr val="000000"/>
              </a:solidFill>
              <a:miter lim="800000"/>
              <a:headEnd/>
              <a:tailEnd/>
            </a:ln>
          </p:spPr>
          <p:txBody>
            <a:bodyPr anchor="ctr"/>
            <a:lstStyle/>
            <a:p>
              <a:endParaRPr lang="en-US"/>
            </a:p>
          </p:txBody>
        </p:sp>
        <p:sp>
          <p:nvSpPr>
            <p:cNvPr id="35850" name="Rectangle 11" descr="Large confetti"/>
            <p:cNvSpPr>
              <a:spLocks noChangeArrowheads="1"/>
            </p:cNvSpPr>
            <p:nvPr/>
          </p:nvSpPr>
          <p:spPr bwMode="auto">
            <a:xfrm>
              <a:off x="6176" y="4074"/>
              <a:ext cx="1100" cy="1852"/>
            </a:xfrm>
            <a:prstGeom prst="rect">
              <a:avLst/>
            </a:prstGeom>
            <a:pattFill prst="lgConfetti">
              <a:fgClr>
                <a:srgbClr val="808080"/>
              </a:fgClr>
              <a:bgClr>
                <a:srgbClr val="FFFFFF"/>
              </a:bgClr>
            </a:pattFill>
            <a:ln w="9525">
              <a:solidFill>
                <a:srgbClr val="000000"/>
              </a:solidFill>
              <a:miter lim="800000"/>
              <a:headEnd/>
              <a:tailEnd/>
            </a:ln>
          </p:spPr>
          <p:txBody>
            <a:bodyPr anchor="ctr"/>
            <a:lstStyle/>
            <a:p>
              <a:endParaRPr lang="en-US"/>
            </a:p>
          </p:txBody>
        </p:sp>
        <p:sp>
          <p:nvSpPr>
            <p:cNvPr id="35851" name="Line 12"/>
            <p:cNvSpPr>
              <a:spLocks noChangeShapeType="1"/>
            </p:cNvSpPr>
            <p:nvPr/>
          </p:nvSpPr>
          <p:spPr bwMode="auto">
            <a:xfrm>
              <a:off x="5076" y="-451"/>
              <a:ext cx="1000" cy="0"/>
            </a:xfrm>
            <a:prstGeom prst="line">
              <a:avLst/>
            </a:prstGeom>
            <a:noFill/>
            <a:ln w="9525">
              <a:solidFill>
                <a:srgbClr val="000000"/>
              </a:solidFill>
              <a:round/>
              <a:headEnd/>
              <a:tailEnd/>
            </a:ln>
          </p:spPr>
          <p:txBody>
            <a:bodyPr/>
            <a:lstStyle/>
            <a:p>
              <a:endParaRPr lang="en-US"/>
            </a:p>
          </p:txBody>
        </p:sp>
        <p:sp>
          <p:nvSpPr>
            <p:cNvPr id="35852" name="Text Box 13"/>
            <p:cNvSpPr txBox="1">
              <a:spLocks noChangeArrowheads="1"/>
            </p:cNvSpPr>
            <p:nvPr/>
          </p:nvSpPr>
          <p:spPr bwMode="auto">
            <a:xfrm>
              <a:off x="3876" y="-760"/>
              <a:ext cx="1129" cy="617"/>
            </a:xfrm>
            <a:prstGeom prst="rect">
              <a:avLst/>
            </a:prstGeom>
            <a:noFill/>
            <a:ln w="9525">
              <a:noFill/>
              <a:miter lim="800000"/>
              <a:headEnd/>
              <a:tailEnd/>
            </a:ln>
          </p:spPr>
          <p:txBody>
            <a:bodyPr lIns="55550" tIns="27775" rIns="55550" bIns="27775"/>
            <a:lstStyle/>
            <a:p>
              <a:r>
                <a:rPr lang="en-US" sz="1400" b="1">
                  <a:solidFill>
                    <a:srgbClr val="000000"/>
                  </a:solidFill>
                </a:rPr>
                <a:t>0 GL</a:t>
              </a:r>
              <a:endParaRPr lang="en-US"/>
            </a:p>
          </p:txBody>
        </p:sp>
        <p:sp>
          <p:nvSpPr>
            <p:cNvPr id="35853" name="Line 14"/>
            <p:cNvSpPr>
              <a:spLocks noChangeShapeType="1"/>
            </p:cNvSpPr>
            <p:nvPr/>
          </p:nvSpPr>
          <p:spPr bwMode="auto">
            <a:xfrm>
              <a:off x="3030" y="6337"/>
              <a:ext cx="3046" cy="0"/>
            </a:xfrm>
            <a:prstGeom prst="line">
              <a:avLst/>
            </a:prstGeom>
            <a:noFill/>
            <a:ln w="9525">
              <a:solidFill>
                <a:srgbClr val="000000"/>
              </a:solidFill>
              <a:round/>
              <a:headEnd/>
              <a:tailEnd/>
            </a:ln>
          </p:spPr>
          <p:txBody>
            <a:bodyPr/>
            <a:lstStyle/>
            <a:p>
              <a:endParaRPr lang="en-US"/>
            </a:p>
          </p:txBody>
        </p:sp>
        <p:sp>
          <p:nvSpPr>
            <p:cNvPr id="35854" name="Text Box 15"/>
            <p:cNvSpPr txBox="1">
              <a:spLocks noChangeArrowheads="1"/>
            </p:cNvSpPr>
            <p:nvPr/>
          </p:nvSpPr>
          <p:spPr bwMode="auto">
            <a:xfrm>
              <a:off x="3876" y="5926"/>
              <a:ext cx="1154" cy="617"/>
            </a:xfrm>
            <a:prstGeom prst="rect">
              <a:avLst/>
            </a:prstGeom>
            <a:noFill/>
            <a:ln w="9525">
              <a:noFill/>
              <a:miter lim="800000"/>
              <a:headEnd/>
              <a:tailEnd/>
            </a:ln>
          </p:spPr>
          <p:txBody>
            <a:bodyPr lIns="55550" tIns="27775" rIns="55550" bIns="27775"/>
            <a:lstStyle/>
            <a:p>
              <a:r>
                <a:rPr lang="en-US" sz="1400" b="1">
                  <a:solidFill>
                    <a:srgbClr val="000000"/>
                  </a:solidFill>
                </a:rPr>
                <a:t>10 m</a:t>
              </a:r>
              <a:endParaRPr lang="en-US"/>
            </a:p>
          </p:txBody>
        </p:sp>
        <p:sp>
          <p:nvSpPr>
            <p:cNvPr id="35855" name="Text Box 16"/>
            <p:cNvSpPr txBox="1">
              <a:spLocks noChangeArrowheads="1"/>
            </p:cNvSpPr>
            <p:nvPr/>
          </p:nvSpPr>
          <p:spPr bwMode="auto">
            <a:xfrm>
              <a:off x="7676" y="1199"/>
              <a:ext cx="3754" cy="1110"/>
            </a:xfrm>
            <a:prstGeom prst="rect">
              <a:avLst/>
            </a:prstGeom>
            <a:noFill/>
            <a:ln w="9525">
              <a:noFill/>
              <a:miter lim="800000"/>
              <a:headEnd/>
              <a:tailEnd/>
            </a:ln>
          </p:spPr>
          <p:txBody>
            <a:bodyPr lIns="55550" tIns="27775" rIns="55550" bIns="27775"/>
            <a:lstStyle/>
            <a:p>
              <a:r>
                <a:rPr lang="en-US" sz="1400" b="1">
                  <a:solidFill>
                    <a:srgbClr val="000000"/>
                  </a:solidFill>
                </a:rPr>
                <a:t>Explosives charge</a:t>
              </a:r>
            </a:p>
            <a:p>
              <a:r>
                <a:rPr lang="en-US" sz="1400" b="1">
                  <a:solidFill>
                    <a:srgbClr val="000000"/>
                  </a:solidFill>
                </a:rPr>
                <a:t>2.78 Kgs</a:t>
              </a:r>
              <a:endParaRPr lang="en-US"/>
            </a:p>
          </p:txBody>
        </p:sp>
        <p:sp>
          <p:nvSpPr>
            <p:cNvPr id="35856" name="Text Box 17"/>
            <p:cNvSpPr txBox="1">
              <a:spLocks noChangeArrowheads="1"/>
            </p:cNvSpPr>
            <p:nvPr/>
          </p:nvSpPr>
          <p:spPr bwMode="auto">
            <a:xfrm>
              <a:off x="7576" y="3560"/>
              <a:ext cx="3754" cy="1110"/>
            </a:xfrm>
            <a:prstGeom prst="rect">
              <a:avLst/>
            </a:prstGeom>
            <a:noFill/>
            <a:ln w="9525">
              <a:noFill/>
              <a:miter lim="800000"/>
              <a:headEnd/>
              <a:tailEnd/>
            </a:ln>
          </p:spPr>
          <p:txBody>
            <a:bodyPr lIns="55550" tIns="27775" rIns="55550" bIns="27775"/>
            <a:lstStyle/>
            <a:p>
              <a:r>
                <a:rPr lang="en-US" sz="1400" b="1">
                  <a:solidFill>
                    <a:srgbClr val="000000"/>
                  </a:solidFill>
                </a:rPr>
                <a:t>Explosives charge</a:t>
              </a:r>
            </a:p>
            <a:p>
              <a:r>
                <a:rPr lang="en-US" sz="1400" b="1">
                  <a:solidFill>
                    <a:srgbClr val="000000"/>
                  </a:solidFill>
                </a:rPr>
                <a:t>5.56 Kgs</a:t>
              </a:r>
              <a:endParaRPr lang="en-US"/>
            </a:p>
          </p:txBody>
        </p:sp>
        <p:sp>
          <p:nvSpPr>
            <p:cNvPr id="35857" name="Text Box 18"/>
            <p:cNvSpPr txBox="1">
              <a:spLocks noChangeArrowheads="1"/>
            </p:cNvSpPr>
            <p:nvPr/>
          </p:nvSpPr>
          <p:spPr bwMode="auto">
            <a:xfrm>
              <a:off x="7376" y="5720"/>
              <a:ext cx="3754" cy="1110"/>
            </a:xfrm>
            <a:prstGeom prst="rect">
              <a:avLst/>
            </a:prstGeom>
            <a:noFill/>
            <a:ln w="9525">
              <a:noFill/>
              <a:miter lim="800000"/>
              <a:headEnd/>
              <a:tailEnd/>
            </a:ln>
          </p:spPr>
          <p:txBody>
            <a:bodyPr lIns="55550" tIns="27775" rIns="55550" bIns="27775"/>
            <a:lstStyle/>
            <a:p>
              <a:r>
                <a:rPr lang="en-US" sz="1400" b="1">
                  <a:solidFill>
                    <a:srgbClr val="000000"/>
                  </a:solidFill>
                </a:rPr>
                <a:t>Explosives charge</a:t>
              </a:r>
            </a:p>
            <a:p>
              <a:r>
                <a:rPr lang="en-US" sz="1400" b="1">
                  <a:solidFill>
                    <a:srgbClr val="000000"/>
                  </a:solidFill>
                </a:rPr>
                <a:t> 5.56  Kgs</a:t>
              </a:r>
              <a:endParaRPr lang="en-US"/>
            </a:p>
          </p:txBody>
        </p:sp>
        <p:sp>
          <p:nvSpPr>
            <p:cNvPr id="35858" name="Text Box 19"/>
            <p:cNvSpPr txBox="1">
              <a:spLocks noChangeArrowheads="1"/>
            </p:cNvSpPr>
            <p:nvPr/>
          </p:nvSpPr>
          <p:spPr bwMode="auto">
            <a:xfrm>
              <a:off x="7676" y="-143"/>
              <a:ext cx="3262" cy="617"/>
            </a:xfrm>
            <a:prstGeom prst="rect">
              <a:avLst/>
            </a:prstGeom>
            <a:noFill/>
            <a:ln w="9525">
              <a:noFill/>
              <a:miter lim="800000"/>
              <a:headEnd/>
              <a:tailEnd/>
            </a:ln>
          </p:spPr>
          <p:txBody>
            <a:bodyPr lIns="55550" tIns="27775" rIns="55550" bIns="27775"/>
            <a:lstStyle/>
            <a:p>
              <a:r>
                <a:rPr lang="en-US" sz="1400" b="1">
                  <a:solidFill>
                    <a:srgbClr val="000000"/>
                  </a:solidFill>
                </a:rPr>
                <a:t>Sand Stemming</a:t>
              </a:r>
              <a:endParaRPr lang="en-US"/>
            </a:p>
          </p:txBody>
        </p:sp>
        <p:sp>
          <p:nvSpPr>
            <p:cNvPr id="35859" name="Line 20"/>
            <p:cNvSpPr>
              <a:spLocks noChangeShapeType="1"/>
            </p:cNvSpPr>
            <p:nvPr/>
          </p:nvSpPr>
          <p:spPr bwMode="auto">
            <a:xfrm flipH="1">
              <a:off x="7076" y="269"/>
              <a:ext cx="600" cy="205"/>
            </a:xfrm>
            <a:prstGeom prst="line">
              <a:avLst/>
            </a:prstGeom>
            <a:noFill/>
            <a:ln w="9525">
              <a:solidFill>
                <a:srgbClr val="000000"/>
              </a:solidFill>
              <a:round/>
              <a:headEnd/>
              <a:tailEnd type="triangle" w="med" len="med"/>
            </a:ln>
          </p:spPr>
          <p:txBody>
            <a:bodyPr/>
            <a:lstStyle/>
            <a:p>
              <a:endParaRPr lang="en-US"/>
            </a:p>
          </p:txBody>
        </p:sp>
        <p:sp>
          <p:nvSpPr>
            <p:cNvPr id="35860" name="Line 21"/>
            <p:cNvSpPr>
              <a:spLocks noChangeShapeType="1"/>
            </p:cNvSpPr>
            <p:nvPr/>
          </p:nvSpPr>
          <p:spPr bwMode="auto">
            <a:xfrm>
              <a:off x="4976" y="3869"/>
              <a:ext cx="1000" cy="0"/>
            </a:xfrm>
            <a:prstGeom prst="line">
              <a:avLst/>
            </a:prstGeom>
            <a:noFill/>
            <a:ln w="9525">
              <a:solidFill>
                <a:srgbClr val="000000"/>
              </a:solidFill>
              <a:round/>
              <a:headEnd/>
              <a:tailEnd/>
            </a:ln>
          </p:spPr>
          <p:txBody>
            <a:bodyPr/>
            <a:lstStyle/>
            <a:p>
              <a:endParaRPr lang="en-US"/>
            </a:p>
          </p:txBody>
        </p:sp>
        <p:sp>
          <p:nvSpPr>
            <p:cNvPr id="35861" name="Line 22"/>
            <p:cNvSpPr>
              <a:spLocks noChangeShapeType="1"/>
            </p:cNvSpPr>
            <p:nvPr/>
          </p:nvSpPr>
          <p:spPr bwMode="auto">
            <a:xfrm>
              <a:off x="3030" y="577"/>
              <a:ext cx="3046" cy="0"/>
            </a:xfrm>
            <a:prstGeom prst="line">
              <a:avLst/>
            </a:prstGeom>
            <a:noFill/>
            <a:ln w="9525">
              <a:solidFill>
                <a:srgbClr val="000000"/>
              </a:solidFill>
              <a:round/>
              <a:headEnd/>
              <a:tailEnd/>
            </a:ln>
          </p:spPr>
          <p:txBody>
            <a:bodyPr/>
            <a:lstStyle/>
            <a:p>
              <a:endParaRPr lang="en-US"/>
            </a:p>
          </p:txBody>
        </p:sp>
        <p:sp>
          <p:nvSpPr>
            <p:cNvPr id="35862" name="Line 23"/>
            <p:cNvSpPr>
              <a:spLocks noChangeShapeType="1"/>
            </p:cNvSpPr>
            <p:nvPr/>
          </p:nvSpPr>
          <p:spPr bwMode="auto">
            <a:xfrm>
              <a:off x="4930" y="1811"/>
              <a:ext cx="1000" cy="0"/>
            </a:xfrm>
            <a:prstGeom prst="line">
              <a:avLst/>
            </a:prstGeom>
            <a:noFill/>
            <a:ln w="9525">
              <a:solidFill>
                <a:srgbClr val="000000"/>
              </a:solidFill>
              <a:round/>
              <a:headEnd/>
              <a:tailEnd/>
            </a:ln>
          </p:spPr>
          <p:txBody>
            <a:bodyPr/>
            <a:lstStyle/>
            <a:p>
              <a:endParaRPr lang="en-US"/>
            </a:p>
          </p:txBody>
        </p:sp>
        <p:sp>
          <p:nvSpPr>
            <p:cNvPr id="35863" name="Text Box 24"/>
            <p:cNvSpPr txBox="1">
              <a:spLocks noChangeArrowheads="1"/>
            </p:cNvSpPr>
            <p:nvPr/>
          </p:nvSpPr>
          <p:spPr bwMode="auto">
            <a:xfrm>
              <a:off x="2530" y="-430"/>
              <a:ext cx="2398" cy="1110"/>
            </a:xfrm>
            <a:prstGeom prst="rect">
              <a:avLst/>
            </a:prstGeom>
            <a:noFill/>
            <a:ln w="9525">
              <a:noFill/>
              <a:miter lim="800000"/>
              <a:headEnd/>
              <a:tailEnd/>
            </a:ln>
          </p:spPr>
          <p:txBody>
            <a:bodyPr lIns="55550" tIns="27775" rIns="55550" bIns="27775"/>
            <a:lstStyle/>
            <a:p>
              <a:r>
                <a:rPr lang="en-US" sz="1400" b="1">
                  <a:solidFill>
                    <a:srgbClr val="000000"/>
                  </a:solidFill>
                </a:rPr>
                <a:t>Weathered </a:t>
              </a:r>
            </a:p>
            <a:p>
              <a:r>
                <a:rPr lang="en-US" sz="1400" b="1">
                  <a:solidFill>
                    <a:srgbClr val="000000"/>
                  </a:solidFill>
                </a:rPr>
                <a:t>Zone</a:t>
              </a:r>
              <a:endParaRPr lang="en-US"/>
            </a:p>
          </p:txBody>
        </p:sp>
        <p:sp>
          <p:nvSpPr>
            <p:cNvPr id="35864" name="Text Box 25"/>
            <p:cNvSpPr txBox="1">
              <a:spLocks noChangeArrowheads="1"/>
            </p:cNvSpPr>
            <p:nvPr/>
          </p:nvSpPr>
          <p:spPr bwMode="auto">
            <a:xfrm>
              <a:off x="3730" y="1503"/>
              <a:ext cx="742" cy="495"/>
            </a:xfrm>
            <a:prstGeom prst="rect">
              <a:avLst/>
            </a:prstGeom>
            <a:noFill/>
            <a:ln w="9525">
              <a:noFill/>
              <a:miter lim="800000"/>
              <a:headEnd/>
              <a:tailEnd/>
            </a:ln>
          </p:spPr>
          <p:txBody>
            <a:bodyPr lIns="55550" tIns="27775" rIns="55550" bIns="27775"/>
            <a:lstStyle/>
            <a:p>
              <a:r>
                <a:rPr lang="en-US" sz="1100">
                  <a:solidFill>
                    <a:srgbClr val="000000"/>
                  </a:solidFill>
                </a:rPr>
                <a:t>2 m</a:t>
              </a:r>
              <a:endParaRPr lang="en-US"/>
            </a:p>
          </p:txBody>
        </p:sp>
        <p:sp>
          <p:nvSpPr>
            <p:cNvPr id="35865" name="Text Box 26"/>
            <p:cNvSpPr txBox="1">
              <a:spLocks noChangeArrowheads="1"/>
            </p:cNvSpPr>
            <p:nvPr/>
          </p:nvSpPr>
          <p:spPr bwMode="auto">
            <a:xfrm>
              <a:off x="3830" y="3560"/>
              <a:ext cx="742" cy="495"/>
            </a:xfrm>
            <a:prstGeom prst="rect">
              <a:avLst/>
            </a:prstGeom>
            <a:noFill/>
            <a:ln w="9525">
              <a:noFill/>
              <a:miter lim="800000"/>
              <a:headEnd/>
              <a:tailEnd/>
            </a:ln>
          </p:spPr>
          <p:txBody>
            <a:bodyPr lIns="55550" tIns="27775" rIns="55550" bIns="27775"/>
            <a:lstStyle/>
            <a:p>
              <a:r>
                <a:rPr lang="en-US" sz="1100">
                  <a:solidFill>
                    <a:srgbClr val="000000"/>
                  </a:solidFill>
                </a:rPr>
                <a:t>5 m</a:t>
              </a:r>
              <a:endParaRPr lang="en-US"/>
            </a:p>
          </p:txBody>
        </p:sp>
        <p:sp>
          <p:nvSpPr>
            <p:cNvPr id="35866" name="Line 27"/>
            <p:cNvSpPr>
              <a:spLocks noChangeShapeType="1"/>
            </p:cNvSpPr>
            <p:nvPr/>
          </p:nvSpPr>
          <p:spPr bwMode="auto">
            <a:xfrm flipV="1">
              <a:off x="3130" y="680"/>
              <a:ext cx="0" cy="2160"/>
            </a:xfrm>
            <a:prstGeom prst="line">
              <a:avLst/>
            </a:prstGeom>
            <a:noFill/>
            <a:ln w="9525">
              <a:solidFill>
                <a:srgbClr val="000000"/>
              </a:solidFill>
              <a:round/>
              <a:headEnd/>
              <a:tailEnd type="triangle" w="med" len="med"/>
            </a:ln>
          </p:spPr>
          <p:txBody>
            <a:bodyPr/>
            <a:lstStyle/>
            <a:p>
              <a:endParaRPr lang="en-US"/>
            </a:p>
          </p:txBody>
        </p:sp>
        <p:sp>
          <p:nvSpPr>
            <p:cNvPr id="35867" name="Line 28"/>
            <p:cNvSpPr>
              <a:spLocks noChangeShapeType="1"/>
            </p:cNvSpPr>
            <p:nvPr/>
          </p:nvSpPr>
          <p:spPr bwMode="auto">
            <a:xfrm>
              <a:off x="3230" y="3971"/>
              <a:ext cx="0" cy="2366"/>
            </a:xfrm>
            <a:prstGeom prst="line">
              <a:avLst/>
            </a:prstGeom>
            <a:noFill/>
            <a:ln w="9525">
              <a:solidFill>
                <a:srgbClr val="000000"/>
              </a:solidFill>
              <a:round/>
              <a:headEnd/>
              <a:tailEnd type="triangle" w="med" len="med"/>
            </a:ln>
          </p:spPr>
          <p:txBody>
            <a:bodyPr/>
            <a:lstStyle/>
            <a:p>
              <a:endParaRPr lang="en-US"/>
            </a:p>
          </p:txBody>
        </p:sp>
      </p:gr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406400" y="304800"/>
            <a:ext cx="4267200" cy="954107"/>
          </a:xfrm>
          <a:prstGeom prst="rect">
            <a:avLst/>
          </a:prstGeom>
          <a:noFill/>
          <a:ln w="9525">
            <a:noFill/>
            <a:miter lim="800000"/>
            <a:headEnd/>
            <a:tailEnd/>
          </a:ln>
        </p:spPr>
        <p:txBody>
          <a:bodyPr>
            <a:spAutoFit/>
          </a:bodyPr>
          <a:lstStyle/>
          <a:p>
            <a:r>
              <a:rPr lang="en-US" sz="2800" b="1" dirty="0">
                <a:latin typeface="Arial" charset="0"/>
              </a:rPr>
              <a:t>Factors Affecting Water Movement in Soils</a:t>
            </a:r>
            <a:endParaRPr lang="en-US" b="1" dirty="0"/>
          </a:p>
        </p:txBody>
      </p:sp>
      <p:pic>
        <p:nvPicPr>
          <p:cNvPr id="35843" name="Picture 4" descr="03x16"/>
          <p:cNvPicPr>
            <a:picLocks noChangeAspect="1" noChangeArrowheads="1"/>
          </p:cNvPicPr>
          <p:nvPr/>
        </p:nvPicPr>
        <p:blipFill>
          <a:blip r:embed="rId2" cstate="print"/>
          <a:srcRect/>
          <a:stretch>
            <a:fillRect/>
          </a:stretch>
        </p:blipFill>
        <p:spPr bwMode="auto">
          <a:xfrm>
            <a:off x="4673600" y="381001"/>
            <a:ext cx="7114117" cy="6005513"/>
          </a:xfrm>
          <a:prstGeom prst="rect">
            <a:avLst/>
          </a:prstGeom>
          <a:noFill/>
          <a:ln w="9525">
            <a:noFill/>
            <a:miter lim="800000"/>
            <a:headEnd/>
            <a:tailEnd/>
          </a:ln>
        </p:spPr>
      </p:pic>
      <p:sp>
        <p:nvSpPr>
          <p:cNvPr id="35844" name="Line 5"/>
          <p:cNvSpPr>
            <a:spLocks noChangeShapeType="1"/>
          </p:cNvSpPr>
          <p:nvPr/>
        </p:nvSpPr>
        <p:spPr bwMode="auto">
          <a:xfrm>
            <a:off x="304800" y="1981200"/>
            <a:ext cx="3657600" cy="0"/>
          </a:xfrm>
          <a:prstGeom prst="line">
            <a:avLst/>
          </a:prstGeom>
          <a:noFill/>
          <a:ln w="25400">
            <a:solidFill>
              <a:srgbClr val="FF0000"/>
            </a:solidFill>
            <a:round/>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idx="1"/>
          </p:nvPr>
        </p:nvSpPr>
        <p:spPr>
          <a:xfrm>
            <a:off x="609600" y="1981200"/>
            <a:ext cx="10363200" cy="4114800"/>
          </a:xfrm>
        </p:spPr>
        <p:txBody>
          <a:bodyPr>
            <a:normAutofit/>
          </a:bodyPr>
          <a:lstStyle/>
          <a:p>
            <a:pPr marL="273050" indent="-273050" eaLnBrk="1" hangingPunct="1">
              <a:lnSpc>
                <a:spcPct val="90000"/>
              </a:lnSpc>
              <a:buClr>
                <a:srgbClr val="9BBB59"/>
              </a:buClr>
              <a:buFontTx/>
              <a:buNone/>
            </a:pPr>
            <a:r>
              <a:rPr lang="en-US" sz="3300" b="1" dirty="0" smtClean="0">
                <a:solidFill>
                  <a:srgbClr val="FF0000"/>
                </a:solidFill>
              </a:rPr>
              <a:t>   </a:t>
            </a:r>
            <a:r>
              <a:rPr lang="en-US" sz="3300" b="1" dirty="0" err="1" smtClean="0">
                <a:solidFill>
                  <a:srgbClr val="FF0000"/>
                </a:solidFill>
              </a:rPr>
              <a:t>Hydrofracturing</a:t>
            </a:r>
            <a:r>
              <a:rPr lang="en-US" sz="3300" b="1" dirty="0" smtClean="0">
                <a:solidFill>
                  <a:srgbClr val="FF0000"/>
                </a:solidFill>
              </a:rPr>
              <a:t> is a  process in which </a:t>
            </a:r>
            <a:r>
              <a:rPr lang="en-US" sz="3300" b="1" dirty="0" smtClean="0">
                <a:solidFill>
                  <a:srgbClr val="000099"/>
                </a:solidFill>
              </a:rPr>
              <a:t>pressurized water is injected</a:t>
            </a:r>
            <a:r>
              <a:rPr lang="en-US" sz="3300" b="1" dirty="0" smtClean="0">
                <a:solidFill>
                  <a:srgbClr val="FF0000"/>
                </a:solidFill>
              </a:rPr>
              <a:t> into the   bore well to  increase the permeability of the consolidated material or a relatively impermeable unconsolidated material.</a:t>
            </a:r>
          </a:p>
          <a:p>
            <a:pPr marL="273050" indent="-273050" eaLnBrk="1" hangingPunct="1">
              <a:lnSpc>
                <a:spcPct val="90000"/>
              </a:lnSpc>
              <a:buClr>
                <a:srgbClr val="9BBB59"/>
              </a:buClr>
              <a:buFont typeface="Wingdings 2" pitchFamily="18" charset="2"/>
              <a:buNone/>
            </a:pPr>
            <a:r>
              <a:rPr lang="en-US" sz="3300" b="1" dirty="0" smtClean="0"/>
              <a:t>  Which improves the yield of the bore well.</a:t>
            </a:r>
            <a:endParaRPr lang="en-US" sz="3300" b="1" dirty="0" smtClean="0">
              <a:solidFill>
                <a:srgbClr val="FF0000"/>
              </a:solidFill>
            </a:endParaRPr>
          </a:p>
          <a:p>
            <a:pPr marL="273050" indent="-273050" eaLnBrk="1" hangingPunct="1">
              <a:lnSpc>
                <a:spcPct val="90000"/>
              </a:lnSpc>
              <a:buClr>
                <a:srgbClr val="9BBB59"/>
              </a:buClr>
              <a:buFont typeface="Wingdings 2" pitchFamily="18" charset="2"/>
              <a:buChar char=""/>
            </a:pPr>
            <a:r>
              <a:rPr lang="en-US" sz="3300" b="1" dirty="0" smtClean="0">
                <a:solidFill>
                  <a:schemeClr val="accent2"/>
                </a:solidFill>
              </a:rPr>
              <a:t>  Success ratio is about 65 %.</a:t>
            </a:r>
            <a:endParaRPr lang="en-US" sz="3300" b="1" dirty="0" smtClean="0">
              <a:solidFill>
                <a:srgbClr val="FF0000"/>
              </a:solidFill>
            </a:endParaRPr>
          </a:p>
          <a:p>
            <a:pPr marL="273050" indent="-273050" eaLnBrk="1" hangingPunct="1">
              <a:lnSpc>
                <a:spcPct val="90000"/>
              </a:lnSpc>
              <a:buClr>
                <a:srgbClr val="9BBB59"/>
              </a:buClr>
              <a:buFont typeface="Wingdings 2" pitchFamily="18" charset="2"/>
              <a:buNone/>
            </a:pPr>
            <a:endParaRPr lang="en-US" sz="3300" dirty="0" smtClean="0"/>
          </a:p>
          <a:p>
            <a:pPr marL="273050" indent="-273050" eaLnBrk="1" hangingPunct="1">
              <a:lnSpc>
                <a:spcPct val="90000"/>
              </a:lnSpc>
              <a:buClr>
                <a:srgbClr val="9BBB59"/>
              </a:buClr>
              <a:buFont typeface="Wingdings 2" pitchFamily="18" charset="2"/>
              <a:buChar char=""/>
            </a:pPr>
            <a:endParaRPr lang="en-US" sz="3000" dirty="0" smtClean="0"/>
          </a:p>
        </p:txBody>
      </p:sp>
      <p:sp>
        <p:nvSpPr>
          <p:cNvPr id="4" name="Rectangle 3"/>
          <p:cNvSpPr/>
          <p:nvPr/>
        </p:nvSpPr>
        <p:spPr>
          <a:xfrm>
            <a:off x="2641600" y="381001"/>
            <a:ext cx="4039952" cy="769441"/>
          </a:xfrm>
          <a:prstGeom prst="rect">
            <a:avLst/>
          </a:prstGeom>
        </p:spPr>
        <p:txBody>
          <a:bodyPr wrap="none">
            <a:spAutoFit/>
          </a:bodyPr>
          <a:lstStyle/>
          <a:p>
            <a:r>
              <a:rPr lang="en-US" sz="4400" b="1" dirty="0" err="1" smtClean="0">
                <a:solidFill>
                  <a:schemeClr val="accent2"/>
                </a:solidFill>
              </a:rPr>
              <a:t>Hydrofracturing</a:t>
            </a:r>
            <a:r>
              <a:rPr lang="en-US" sz="4400" b="1" dirty="0" smtClean="0">
                <a:solidFill>
                  <a:schemeClr val="accent2"/>
                </a:solidFill>
              </a:rPr>
              <a:t>.</a:t>
            </a:r>
            <a:endParaRPr lang="en-US" sz="4400" dirty="0"/>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title"/>
          </p:nvPr>
        </p:nvSpPr>
        <p:spPr>
          <a:xfrm>
            <a:off x="-812800" y="0"/>
            <a:ext cx="10363200" cy="1143000"/>
          </a:xfrm>
        </p:spPr>
        <p:txBody>
          <a:bodyPr/>
          <a:lstStyle/>
          <a:p>
            <a:pPr eaLnBrk="1" hangingPunct="1"/>
            <a:r>
              <a:rPr lang="en-US" b="1" smtClean="0">
                <a:solidFill>
                  <a:schemeClr val="accent2"/>
                </a:solidFill>
              </a:rPr>
              <a:t>Hydrofracturing.</a:t>
            </a:r>
          </a:p>
        </p:txBody>
      </p:sp>
      <p:sp>
        <p:nvSpPr>
          <p:cNvPr id="2" name="Slide Number Placeholder 6"/>
          <p:cNvSpPr>
            <a:spLocks noGrp="1"/>
          </p:cNvSpPr>
          <p:nvPr>
            <p:ph type="sldNum" sz="quarter" idx="12"/>
          </p:nvPr>
        </p:nvSpPr>
        <p:spPr/>
        <p:txBody>
          <a:bodyPr/>
          <a:lstStyle/>
          <a:p>
            <a:pPr>
              <a:defRPr/>
            </a:pPr>
            <a:fld id="{93ECB239-94CB-4F2C-B3B2-EB7E4810EC1E}" type="slidenum">
              <a:rPr lang="en-US"/>
              <a:pPr>
                <a:defRPr/>
              </a:pPr>
              <a:t>71</a:t>
            </a:fld>
            <a:endParaRPr lang="en-US"/>
          </a:p>
        </p:txBody>
      </p:sp>
      <p:sp>
        <p:nvSpPr>
          <p:cNvPr id="59396" name="Rectangle 2" descr="Stationery"/>
          <p:cNvSpPr>
            <a:spLocks noChangeArrowheads="1"/>
          </p:cNvSpPr>
          <p:nvPr/>
        </p:nvSpPr>
        <p:spPr bwMode="auto">
          <a:xfrm>
            <a:off x="0" y="1981200"/>
            <a:ext cx="12192000" cy="48768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59397" name="Rectangle 4"/>
          <p:cNvSpPr>
            <a:spLocks noChangeArrowheads="1"/>
          </p:cNvSpPr>
          <p:nvPr/>
        </p:nvSpPr>
        <p:spPr bwMode="auto">
          <a:xfrm>
            <a:off x="8026400" y="1600200"/>
            <a:ext cx="1625600" cy="5257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9398" name="Rectangle 5"/>
          <p:cNvSpPr>
            <a:spLocks noChangeArrowheads="1"/>
          </p:cNvSpPr>
          <p:nvPr/>
        </p:nvSpPr>
        <p:spPr bwMode="auto">
          <a:xfrm>
            <a:off x="8026400" y="3276600"/>
            <a:ext cx="1625600" cy="457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9399" name="Rectangle 6"/>
          <p:cNvSpPr>
            <a:spLocks noChangeArrowheads="1"/>
          </p:cNvSpPr>
          <p:nvPr/>
        </p:nvSpPr>
        <p:spPr bwMode="auto">
          <a:xfrm>
            <a:off x="8636000" y="1676400"/>
            <a:ext cx="406400" cy="2590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59400" name="AutoShape 7"/>
          <p:cNvSpPr>
            <a:spLocks noChangeArrowheads="1"/>
          </p:cNvSpPr>
          <p:nvPr/>
        </p:nvSpPr>
        <p:spPr bwMode="auto">
          <a:xfrm>
            <a:off x="9956800" y="685800"/>
            <a:ext cx="711200" cy="990600"/>
          </a:xfrm>
          <a:prstGeom prst="roundRect">
            <a:avLst>
              <a:gd name="adj" fmla="val 16667"/>
            </a:avLst>
          </a:prstGeom>
          <a:solidFill>
            <a:schemeClr val="accent2"/>
          </a:solidFill>
          <a:ln w="9525">
            <a:solidFill>
              <a:schemeClr val="tx1"/>
            </a:solidFill>
            <a:round/>
            <a:headEnd/>
            <a:tailEnd/>
          </a:ln>
        </p:spPr>
        <p:txBody>
          <a:bodyPr wrap="none" anchor="ctr"/>
          <a:lstStyle/>
          <a:p>
            <a:endParaRPr lang="en-US"/>
          </a:p>
        </p:txBody>
      </p:sp>
      <p:sp>
        <p:nvSpPr>
          <p:cNvPr id="59401" name="AutoShape 8"/>
          <p:cNvSpPr>
            <a:spLocks noChangeArrowheads="1"/>
          </p:cNvSpPr>
          <p:nvPr/>
        </p:nvSpPr>
        <p:spPr bwMode="auto">
          <a:xfrm rot="-10701024">
            <a:off x="9652000" y="1598613"/>
            <a:ext cx="13208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59402" name="AutoShape 9"/>
          <p:cNvSpPr>
            <a:spLocks noChangeArrowheads="1"/>
          </p:cNvSpPr>
          <p:nvPr/>
        </p:nvSpPr>
        <p:spPr bwMode="auto">
          <a:xfrm rot="10758410">
            <a:off x="8331200" y="1143000"/>
            <a:ext cx="1625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59403" name="Line 10"/>
          <p:cNvSpPr>
            <a:spLocks noChangeShapeType="1"/>
          </p:cNvSpPr>
          <p:nvPr/>
        </p:nvSpPr>
        <p:spPr bwMode="auto">
          <a:xfrm>
            <a:off x="0" y="1981200"/>
            <a:ext cx="12192000" cy="0"/>
          </a:xfrm>
          <a:prstGeom prst="line">
            <a:avLst/>
          </a:prstGeom>
          <a:noFill/>
          <a:ln w="57150">
            <a:solidFill>
              <a:schemeClr val="tx1"/>
            </a:solidFill>
            <a:round/>
            <a:headEnd/>
            <a:tailEnd/>
          </a:ln>
        </p:spPr>
        <p:txBody>
          <a:bodyPr wrap="none" anchor="ctr"/>
          <a:lstStyle/>
          <a:p>
            <a:endParaRPr lang="en-US"/>
          </a:p>
        </p:txBody>
      </p:sp>
      <p:sp>
        <p:nvSpPr>
          <p:cNvPr id="59404" name="AutoShape 11"/>
          <p:cNvSpPr>
            <a:spLocks noChangeArrowheads="1"/>
          </p:cNvSpPr>
          <p:nvPr/>
        </p:nvSpPr>
        <p:spPr bwMode="auto">
          <a:xfrm>
            <a:off x="10456333" y="1066800"/>
            <a:ext cx="1727200" cy="533400"/>
          </a:xfrm>
          <a:prstGeom prst="leftArrow">
            <a:avLst>
              <a:gd name="adj1" fmla="val 50000"/>
              <a:gd name="adj2" fmla="val 60714"/>
            </a:avLst>
          </a:prstGeom>
          <a:solidFill>
            <a:schemeClr val="bg1"/>
          </a:solidFill>
          <a:ln w="9525">
            <a:solidFill>
              <a:schemeClr val="tx1"/>
            </a:solidFill>
            <a:miter lim="800000"/>
            <a:headEnd/>
            <a:tailEnd/>
          </a:ln>
        </p:spPr>
        <p:txBody>
          <a:bodyPr wrap="none" anchor="ctr"/>
          <a:lstStyle/>
          <a:p>
            <a:endParaRPr lang="en-US"/>
          </a:p>
        </p:txBody>
      </p:sp>
      <p:sp>
        <p:nvSpPr>
          <p:cNvPr id="95244" name="AutoShape 12"/>
          <p:cNvSpPr>
            <a:spLocks noChangeArrowheads="1"/>
          </p:cNvSpPr>
          <p:nvPr/>
        </p:nvSpPr>
        <p:spPr bwMode="auto">
          <a:xfrm>
            <a:off x="10456333" y="1066800"/>
            <a:ext cx="1727200" cy="533400"/>
          </a:xfrm>
          <a:prstGeom prst="leftArrow">
            <a:avLst>
              <a:gd name="adj1" fmla="val 50000"/>
              <a:gd name="adj2" fmla="val 60714"/>
            </a:avLst>
          </a:prstGeom>
          <a:solidFill>
            <a:schemeClr val="accent2"/>
          </a:solidFill>
          <a:ln w="9525">
            <a:solidFill>
              <a:schemeClr val="tx1"/>
            </a:solidFill>
            <a:miter lim="800000"/>
            <a:headEnd/>
            <a:tailEnd/>
          </a:ln>
        </p:spPr>
        <p:txBody>
          <a:bodyPr wrap="none" anchor="ctr"/>
          <a:lstStyle/>
          <a:p>
            <a:endParaRPr lang="en-US"/>
          </a:p>
        </p:txBody>
      </p:sp>
      <p:sp>
        <p:nvSpPr>
          <p:cNvPr id="95245" name="AutoShape 13"/>
          <p:cNvSpPr>
            <a:spLocks noChangeArrowheads="1"/>
          </p:cNvSpPr>
          <p:nvPr/>
        </p:nvSpPr>
        <p:spPr bwMode="auto">
          <a:xfrm rot="10758410">
            <a:off x="8331200" y="1143000"/>
            <a:ext cx="1625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95246" name="Rectangle 14"/>
          <p:cNvSpPr>
            <a:spLocks noChangeArrowheads="1"/>
          </p:cNvSpPr>
          <p:nvPr/>
        </p:nvSpPr>
        <p:spPr bwMode="auto">
          <a:xfrm>
            <a:off x="8534400" y="1143001"/>
            <a:ext cx="508000" cy="3243263"/>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95247" name="Rectangle 15"/>
          <p:cNvSpPr>
            <a:spLocks noChangeArrowheads="1"/>
          </p:cNvSpPr>
          <p:nvPr/>
        </p:nvSpPr>
        <p:spPr bwMode="auto">
          <a:xfrm>
            <a:off x="8026400" y="3657600"/>
            <a:ext cx="1625600" cy="32004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95248" name="AutoShape 16"/>
          <p:cNvSpPr>
            <a:spLocks noChangeArrowheads="1"/>
          </p:cNvSpPr>
          <p:nvPr/>
        </p:nvSpPr>
        <p:spPr bwMode="auto">
          <a:xfrm>
            <a:off x="6400800" y="4267200"/>
            <a:ext cx="1625600" cy="685800"/>
          </a:xfrm>
          <a:prstGeom prst="leftArrow">
            <a:avLst>
              <a:gd name="adj1" fmla="val 50000"/>
              <a:gd name="adj2" fmla="val 44444"/>
            </a:avLst>
          </a:prstGeom>
          <a:solidFill>
            <a:schemeClr val="accent2"/>
          </a:solidFill>
          <a:ln w="9525">
            <a:solidFill>
              <a:schemeClr val="tx1"/>
            </a:solidFill>
            <a:miter lim="800000"/>
            <a:headEnd/>
            <a:tailEnd/>
          </a:ln>
        </p:spPr>
        <p:txBody>
          <a:bodyPr wrap="none" anchor="ctr"/>
          <a:lstStyle/>
          <a:p>
            <a:endParaRPr lang="en-US"/>
          </a:p>
        </p:txBody>
      </p:sp>
      <p:sp>
        <p:nvSpPr>
          <p:cNvPr id="95249" name="AutoShape 17"/>
          <p:cNvSpPr>
            <a:spLocks noChangeArrowheads="1"/>
          </p:cNvSpPr>
          <p:nvPr/>
        </p:nvSpPr>
        <p:spPr bwMode="auto">
          <a:xfrm>
            <a:off x="9652000" y="4343400"/>
            <a:ext cx="1422400" cy="533400"/>
          </a:xfrm>
          <a:prstGeom prst="rightArrow">
            <a:avLst>
              <a:gd name="adj1" fmla="val 50000"/>
              <a:gd name="adj2" fmla="val 50000"/>
            </a:avLst>
          </a:prstGeom>
          <a:solidFill>
            <a:schemeClr val="accent2"/>
          </a:solidFill>
          <a:ln w="9525">
            <a:solidFill>
              <a:schemeClr val="tx1"/>
            </a:solidFill>
            <a:miter lim="800000"/>
            <a:headEnd/>
            <a:tailEnd/>
          </a:ln>
        </p:spPr>
        <p:txBody>
          <a:bodyPr wrap="none" anchor="ctr"/>
          <a:lstStyle/>
          <a:p>
            <a:endParaRPr lang="en-US"/>
          </a:p>
        </p:txBody>
      </p:sp>
      <p:graphicFrame>
        <p:nvGraphicFramePr>
          <p:cNvPr id="14338" name="Object 3"/>
          <p:cNvGraphicFramePr>
            <a:graphicFrameLocks noChangeAspect="1"/>
          </p:cNvGraphicFramePr>
          <p:nvPr/>
        </p:nvGraphicFramePr>
        <p:xfrm>
          <a:off x="304801" y="1295400"/>
          <a:ext cx="5983817" cy="5248275"/>
        </p:xfrm>
        <a:graphic>
          <a:graphicData uri="http://schemas.openxmlformats.org/presentationml/2006/ole">
            <p:oleObj spid="_x0000_s100354" name="Document" r:id="rId4" imgW="4495680" imgH="5257800" progId="Word.Document.8">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95244"/>
                                        </p:tgtEl>
                                        <p:attrNameLst>
                                          <p:attrName>style.visibility</p:attrName>
                                        </p:attrNameLst>
                                      </p:cBhvr>
                                      <p:to>
                                        <p:strVal val="visible"/>
                                      </p:to>
                                    </p:set>
                                    <p:anim calcmode="lin" valueType="num">
                                      <p:cBhvr>
                                        <p:cTn id="7" dur="500" fill="hold"/>
                                        <p:tgtEl>
                                          <p:spTgt spid="95244"/>
                                        </p:tgtEl>
                                        <p:attrNameLst>
                                          <p:attrName>ppt_x</p:attrName>
                                        </p:attrNameLst>
                                      </p:cBhvr>
                                      <p:tavLst>
                                        <p:tav tm="0">
                                          <p:val>
                                            <p:strVal val="#ppt_x+#ppt_w/2"/>
                                          </p:val>
                                        </p:tav>
                                        <p:tav tm="100000">
                                          <p:val>
                                            <p:strVal val="#ppt_x"/>
                                          </p:val>
                                        </p:tav>
                                      </p:tavLst>
                                    </p:anim>
                                    <p:anim calcmode="lin" valueType="num">
                                      <p:cBhvr>
                                        <p:cTn id="8" dur="500" fill="hold"/>
                                        <p:tgtEl>
                                          <p:spTgt spid="95244"/>
                                        </p:tgtEl>
                                        <p:attrNameLst>
                                          <p:attrName>ppt_y</p:attrName>
                                        </p:attrNameLst>
                                      </p:cBhvr>
                                      <p:tavLst>
                                        <p:tav tm="0">
                                          <p:val>
                                            <p:strVal val="#ppt_y"/>
                                          </p:val>
                                        </p:tav>
                                        <p:tav tm="100000">
                                          <p:val>
                                            <p:strVal val="#ppt_y"/>
                                          </p:val>
                                        </p:tav>
                                      </p:tavLst>
                                    </p:anim>
                                    <p:anim calcmode="lin" valueType="num">
                                      <p:cBhvr>
                                        <p:cTn id="9" dur="500" fill="hold"/>
                                        <p:tgtEl>
                                          <p:spTgt spid="95244"/>
                                        </p:tgtEl>
                                        <p:attrNameLst>
                                          <p:attrName>ppt_w</p:attrName>
                                        </p:attrNameLst>
                                      </p:cBhvr>
                                      <p:tavLst>
                                        <p:tav tm="0">
                                          <p:val>
                                            <p:fltVal val="0"/>
                                          </p:val>
                                        </p:tav>
                                        <p:tav tm="100000">
                                          <p:val>
                                            <p:strVal val="#ppt_w"/>
                                          </p:val>
                                        </p:tav>
                                      </p:tavLst>
                                    </p:anim>
                                    <p:anim calcmode="lin" valueType="num">
                                      <p:cBhvr>
                                        <p:cTn id="10" dur="500" fill="hold"/>
                                        <p:tgtEl>
                                          <p:spTgt spid="9524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5245"/>
                                        </p:tgtEl>
                                        <p:attrNameLst>
                                          <p:attrName>style.visibility</p:attrName>
                                        </p:attrNameLst>
                                      </p:cBhvr>
                                      <p:to>
                                        <p:strVal val="visible"/>
                                      </p:to>
                                    </p:set>
                                    <p:animEffect transition="in" filter="wipe(up)">
                                      <p:cBhvr>
                                        <p:cTn id="14" dur="500"/>
                                        <p:tgtEl>
                                          <p:spTgt spid="95245"/>
                                        </p:tgtEl>
                                      </p:cBhvr>
                                    </p:animEffect>
                                  </p:childTnLst>
                                </p:cTn>
                              </p:par>
                            </p:childTnLst>
                          </p:cTn>
                        </p:par>
                        <p:par>
                          <p:cTn id="15" fill="hold">
                            <p:stCondLst>
                              <p:cond delay="1000"/>
                            </p:stCondLst>
                            <p:childTnLst>
                              <p:par>
                                <p:cTn id="16" presetID="17" presetClass="entr" presetSubtype="1" fill="hold" grpId="0" nodeType="afterEffect">
                                  <p:stCondLst>
                                    <p:cond delay="0"/>
                                  </p:stCondLst>
                                  <p:childTnLst>
                                    <p:set>
                                      <p:cBhvr>
                                        <p:cTn id="17" dur="1" fill="hold">
                                          <p:stCondLst>
                                            <p:cond delay="0"/>
                                          </p:stCondLst>
                                        </p:cTn>
                                        <p:tgtEl>
                                          <p:spTgt spid="95246"/>
                                        </p:tgtEl>
                                        <p:attrNameLst>
                                          <p:attrName>style.visibility</p:attrName>
                                        </p:attrNameLst>
                                      </p:cBhvr>
                                      <p:to>
                                        <p:strVal val="visible"/>
                                      </p:to>
                                    </p:set>
                                    <p:anim calcmode="lin" valueType="num">
                                      <p:cBhvr>
                                        <p:cTn id="18" dur="500" fill="hold"/>
                                        <p:tgtEl>
                                          <p:spTgt spid="95246"/>
                                        </p:tgtEl>
                                        <p:attrNameLst>
                                          <p:attrName>ppt_x</p:attrName>
                                        </p:attrNameLst>
                                      </p:cBhvr>
                                      <p:tavLst>
                                        <p:tav tm="0">
                                          <p:val>
                                            <p:strVal val="#ppt_x"/>
                                          </p:val>
                                        </p:tav>
                                        <p:tav tm="100000">
                                          <p:val>
                                            <p:strVal val="#ppt_x"/>
                                          </p:val>
                                        </p:tav>
                                      </p:tavLst>
                                    </p:anim>
                                    <p:anim calcmode="lin" valueType="num">
                                      <p:cBhvr>
                                        <p:cTn id="19" dur="500" fill="hold"/>
                                        <p:tgtEl>
                                          <p:spTgt spid="95246"/>
                                        </p:tgtEl>
                                        <p:attrNameLst>
                                          <p:attrName>ppt_y</p:attrName>
                                        </p:attrNameLst>
                                      </p:cBhvr>
                                      <p:tavLst>
                                        <p:tav tm="0">
                                          <p:val>
                                            <p:strVal val="#ppt_y-#ppt_h/2"/>
                                          </p:val>
                                        </p:tav>
                                        <p:tav tm="100000">
                                          <p:val>
                                            <p:strVal val="#ppt_y"/>
                                          </p:val>
                                        </p:tav>
                                      </p:tavLst>
                                    </p:anim>
                                    <p:anim calcmode="lin" valueType="num">
                                      <p:cBhvr>
                                        <p:cTn id="20" dur="500" fill="hold"/>
                                        <p:tgtEl>
                                          <p:spTgt spid="95246"/>
                                        </p:tgtEl>
                                        <p:attrNameLst>
                                          <p:attrName>ppt_w</p:attrName>
                                        </p:attrNameLst>
                                      </p:cBhvr>
                                      <p:tavLst>
                                        <p:tav tm="0">
                                          <p:val>
                                            <p:strVal val="#ppt_w"/>
                                          </p:val>
                                        </p:tav>
                                        <p:tav tm="100000">
                                          <p:val>
                                            <p:strVal val="#ppt_w"/>
                                          </p:val>
                                        </p:tav>
                                      </p:tavLst>
                                    </p:anim>
                                    <p:anim calcmode="lin" valueType="num">
                                      <p:cBhvr>
                                        <p:cTn id="21" dur="500" fill="hold"/>
                                        <p:tgtEl>
                                          <p:spTgt spid="95246"/>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17" presetClass="entr" presetSubtype="1" fill="hold" grpId="0" nodeType="afterEffect">
                                  <p:stCondLst>
                                    <p:cond delay="0"/>
                                  </p:stCondLst>
                                  <p:childTnLst>
                                    <p:set>
                                      <p:cBhvr>
                                        <p:cTn id="24" dur="1" fill="hold">
                                          <p:stCondLst>
                                            <p:cond delay="0"/>
                                          </p:stCondLst>
                                        </p:cTn>
                                        <p:tgtEl>
                                          <p:spTgt spid="95247"/>
                                        </p:tgtEl>
                                        <p:attrNameLst>
                                          <p:attrName>style.visibility</p:attrName>
                                        </p:attrNameLst>
                                      </p:cBhvr>
                                      <p:to>
                                        <p:strVal val="visible"/>
                                      </p:to>
                                    </p:set>
                                    <p:anim calcmode="lin" valueType="num">
                                      <p:cBhvr>
                                        <p:cTn id="25" dur="500" fill="hold"/>
                                        <p:tgtEl>
                                          <p:spTgt spid="95247"/>
                                        </p:tgtEl>
                                        <p:attrNameLst>
                                          <p:attrName>ppt_x</p:attrName>
                                        </p:attrNameLst>
                                      </p:cBhvr>
                                      <p:tavLst>
                                        <p:tav tm="0">
                                          <p:val>
                                            <p:strVal val="#ppt_x"/>
                                          </p:val>
                                        </p:tav>
                                        <p:tav tm="100000">
                                          <p:val>
                                            <p:strVal val="#ppt_x"/>
                                          </p:val>
                                        </p:tav>
                                      </p:tavLst>
                                    </p:anim>
                                    <p:anim calcmode="lin" valueType="num">
                                      <p:cBhvr>
                                        <p:cTn id="26" dur="500" fill="hold"/>
                                        <p:tgtEl>
                                          <p:spTgt spid="95247"/>
                                        </p:tgtEl>
                                        <p:attrNameLst>
                                          <p:attrName>ppt_y</p:attrName>
                                        </p:attrNameLst>
                                      </p:cBhvr>
                                      <p:tavLst>
                                        <p:tav tm="0">
                                          <p:val>
                                            <p:strVal val="#ppt_y-#ppt_h/2"/>
                                          </p:val>
                                        </p:tav>
                                        <p:tav tm="100000">
                                          <p:val>
                                            <p:strVal val="#ppt_y"/>
                                          </p:val>
                                        </p:tav>
                                      </p:tavLst>
                                    </p:anim>
                                    <p:anim calcmode="lin" valueType="num">
                                      <p:cBhvr>
                                        <p:cTn id="27" dur="500" fill="hold"/>
                                        <p:tgtEl>
                                          <p:spTgt spid="95247"/>
                                        </p:tgtEl>
                                        <p:attrNameLst>
                                          <p:attrName>ppt_w</p:attrName>
                                        </p:attrNameLst>
                                      </p:cBhvr>
                                      <p:tavLst>
                                        <p:tav tm="0">
                                          <p:val>
                                            <p:strVal val="#ppt_w"/>
                                          </p:val>
                                        </p:tav>
                                        <p:tav tm="100000">
                                          <p:val>
                                            <p:strVal val="#ppt_w"/>
                                          </p:val>
                                        </p:tav>
                                      </p:tavLst>
                                    </p:anim>
                                    <p:anim calcmode="lin" valueType="num">
                                      <p:cBhvr>
                                        <p:cTn id="28" dur="500" fill="hold"/>
                                        <p:tgtEl>
                                          <p:spTgt spid="95247"/>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22" presetClass="entr" presetSubtype="2" fill="hold" grpId="0" nodeType="afterEffect">
                                  <p:stCondLst>
                                    <p:cond delay="0"/>
                                  </p:stCondLst>
                                  <p:childTnLst>
                                    <p:set>
                                      <p:cBhvr>
                                        <p:cTn id="31" dur="1" fill="hold">
                                          <p:stCondLst>
                                            <p:cond delay="0"/>
                                          </p:stCondLst>
                                        </p:cTn>
                                        <p:tgtEl>
                                          <p:spTgt spid="95248"/>
                                        </p:tgtEl>
                                        <p:attrNameLst>
                                          <p:attrName>style.visibility</p:attrName>
                                        </p:attrNameLst>
                                      </p:cBhvr>
                                      <p:to>
                                        <p:strVal val="visible"/>
                                      </p:to>
                                    </p:set>
                                    <p:animEffect transition="in" filter="wipe(right)">
                                      <p:cBhvr>
                                        <p:cTn id="32" dur="500"/>
                                        <p:tgtEl>
                                          <p:spTgt spid="95248"/>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5249"/>
                                        </p:tgtEl>
                                        <p:attrNameLst>
                                          <p:attrName>style.visibility</p:attrName>
                                        </p:attrNameLst>
                                      </p:cBhvr>
                                      <p:to>
                                        <p:strVal val="visible"/>
                                      </p:to>
                                    </p:set>
                                    <p:animEffect transition="in" filter="wipe(left)">
                                      <p:cBhvr>
                                        <p:cTn id="36" dur="500"/>
                                        <p:tgtEl>
                                          <p:spTgt spid="95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4" grpId="0" animBg="1"/>
      <p:bldP spid="95245" grpId="0" animBg="1"/>
      <p:bldP spid="95246" grpId="0" animBg="1"/>
      <p:bldP spid="95247" grpId="0" animBg="1"/>
      <p:bldP spid="95248" grpId="0" animBg="1"/>
      <p:bldP spid="9524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p:txBody>
          <a:bodyPr/>
          <a:lstStyle/>
          <a:p>
            <a:pPr>
              <a:defRPr/>
            </a:pPr>
            <a:fld id="{D7BC6B75-A0FB-443A-817F-3F11CF1DC021}" type="slidenum">
              <a:rPr lang="en-US"/>
              <a:pPr>
                <a:defRPr/>
              </a:pPr>
              <a:t>72</a:t>
            </a:fld>
            <a:endParaRPr lang="en-US"/>
          </a:p>
        </p:txBody>
      </p:sp>
      <p:sp>
        <p:nvSpPr>
          <p:cNvPr id="65539" name="Rectangle 2"/>
          <p:cNvSpPr>
            <a:spLocks noChangeArrowheads="1"/>
          </p:cNvSpPr>
          <p:nvPr/>
        </p:nvSpPr>
        <p:spPr bwMode="auto">
          <a:xfrm>
            <a:off x="0" y="3962400"/>
            <a:ext cx="12192000" cy="2895600"/>
          </a:xfrm>
          <a:prstGeom prst="rect">
            <a:avLst/>
          </a:prstGeom>
          <a:solidFill>
            <a:schemeClr val="folHlink"/>
          </a:solidFill>
          <a:ln w="12700">
            <a:solidFill>
              <a:schemeClr val="tx1"/>
            </a:solidFill>
            <a:miter lim="800000"/>
            <a:headEnd/>
            <a:tailEnd/>
          </a:ln>
        </p:spPr>
        <p:txBody>
          <a:bodyPr wrap="none" anchor="ctr"/>
          <a:lstStyle/>
          <a:p>
            <a:pPr algn="ctr" eaLnBrk="0" hangingPunct="0"/>
            <a:endParaRPr lang="en-US" sz="2400">
              <a:latin typeface="Times New Roman" pitchFamily="18" charset="0"/>
            </a:endParaRPr>
          </a:p>
        </p:txBody>
      </p:sp>
      <p:sp>
        <p:nvSpPr>
          <p:cNvPr id="65540" name="Line 3"/>
          <p:cNvSpPr>
            <a:spLocks noChangeShapeType="1"/>
          </p:cNvSpPr>
          <p:nvPr/>
        </p:nvSpPr>
        <p:spPr bwMode="auto">
          <a:xfrm>
            <a:off x="0" y="3962400"/>
            <a:ext cx="12192000" cy="0"/>
          </a:xfrm>
          <a:prstGeom prst="line">
            <a:avLst/>
          </a:prstGeom>
          <a:noFill/>
          <a:ln w="12700">
            <a:solidFill>
              <a:schemeClr val="tx1"/>
            </a:solidFill>
            <a:round/>
            <a:headEnd/>
            <a:tailEnd/>
          </a:ln>
        </p:spPr>
        <p:txBody>
          <a:bodyPr wrap="none" anchor="ctr"/>
          <a:lstStyle/>
          <a:p>
            <a:endParaRPr lang="en-US"/>
          </a:p>
        </p:txBody>
      </p:sp>
      <p:sp>
        <p:nvSpPr>
          <p:cNvPr id="65541" name="Rectangle 4"/>
          <p:cNvSpPr>
            <a:spLocks noChangeArrowheads="1"/>
          </p:cNvSpPr>
          <p:nvPr/>
        </p:nvSpPr>
        <p:spPr bwMode="auto">
          <a:xfrm>
            <a:off x="5588000" y="3581400"/>
            <a:ext cx="4470400" cy="76200"/>
          </a:xfrm>
          <a:prstGeom prst="rect">
            <a:avLst/>
          </a:prstGeom>
          <a:solidFill>
            <a:srgbClr val="996633"/>
          </a:solidFill>
          <a:ln w="12700">
            <a:solidFill>
              <a:schemeClr val="tx1"/>
            </a:solidFill>
            <a:miter lim="800000"/>
            <a:headEnd/>
            <a:tailEnd/>
          </a:ln>
        </p:spPr>
        <p:txBody>
          <a:bodyPr wrap="none" anchor="ctr"/>
          <a:lstStyle/>
          <a:p>
            <a:endParaRPr lang="en-US"/>
          </a:p>
        </p:txBody>
      </p:sp>
      <p:sp>
        <p:nvSpPr>
          <p:cNvPr id="65542" name="AutoShape 5"/>
          <p:cNvSpPr>
            <a:spLocks noChangeArrowheads="1"/>
          </p:cNvSpPr>
          <p:nvPr/>
        </p:nvSpPr>
        <p:spPr bwMode="auto">
          <a:xfrm>
            <a:off x="7010400" y="3048000"/>
            <a:ext cx="1524000" cy="533400"/>
          </a:xfrm>
          <a:prstGeom prst="flowChartAlternateProcess">
            <a:avLst/>
          </a:prstGeom>
          <a:solidFill>
            <a:srgbClr val="4D4D4D"/>
          </a:solidFill>
          <a:ln w="12700">
            <a:solidFill>
              <a:schemeClr val="tx1"/>
            </a:solidFill>
            <a:miter lim="800000"/>
            <a:headEnd/>
            <a:tailEnd/>
          </a:ln>
        </p:spPr>
        <p:txBody>
          <a:bodyPr wrap="none" anchor="ctr"/>
          <a:lstStyle/>
          <a:p>
            <a:endParaRPr lang="en-US"/>
          </a:p>
        </p:txBody>
      </p:sp>
      <p:sp>
        <p:nvSpPr>
          <p:cNvPr id="65543" name="AutoShape 6"/>
          <p:cNvSpPr>
            <a:spLocks noChangeArrowheads="1"/>
          </p:cNvSpPr>
          <p:nvPr/>
        </p:nvSpPr>
        <p:spPr bwMode="auto">
          <a:xfrm>
            <a:off x="8534400" y="3124200"/>
            <a:ext cx="914400" cy="381000"/>
          </a:xfrm>
          <a:prstGeom prst="flowChartAlternateProcess">
            <a:avLst/>
          </a:prstGeom>
          <a:solidFill>
            <a:schemeClr val="accent1"/>
          </a:solidFill>
          <a:ln w="12700">
            <a:solidFill>
              <a:schemeClr val="tx1"/>
            </a:solidFill>
            <a:miter lim="800000"/>
            <a:headEnd/>
            <a:tailEnd/>
          </a:ln>
        </p:spPr>
        <p:txBody>
          <a:bodyPr wrap="none" anchor="ctr"/>
          <a:lstStyle/>
          <a:p>
            <a:endParaRPr lang="en-US"/>
          </a:p>
        </p:txBody>
      </p:sp>
      <p:sp>
        <p:nvSpPr>
          <p:cNvPr id="65544" name="Rectangle 7"/>
          <p:cNvSpPr>
            <a:spLocks noChangeArrowheads="1"/>
          </p:cNvSpPr>
          <p:nvPr/>
        </p:nvSpPr>
        <p:spPr bwMode="auto">
          <a:xfrm>
            <a:off x="304800" y="3581400"/>
            <a:ext cx="4470400" cy="76200"/>
          </a:xfrm>
          <a:prstGeom prst="rect">
            <a:avLst/>
          </a:prstGeom>
          <a:solidFill>
            <a:srgbClr val="996633"/>
          </a:solidFill>
          <a:ln w="12700">
            <a:solidFill>
              <a:schemeClr val="tx1"/>
            </a:solidFill>
            <a:miter lim="800000"/>
            <a:headEnd/>
            <a:tailEnd/>
          </a:ln>
        </p:spPr>
        <p:txBody>
          <a:bodyPr wrap="none" anchor="ctr"/>
          <a:lstStyle/>
          <a:p>
            <a:endParaRPr lang="en-US"/>
          </a:p>
        </p:txBody>
      </p:sp>
      <p:sp>
        <p:nvSpPr>
          <p:cNvPr id="65545" name="Rectangle 8"/>
          <p:cNvSpPr>
            <a:spLocks noChangeArrowheads="1"/>
          </p:cNvSpPr>
          <p:nvPr/>
        </p:nvSpPr>
        <p:spPr bwMode="auto">
          <a:xfrm>
            <a:off x="406400" y="2209800"/>
            <a:ext cx="1320800" cy="1371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65546" name="Rectangle 9"/>
          <p:cNvSpPr>
            <a:spLocks noChangeArrowheads="1"/>
          </p:cNvSpPr>
          <p:nvPr/>
        </p:nvSpPr>
        <p:spPr bwMode="auto">
          <a:xfrm>
            <a:off x="1828800" y="2743200"/>
            <a:ext cx="2235200" cy="838200"/>
          </a:xfrm>
          <a:prstGeom prst="rect">
            <a:avLst/>
          </a:prstGeom>
          <a:solidFill>
            <a:srgbClr val="0033CC"/>
          </a:solidFill>
          <a:ln w="12700">
            <a:solidFill>
              <a:schemeClr val="tx1"/>
            </a:solidFill>
            <a:miter lim="800000"/>
            <a:headEnd/>
            <a:tailEnd/>
          </a:ln>
        </p:spPr>
        <p:txBody>
          <a:bodyPr wrap="none" anchor="ctr"/>
          <a:lstStyle/>
          <a:p>
            <a:endParaRPr lang="en-US"/>
          </a:p>
        </p:txBody>
      </p:sp>
      <p:sp>
        <p:nvSpPr>
          <p:cNvPr id="65547" name="Rectangle 10"/>
          <p:cNvSpPr>
            <a:spLocks noChangeArrowheads="1"/>
          </p:cNvSpPr>
          <p:nvPr/>
        </p:nvSpPr>
        <p:spPr bwMode="auto">
          <a:xfrm>
            <a:off x="609600" y="2438400"/>
            <a:ext cx="914400" cy="457200"/>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65548" name="Oval 11"/>
          <p:cNvSpPr>
            <a:spLocks noChangeArrowheads="1"/>
          </p:cNvSpPr>
          <p:nvPr/>
        </p:nvSpPr>
        <p:spPr bwMode="auto">
          <a:xfrm>
            <a:off x="711200" y="3657600"/>
            <a:ext cx="508000" cy="304800"/>
          </a:xfrm>
          <a:prstGeom prst="ellipse">
            <a:avLst/>
          </a:prstGeom>
          <a:solidFill>
            <a:schemeClr val="bg1"/>
          </a:solidFill>
          <a:ln w="76200">
            <a:solidFill>
              <a:schemeClr val="tx2"/>
            </a:solidFill>
            <a:round/>
            <a:headEnd/>
            <a:tailEnd/>
          </a:ln>
        </p:spPr>
        <p:txBody>
          <a:bodyPr wrap="none" anchor="ctr"/>
          <a:lstStyle/>
          <a:p>
            <a:endParaRPr lang="en-US"/>
          </a:p>
        </p:txBody>
      </p:sp>
      <p:sp>
        <p:nvSpPr>
          <p:cNvPr id="65549" name="Oval 12"/>
          <p:cNvSpPr>
            <a:spLocks noChangeArrowheads="1"/>
          </p:cNvSpPr>
          <p:nvPr/>
        </p:nvSpPr>
        <p:spPr bwMode="auto">
          <a:xfrm>
            <a:off x="3860800" y="3657600"/>
            <a:ext cx="508000" cy="304800"/>
          </a:xfrm>
          <a:prstGeom prst="ellipse">
            <a:avLst/>
          </a:prstGeom>
          <a:solidFill>
            <a:schemeClr val="bg1"/>
          </a:solidFill>
          <a:ln w="76200">
            <a:solidFill>
              <a:schemeClr val="tx2"/>
            </a:solidFill>
            <a:round/>
            <a:headEnd/>
            <a:tailEnd/>
          </a:ln>
        </p:spPr>
        <p:txBody>
          <a:bodyPr wrap="none" anchor="ctr"/>
          <a:lstStyle/>
          <a:p>
            <a:endParaRPr lang="en-US"/>
          </a:p>
        </p:txBody>
      </p:sp>
      <p:sp>
        <p:nvSpPr>
          <p:cNvPr id="65550" name="Oval 13"/>
          <p:cNvSpPr>
            <a:spLocks noChangeArrowheads="1"/>
          </p:cNvSpPr>
          <p:nvPr/>
        </p:nvSpPr>
        <p:spPr bwMode="auto">
          <a:xfrm>
            <a:off x="6299200" y="3657600"/>
            <a:ext cx="508000" cy="304800"/>
          </a:xfrm>
          <a:prstGeom prst="ellipse">
            <a:avLst/>
          </a:prstGeom>
          <a:solidFill>
            <a:schemeClr val="bg1"/>
          </a:solidFill>
          <a:ln w="76200">
            <a:solidFill>
              <a:schemeClr val="tx2"/>
            </a:solidFill>
            <a:round/>
            <a:headEnd/>
            <a:tailEnd/>
          </a:ln>
        </p:spPr>
        <p:txBody>
          <a:bodyPr wrap="none" anchor="ctr"/>
          <a:lstStyle/>
          <a:p>
            <a:endParaRPr lang="en-US"/>
          </a:p>
        </p:txBody>
      </p:sp>
      <p:sp>
        <p:nvSpPr>
          <p:cNvPr id="65551" name="Oval 14"/>
          <p:cNvSpPr>
            <a:spLocks noChangeArrowheads="1"/>
          </p:cNvSpPr>
          <p:nvPr/>
        </p:nvSpPr>
        <p:spPr bwMode="auto">
          <a:xfrm>
            <a:off x="9347200" y="3657600"/>
            <a:ext cx="508000" cy="304800"/>
          </a:xfrm>
          <a:prstGeom prst="ellipse">
            <a:avLst/>
          </a:prstGeom>
          <a:solidFill>
            <a:schemeClr val="bg1"/>
          </a:solidFill>
          <a:ln w="76200">
            <a:solidFill>
              <a:schemeClr val="tx2"/>
            </a:solidFill>
            <a:round/>
            <a:headEnd/>
            <a:tailEnd/>
          </a:ln>
        </p:spPr>
        <p:txBody>
          <a:bodyPr wrap="none" anchor="ctr"/>
          <a:lstStyle/>
          <a:p>
            <a:endParaRPr lang="en-US"/>
          </a:p>
        </p:txBody>
      </p:sp>
      <p:sp>
        <p:nvSpPr>
          <p:cNvPr id="65552" name="Rectangle 15"/>
          <p:cNvSpPr>
            <a:spLocks noChangeArrowheads="1"/>
          </p:cNvSpPr>
          <p:nvPr/>
        </p:nvSpPr>
        <p:spPr bwMode="auto">
          <a:xfrm>
            <a:off x="5689600" y="2209800"/>
            <a:ext cx="1320800" cy="1371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65553" name="Rectangle 16"/>
          <p:cNvSpPr>
            <a:spLocks noChangeArrowheads="1"/>
          </p:cNvSpPr>
          <p:nvPr/>
        </p:nvSpPr>
        <p:spPr bwMode="auto">
          <a:xfrm>
            <a:off x="5892800" y="2438400"/>
            <a:ext cx="914400" cy="457200"/>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65554" name="Oval 17"/>
          <p:cNvSpPr>
            <a:spLocks noChangeArrowheads="1"/>
          </p:cNvSpPr>
          <p:nvPr/>
        </p:nvSpPr>
        <p:spPr bwMode="auto">
          <a:xfrm>
            <a:off x="8940800" y="3429000"/>
            <a:ext cx="203200" cy="152400"/>
          </a:xfrm>
          <a:prstGeom prst="ellipse">
            <a:avLst/>
          </a:prstGeom>
          <a:solidFill>
            <a:schemeClr val="tx2"/>
          </a:solidFill>
          <a:ln w="12700">
            <a:solidFill>
              <a:schemeClr val="tx1"/>
            </a:solidFill>
            <a:round/>
            <a:headEnd/>
            <a:tailEnd/>
          </a:ln>
        </p:spPr>
        <p:txBody>
          <a:bodyPr wrap="none" anchor="ctr"/>
          <a:lstStyle/>
          <a:p>
            <a:endParaRPr lang="en-US"/>
          </a:p>
        </p:txBody>
      </p:sp>
      <p:sp>
        <p:nvSpPr>
          <p:cNvPr id="65555" name="Oval 18"/>
          <p:cNvSpPr>
            <a:spLocks noChangeArrowheads="1"/>
          </p:cNvSpPr>
          <p:nvPr/>
        </p:nvSpPr>
        <p:spPr bwMode="auto">
          <a:xfrm>
            <a:off x="8636000" y="3429000"/>
            <a:ext cx="203200" cy="152400"/>
          </a:xfrm>
          <a:prstGeom prst="ellipse">
            <a:avLst/>
          </a:prstGeom>
          <a:solidFill>
            <a:schemeClr val="tx2"/>
          </a:solidFill>
          <a:ln w="12700">
            <a:solidFill>
              <a:schemeClr val="tx1"/>
            </a:solidFill>
            <a:round/>
            <a:headEnd/>
            <a:tailEnd/>
          </a:ln>
        </p:spPr>
        <p:txBody>
          <a:bodyPr wrap="none" anchor="ctr"/>
          <a:lstStyle/>
          <a:p>
            <a:endParaRPr lang="en-US"/>
          </a:p>
        </p:txBody>
      </p:sp>
      <p:sp>
        <p:nvSpPr>
          <p:cNvPr id="65556" name="Rectangle 19"/>
          <p:cNvSpPr>
            <a:spLocks noChangeArrowheads="1"/>
          </p:cNvSpPr>
          <p:nvPr/>
        </p:nvSpPr>
        <p:spPr bwMode="auto">
          <a:xfrm>
            <a:off x="10972800" y="3733800"/>
            <a:ext cx="609600" cy="31242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65557" name="Rectangle 20"/>
          <p:cNvSpPr>
            <a:spLocks noChangeArrowheads="1"/>
          </p:cNvSpPr>
          <p:nvPr/>
        </p:nvSpPr>
        <p:spPr bwMode="auto">
          <a:xfrm>
            <a:off x="11176000" y="3505200"/>
            <a:ext cx="203200" cy="2209800"/>
          </a:xfrm>
          <a:prstGeom prst="rect">
            <a:avLst/>
          </a:prstGeom>
          <a:solidFill>
            <a:schemeClr val="accent2"/>
          </a:solidFill>
          <a:ln w="12700">
            <a:solidFill>
              <a:schemeClr val="tx1"/>
            </a:solidFill>
            <a:miter lim="800000"/>
            <a:headEnd/>
            <a:tailEnd/>
          </a:ln>
        </p:spPr>
        <p:txBody>
          <a:bodyPr wrap="none" anchor="ctr"/>
          <a:lstStyle/>
          <a:p>
            <a:endParaRPr lang="en-US"/>
          </a:p>
        </p:txBody>
      </p:sp>
      <p:sp>
        <p:nvSpPr>
          <p:cNvPr id="65558" name="Rectangle 21"/>
          <p:cNvSpPr>
            <a:spLocks noChangeArrowheads="1"/>
          </p:cNvSpPr>
          <p:nvPr/>
        </p:nvSpPr>
        <p:spPr bwMode="auto">
          <a:xfrm>
            <a:off x="9245600" y="3352800"/>
            <a:ext cx="2133600" cy="152400"/>
          </a:xfrm>
          <a:prstGeom prst="rect">
            <a:avLst/>
          </a:prstGeom>
          <a:solidFill>
            <a:schemeClr val="accent2"/>
          </a:solidFill>
          <a:ln w="12700">
            <a:solidFill>
              <a:schemeClr val="tx1"/>
            </a:solidFill>
            <a:miter lim="800000"/>
            <a:headEnd/>
            <a:tailEnd/>
          </a:ln>
        </p:spPr>
        <p:txBody>
          <a:bodyPr wrap="none" anchor="ctr"/>
          <a:lstStyle/>
          <a:p>
            <a:endParaRPr lang="en-US"/>
          </a:p>
        </p:txBody>
      </p:sp>
      <p:sp>
        <p:nvSpPr>
          <p:cNvPr id="65559" name="Rectangle 22"/>
          <p:cNvSpPr>
            <a:spLocks noChangeArrowheads="1"/>
          </p:cNvSpPr>
          <p:nvPr/>
        </p:nvSpPr>
        <p:spPr bwMode="auto">
          <a:xfrm>
            <a:off x="10972800" y="5867400"/>
            <a:ext cx="609600" cy="990600"/>
          </a:xfrm>
          <a:prstGeom prst="rect">
            <a:avLst/>
          </a:prstGeom>
          <a:solidFill>
            <a:schemeClr val="accent2"/>
          </a:solidFill>
          <a:ln w="12700">
            <a:solidFill>
              <a:schemeClr val="tx1"/>
            </a:solidFill>
            <a:miter lim="800000"/>
            <a:headEnd/>
            <a:tailEnd/>
          </a:ln>
        </p:spPr>
        <p:txBody>
          <a:bodyPr wrap="none" anchor="ctr"/>
          <a:lstStyle/>
          <a:p>
            <a:endParaRPr lang="en-US"/>
          </a:p>
        </p:txBody>
      </p:sp>
      <p:sp>
        <p:nvSpPr>
          <p:cNvPr id="65560" name="Rectangle 23"/>
          <p:cNvSpPr>
            <a:spLocks noChangeArrowheads="1"/>
          </p:cNvSpPr>
          <p:nvPr/>
        </p:nvSpPr>
        <p:spPr bwMode="auto">
          <a:xfrm>
            <a:off x="4368800" y="4114800"/>
            <a:ext cx="4470400" cy="152400"/>
          </a:xfrm>
          <a:prstGeom prst="rect">
            <a:avLst/>
          </a:prstGeom>
          <a:solidFill>
            <a:schemeClr val="accent2"/>
          </a:solidFill>
          <a:ln w="12700">
            <a:solidFill>
              <a:schemeClr val="tx1"/>
            </a:solidFill>
            <a:miter lim="800000"/>
            <a:headEnd/>
            <a:tailEnd/>
          </a:ln>
        </p:spPr>
        <p:txBody>
          <a:bodyPr wrap="none" anchor="ctr"/>
          <a:lstStyle/>
          <a:p>
            <a:endParaRPr lang="en-US"/>
          </a:p>
        </p:txBody>
      </p:sp>
      <p:sp>
        <p:nvSpPr>
          <p:cNvPr id="65561" name="Rectangle 24"/>
          <p:cNvSpPr>
            <a:spLocks noChangeArrowheads="1"/>
          </p:cNvSpPr>
          <p:nvPr/>
        </p:nvSpPr>
        <p:spPr bwMode="auto">
          <a:xfrm>
            <a:off x="8636000" y="3352800"/>
            <a:ext cx="203200" cy="914400"/>
          </a:xfrm>
          <a:prstGeom prst="rect">
            <a:avLst/>
          </a:prstGeom>
          <a:solidFill>
            <a:schemeClr val="accent2"/>
          </a:solidFill>
          <a:ln w="12700">
            <a:solidFill>
              <a:schemeClr val="tx1"/>
            </a:solidFill>
            <a:miter lim="800000"/>
            <a:headEnd/>
            <a:tailEnd/>
          </a:ln>
        </p:spPr>
        <p:txBody>
          <a:bodyPr wrap="none" anchor="ctr"/>
          <a:lstStyle/>
          <a:p>
            <a:endParaRPr lang="en-US"/>
          </a:p>
        </p:txBody>
      </p:sp>
      <p:sp>
        <p:nvSpPr>
          <p:cNvPr id="65562" name="Rectangle 25"/>
          <p:cNvSpPr>
            <a:spLocks noChangeArrowheads="1"/>
          </p:cNvSpPr>
          <p:nvPr/>
        </p:nvSpPr>
        <p:spPr bwMode="auto">
          <a:xfrm>
            <a:off x="4368800" y="3352800"/>
            <a:ext cx="203200" cy="914400"/>
          </a:xfrm>
          <a:prstGeom prst="rect">
            <a:avLst/>
          </a:prstGeom>
          <a:solidFill>
            <a:schemeClr val="accent2"/>
          </a:solidFill>
          <a:ln w="12700">
            <a:solidFill>
              <a:schemeClr val="tx1"/>
            </a:solidFill>
            <a:miter lim="800000"/>
            <a:headEnd/>
            <a:tailEnd/>
          </a:ln>
        </p:spPr>
        <p:txBody>
          <a:bodyPr wrap="none" anchor="ctr"/>
          <a:lstStyle/>
          <a:p>
            <a:endParaRPr lang="en-US"/>
          </a:p>
        </p:txBody>
      </p:sp>
      <p:sp>
        <p:nvSpPr>
          <p:cNvPr id="65563" name="AutoShape 26"/>
          <p:cNvSpPr>
            <a:spLocks noChangeArrowheads="1"/>
          </p:cNvSpPr>
          <p:nvPr/>
        </p:nvSpPr>
        <p:spPr bwMode="auto">
          <a:xfrm rot="5400000">
            <a:off x="4114800" y="3022600"/>
            <a:ext cx="609600" cy="508000"/>
          </a:xfrm>
          <a:prstGeom prst="flowChartAlternateProcess">
            <a:avLst/>
          </a:prstGeom>
          <a:solidFill>
            <a:srgbClr val="4D4D4D"/>
          </a:solidFill>
          <a:ln w="12700">
            <a:solidFill>
              <a:schemeClr val="tx1"/>
            </a:solidFill>
            <a:miter lim="800000"/>
            <a:headEnd/>
            <a:tailEnd/>
          </a:ln>
        </p:spPr>
        <p:txBody>
          <a:bodyPr wrap="none" anchor="ctr"/>
          <a:lstStyle/>
          <a:p>
            <a:endParaRPr lang="en-US"/>
          </a:p>
        </p:txBody>
      </p:sp>
      <p:sp>
        <p:nvSpPr>
          <p:cNvPr id="65564" name="Rectangle 27"/>
          <p:cNvSpPr>
            <a:spLocks noChangeArrowheads="1"/>
          </p:cNvSpPr>
          <p:nvPr/>
        </p:nvSpPr>
        <p:spPr bwMode="auto">
          <a:xfrm>
            <a:off x="4064000" y="3276600"/>
            <a:ext cx="406400" cy="152400"/>
          </a:xfrm>
          <a:prstGeom prst="rect">
            <a:avLst/>
          </a:prstGeom>
          <a:solidFill>
            <a:schemeClr val="accent2"/>
          </a:solidFill>
          <a:ln w="12700">
            <a:solidFill>
              <a:schemeClr val="tx1"/>
            </a:solidFill>
            <a:miter lim="800000"/>
            <a:headEnd/>
            <a:tailEnd/>
          </a:ln>
        </p:spPr>
        <p:txBody>
          <a:bodyPr wrap="none" anchor="ctr"/>
          <a:lstStyle/>
          <a:p>
            <a:endParaRPr lang="en-US"/>
          </a:p>
        </p:txBody>
      </p:sp>
      <p:sp>
        <p:nvSpPr>
          <p:cNvPr id="65565" name="Text Box 28" descr="Light horizontal"/>
          <p:cNvSpPr txBox="1">
            <a:spLocks noChangeArrowheads="1"/>
          </p:cNvSpPr>
          <p:nvPr/>
        </p:nvSpPr>
        <p:spPr bwMode="auto">
          <a:xfrm>
            <a:off x="5047418" y="302748"/>
            <a:ext cx="2327881" cy="523220"/>
          </a:xfrm>
          <a:prstGeom prst="rect">
            <a:avLst/>
          </a:prstGeom>
          <a:noFill/>
          <a:ln w="12700">
            <a:noFill/>
            <a:miter lim="800000"/>
            <a:headEnd/>
            <a:tailEnd/>
          </a:ln>
        </p:spPr>
        <p:txBody>
          <a:bodyPr wrap="none" anchor="ctr">
            <a:spAutoFit/>
          </a:bodyPr>
          <a:lstStyle/>
          <a:p>
            <a:pPr algn="ctr" eaLnBrk="0" hangingPunct="0"/>
            <a:r>
              <a:rPr lang="en-US" sz="2800" b="1">
                <a:latin typeface="Times New Roman" pitchFamily="18" charset="0"/>
              </a:rPr>
              <a:t>Line Diagram</a:t>
            </a:r>
            <a:endParaRPr lang="en-US" sz="2400">
              <a:latin typeface="Times New Roman" pitchFamily="18" charset="0"/>
            </a:endParaRPr>
          </a:p>
        </p:txBody>
      </p:sp>
      <p:sp>
        <p:nvSpPr>
          <p:cNvPr id="65566" name="Text Box 29" descr="Light horizontal"/>
          <p:cNvSpPr txBox="1">
            <a:spLocks noChangeArrowheads="1"/>
          </p:cNvSpPr>
          <p:nvPr/>
        </p:nvSpPr>
        <p:spPr bwMode="auto">
          <a:xfrm>
            <a:off x="979262" y="1147117"/>
            <a:ext cx="2016578" cy="461665"/>
          </a:xfrm>
          <a:prstGeom prst="rect">
            <a:avLst/>
          </a:prstGeom>
          <a:noFill/>
          <a:ln w="12700">
            <a:solidFill>
              <a:schemeClr val="bg1"/>
            </a:solidFill>
            <a:miter lim="800000"/>
            <a:headEnd/>
            <a:tailEnd/>
          </a:ln>
        </p:spPr>
        <p:txBody>
          <a:bodyPr wrap="none" anchor="ctr">
            <a:spAutoFit/>
          </a:bodyPr>
          <a:lstStyle/>
          <a:p>
            <a:pPr algn="ctr" eaLnBrk="0" hangingPunct="0"/>
            <a:r>
              <a:rPr lang="en-US" sz="2400" b="1" u="sng">
                <a:latin typeface="Times New Roman" pitchFamily="18" charset="0"/>
              </a:rPr>
              <a:t>Water Tanker</a:t>
            </a:r>
            <a:endParaRPr lang="en-US" sz="2400">
              <a:latin typeface="Times New Roman" pitchFamily="18" charset="0"/>
            </a:endParaRPr>
          </a:p>
        </p:txBody>
      </p:sp>
      <p:sp>
        <p:nvSpPr>
          <p:cNvPr id="65567" name="Text Box 30" descr="Light horizontal"/>
          <p:cNvSpPr txBox="1">
            <a:spLocks noChangeArrowheads="1"/>
          </p:cNvSpPr>
          <p:nvPr/>
        </p:nvSpPr>
        <p:spPr bwMode="auto">
          <a:xfrm>
            <a:off x="2576869" y="2061517"/>
            <a:ext cx="2051394" cy="461665"/>
          </a:xfrm>
          <a:prstGeom prst="rect">
            <a:avLst/>
          </a:prstGeom>
          <a:noFill/>
          <a:ln w="12700">
            <a:solidFill>
              <a:schemeClr val="bg1"/>
            </a:solidFill>
            <a:miter lim="800000"/>
            <a:headEnd/>
            <a:tailEnd/>
          </a:ln>
        </p:spPr>
        <p:txBody>
          <a:bodyPr wrap="none" anchor="ctr">
            <a:spAutoFit/>
          </a:bodyPr>
          <a:lstStyle/>
          <a:p>
            <a:pPr algn="ctr" eaLnBrk="0" hangingPunct="0"/>
            <a:r>
              <a:rPr lang="en-US" sz="2400" b="1">
                <a:latin typeface="Times New Roman" pitchFamily="18" charset="0"/>
              </a:rPr>
              <a:t>Booster Pump</a:t>
            </a:r>
            <a:endParaRPr lang="en-US" sz="2400">
              <a:latin typeface="Times New Roman" pitchFamily="18" charset="0"/>
            </a:endParaRPr>
          </a:p>
        </p:txBody>
      </p:sp>
      <p:sp>
        <p:nvSpPr>
          <p:cNvPr id="65568" name="Text Box 31" descr="Light horizontal"/>
          <p:cNvSpPr txBox="1">
            <a:spLocks noChangeArrowheads="1"/>
          </p:cNvSpPr>
          <p:nvPr/>
        </p:nvSpPr>
        <p:spPr bwMode="auto">
          <a:xfrm>
            <a:off x="6037393" y="1757790"/>
            <a:ext cx="4936864" cy="830997"/>
          </a:xfrm>
          <a:prstGeom prst="rect">
            <a:avLst/>
          </a:prstGeom>
          <a:noFill/>
          <a:ln w="12700">
            <a:solidFill>
              <a:schemeClr val="bg1"/>
            </a:solidFill>
            <a:miter lim="800000"/>
            <a:headEnd/>
            <a:tailEnd/>
          </a:ln>
        </p:spPr>
        <p:txBody>
          <a:bodyPr wrap="none" anchor="ctr">
            <a:spAutoFit/>
          </a:bodyPr>
          <a:lstStyle/>
          <a:p>
            <a:pPr algn="ctr" eaLnBrk="0" hangingPunct="0"/>
            <a:r>
              <a:rPr lang="en-US" sz="2400" b="1">
                <a:latin typeface="Times New Roman" pitchFamily="18" charset="0"/>
              </a:rPr>
              <a:t>High Pressure water injection pump</a:t>
            </a:r>
          </a:p>
          <a:p>
            <a:pPr algn="ctr" eaLnBrk="0" hangingPunct="0"/>
            <a:r>
              <a:rPr lang="en-US" sz="2400" b="1">
                <a:latin typeface="Times New Roman" pitchFamily="18" charset="0"/>
              </a:rPr>
              <a:t>(WOMA Pump)</a:t>
            </a:r>
            <a:endParaRPr lang="en-US" sz="2400">
              <a:latin typeface="Times New Roman" pitchFamily="18" charset="0"/>
            </a:endParaRPr>
          </a:p>
        </p:txBody>
      </p:sp>
      <p:sp>
        <p:nvSpPr>
          <p:cNvPr id="65569" name="Text Box 32"/>
          <p:cNvSpPr txBox="1">
            <a:spLocks noChangeArrowheads="1"/>
          </p:cNvSpPr>
          <p:nvPr/>
        </p:nvSpPr>
        <p:spPr bwMode="auto">
          <a:xfrm>
            <a:off x="7727535" y="5642917"/>
            <a:ext cx="2515432" cy="461665"/>
          </a:xfrm>
          <a:prstGeom prst="rect">
            <a:avLst/>
          </a:prstGeom>
          <a:solidFill>
            <a:schemeClr val="bg1"/>
          </a:solidFill>
          <a:ln w="12700">
            <a:solidFill>
              <a:schemeClr val="bg1"/>
            </a:solidFill>
            <a:miter lim="800000"/>
            <a:headEnd/>
            <a:tailEnd/>
          </a:ln>
        </p:spPr>
        <p:txBody>
          <a:bodyPr wrap="none" anchor="ctr">
            <a:spAutoFit/>
          </a:bodyPr>
          <a:lstStyle/>
          <a:p>
            <a:pPr algn="ctr" eaLnBrk="0" hangingPunct="0"/>
            <a:r>
              <a:rPr lang="en-US" sz="2400" b="1">
                <a:latin typeface="Times New Roman" pitchFamily="18" charset="0"/>
              </a:rPr>
              <a:t>Hydraulic Packer</a:t>
            </a:r>
            <a:endParaRPr lang="en-US" sz="2400">
              <a:latin typeface="Times New Roman" pitchFamily="18" charset="0"/>
            </a:endParaRPr>
          </a:p>
        </p:txBody>
      </p:sp>
      <p:sp>
        <p:nvSpPr>
          <p:cNvPr id="65570" name="Rectangle 33"/>
          <p:cNvSpPr>
            <a:spLocks noChangeArrowheads="1"/>
          </p:cNvSpPr>
          <p:nvPr/>
        </p:nvSpPr>
        <p:spPr bwMode="auto">
          <a:xfrm>
            <a:off x="10972800" y="5715000"/>
            <a:ext cx="609600" cy="228600"/>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65571" name="Text Box 34" descr="Light horizontal"/>
          <p:cNvSpPr txBox="1">
            <a:spLocks noChangeArrowheads="1"/>
          </p:cNvSpPr>
          <p:nvPr/>
        </p:nvSpPr>
        <p:spPr bwMode="auto">
          <a:xfrm>
            <a:off x="7118816" y="1064568"/>
            <a:ext cx="1258485" cy="461665"/>
          </a:xfrm>
          <a:prstGeom prst="rect">
            <a:avLst/>
          </a:prstGeom>
          <a:noFill/>
          <a:ln w="12700">
            <a:noFill/>
            <a:miter lim="800000"/>
            <a:headEnd/>
            <a:tailEnd/>
          </a:ln>
        </p:spPr>
        <p:txBody>
          <a:bodyPr wrap="none" anchor="ctr">
            <a:spAutoFit/>
          </a:bodyPr>
          <a:lstStyle/>
          <a:p>
            <a:pPr algn="ctr" eaLnBrk="0" hangingPunct="0"/>
            <a:r>
              <a:rPr lang="en-US" sz="2400" b="1" u="sng">
                <a:latin typeface="Times New Roman" pitchFamily="18" charset="0"/>
              </a:rPr>
              <a:t>HF Unit</a:t>
            </a:r>
            <a:endParaRPr lang="en-US" sz="2400">
              <a:latin typeface="Times New Roman" pitchFamily="18" charset="0"/>
            </a:endParaRPr>
          </a:p>
        </p:txBody>
      </p:sp>
      <p:sp>
        <p:nvSpPr>
          <p:cNvPr id="65572" name="Text Box 35"/>
          <p:cNvSpPr txBox="1">
            <a:spLocks noChangeArrowheads="1"/>
          </p:cNvSpPr>
          <p:nvPr/>
        </p:nvSpPr>
        <p:spPr bwMode="auto">
          <a:xfrm>
            <a:off x="5112607" y="4411017"/>
            <a:ext cx="2847318" cy="461665"/>
          </a:xfrm>
          <a:prstGeom prst="rect">
            <a:avLst/>
          </a:prstGeom>
          <a:solidFill>
            <a:schemeClr val="bg1"/>
          </a:solidFill>
          <a:ln w="12700">
            <a:solidFill>
              <a:schemeClr val="bg1"/>
            </a:solidFill>
            <a:miter lim="800000"/>
            <a:headEnd/>
            <a:tailEnd/>
          </a:ln>
        </p:spPr>
        <p:txBody>
          <a:bodyPr wrap="none" anchor="ctr">
            <a:spAutoFit/>
          </a:bodyPr>
          <a:lstStyle/>
          <a:p>
            <a:pPr algn="ctr" eaLnBrk="0" hangingPunct="0"/>
            <a:r>
              <a:rPr lang="en-US" sz="2400" b="1">
                <a:latin typeface="Times New Roman" pitchFamily="18" charset="0"/>
              </a:rPr>
              <a:t>High Pressure Hose.</a:t>
            </a:r>
            <a:endParaRPr lang="en-US" sz="2400">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2"/>
          </p:nvPr>
        </p:nvSpPr>
        <p:spPr/>
        <p:txBody>
          <a:bodyPr/>
          <a:lstStyle/>
          <a:p>
            <a:pPr>
              <a:defRPr/>
            </a:pPr>
            <a:fld id="{B6A25113-E955-40DC-8900-F781BE1C5030}" type="slidenum">
              <a:rPr lang="en-US"/>
              <a:pPr>
                <a:defRPr/>
              </a:pPr>
              <a:t>73</a:t>
            </a:fld>
            <a:endParaRPr lang="en-US"/>
          </a:p>
        </p:txBody>
      </p:sp>
      <p:sp>
        <p:nvSpPr>
          <p:cNvPr id="68611" name="Rectangle 2" descr="Stationery"/>
          <p:cNvSpPr>
            <a:spLocks noChangeArrowheads="1"/>
          </p:cNvSpPr>
          <p:nvPr/>
        </p:nvSpPr>
        <p:spPr bwMode="auto">
          <a:xfrm>
            <a:off x="0" y="2209800"/>
            <a:ext cx="12192000" cy="4648200"/>
          </a:xfrm>
          <a:prstGeom prst="rect">
            <a:avLst/>
          </a:prstGeom>
          <a:blipFill dpi="0" rotWithShape="0">
            <a:blip r:embed="rId2" cstate="print"/>
            <a:srcRect/>
            <a:tile tx="0" ty="0" sx="100000" sy="100000" flip="none" algn="tl"/>
          </a:blipFill>
          <a:ln w="9525">
            <a:solidFill>
              <a:schemeClr val="tx1"/>
            </a:solidFill>
            <a:miter lim="800000"/>
            <a:headEnd/>
            <a:tailEnd/>
          </a:ln>
        </p:spPr>
        <p:txBody>
          <a:bodyPr wrap="none" anchor="ctr"/>
          <a:lstStyle/>
          <a:p>
            <a:pPr algn="ctr" eaLnBrk="0" hangingPunct="0"/>
            <a:endParaRPr lang="en-US" sz="2400">
              <a:latin typeface="Times New Roman" pitchFamily="18" charset="0"/>
            </a:endParaRPr>
          </a:p>
        </p:txBody>
      </p:sp>
      <p:sp>
        <p:nvSpPr>
          <p:cNvPr id="68612" name="Rectangle 3"/>
          <p:cNvSpPr>
            <a:spLocks noChangeArrowheads="1"/>
          </p:cNvSpPr>
          <p:nvPr/>
        </p:nvSpPr>
        <p:spPr bwMode="auto">
          <a:xfrm>
            <a:off x="5384800" y="1524000"/>
            <a:ext cx="1219200" cy="5334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8613" name="AutoShape 4"/>
          <p:cNvSpPr>
            <a:spLocks noChangeArrowheads="1"/>
          </p:cNvSpPr>
          <p:nvPr/>
        </p:nvSpPr>
        <p:spPr bwMode="auto">
          <a:xfrm>
            <a:off x="5384800" y="3429000"/>
            <a:ext cx="1219200" cy="381000"/>
          </a:xfrm>
          <a:prstGeom prst="roundRect">
            <a:avLst>
              <a:gd name="adj" fmla="val 16667"/>
            </a:avLst>
          </a:prstGeom>
          <a:solidFill>
            <a:schemeClr val="tx1"/>
          </a:solidFill>
          <a:ln w="9525">
            <a:solidFill>
              <a:schemeClr val="tx1"/>
            </a:solidFill>
            <a:round/>
            <a:headEnd/>
            <a:tailEnd/>
          </a:ln>
        </p:spPr>
        <p:txBody>
          <a:bodyPr wrap="none" anchor="ctr"/>
          <a:lstStyle/>
          <a:p>
            <a:endParaRPr lang="en-US"/>
          </a:p>
        </p:txBody>
      </p:sp>
      <p:sp>
        <p:nvSpPr>
          <p:cNvPr id="68614" name="Rectangle 5"/>
          <p:cNvSpPr>
            <a:spLocks noChangeArrowheads="1"/>
          </p:cNvSpPr>
          <p:nvPr/>
        </p:nvSpPr>
        <p:spPr bwMode="auto">
          <a:xfrm>
            <a:off x="5892800" y="1143000"/>
            <a:ext cx="203200" cy="28956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8615" name="Rectangle 6"/>
          <p:cNvSpPr>
            <a:spLocks noChangeArrowheads="1"/>
          </p:cNvSpPr>
          <p:nvPr/>
        </p:nvSpPr>
        <p:spPr bwMode="auto">
          <a:xfrm>
            <a:off x="5181600" y="914400"/>
            <a:ext cx="3251200" cy="228600"/>
          </a:xfrm>
          <a:prstGeom prst="rect">
            <a:avLst/>
          </a:prstGeom>
          <a:solidFill>
            <a:schemeClr val="folHlink"/>
          </a:solidFill>
          <a:ln w="9525">
            <a:solidFill>
              <a:schemeClr val="tx1"/>
            </a:solidFill>
            <a:miter lim="800000"/>
            <a:headEnd/>
            <a:tailEnd/>
          </a:ln>
        </p:spPr>
        <p:txBody>
          <a:bodyPr wrap="none" anchor="ctr"/>
          <a:lstStyle/>
          <a:p>
            <a:endParaRPr lang="en-US"/>
          </a:p>
        </p:txBody>
      </p:sp>
      <p:grpSp>
        <p:nvGrpSpPr>
          <p:cNvPr id="2" name="Group 7"/>
          <p:cNvGrpSpPr>
            <a:grpSpLocks/>
          </p:cNvGrpSpPr>
          <p:nvPr/>
        </p:nvGrpSpPr>
        <p:grpSpPr bwMode="auto">
          <a:xfrm>
            <a:off x="4876800" y="914400"/>
            <a:ext cx="304800" cy="228600"/>
            <a:chOff x="2208" y="576"/>
            <a:chExt cx="144" cy="144"/>
          </a:xfrm>
        </p:grpSpPr>
        <p:sp>
          <p:nvSpPr>
            <p:cNvPr id="68631" name="Rectangle 8"/>
            <p:cNvSpPr>
              <a:spLocks noChangeArrowheads="1"/>
            </p:cNvSpPr>
            <p:nvPr/>
          </p:nvSpPr>
          <p:spPr bwMode="auto">
            <a:xfrm>
              <a:off x="2208" y="576"/>
              <a:ext cx="144" cy="144"/>
            </a:xfrm>
            <a:prstGeom prst="rect">
              <a:avLst/>
            </a:prstGeom>
            <a:solidFill>
              <a:schemeClr val="folHlink"/>
            </a:solidFill>
            <a:ln w="9525">
              <a:solidFill>
                <a:srgbClr val="FF0000"/>
              </a:solidFill>
              <a:miter lim="800000"/>
              <a:headEnd/>
              <a:tailEnd/>
            </a:ln>
          </p:spPr>
          <p:txBody>
            <a:bodyPr wrap="none" anchor="ctr"/>
            <a:lstStyle/>
            <a:p>
              <a:endParaRPr lang="en-US"/>
            </a:p>
          </p:txBody>
        </p:sp>
        <p:sp>
          <p:nvSpPr>
            <p:cNvPr id="68632" name="Line 9"/>
            <p:cNvSpPr>
              <a:spLocks noChangeShapeType="1"/>
            </p:cNvSpPr>
            <p:nvPr/>
          </p:nvSpPr>
          <p:spPr bwMode="auto">
            <a:xfrm>
              <a:off x="2208" y="576"/>
              <a:ext cx="144" cy="144"/>
            </a:xfrm>
            <a:prstGeom prst="line">
              <a:avLst/>
            </a:prstGeom>
            <a:noFill/>
            <a:ln w="9525">
              <a:solidFill>
                <a:srgbClr val="FF0000"/>
              </a:solidFill>
              <a:round/>
              <a:headEnd/>
              <a:tailEnd/>
            </a:ln>
          </p:spPr>
          <p:txBody>
            <a:bodyPr wrap="none" anchor="ctr"/>
            <a:lstStyle/>
            <a:p>
              <a:endParaRPr lang="en-US"/>
            </a:p>
          </p:txBody>
        </p:sp>
        <p:sp>
          <p:nvSpPr>
            <p:cNvPr id="68633" name="Line 10"/>
            <p:cNvSpPr>
              <a:spLocks noChangeShapeType="1"/>
            </p:cNvSpPr>
            <p:nvPr/>
          </p:nvSpPr>
          <p:spPr bwMode="auto">
            <a:xfrm flipH="1">
              <a:off x="2208" y="576"/>
              <a:ext cx="144" cy="144"/>
            </a:xfrm>
            <a:prstGeom prst="line">
              <a:avLst/>
            </a:prstGeom>
            <a:noFill/>
            <a:ln w="9525">
              <a:solidFill>
                <a:srgbClr val="FF0000"/>
              </a:solidFill>
              <a:round/>
              <a:headEnd/>
              <a:tailEnd/>
            </a:ln>
          </p:spPr>
          <p:txBody>
            <a:bodyPr wrap="none" anchor="ctr"/>
            <a:lstStyle/>
            <a:p>
              <a:endParaRPr lang="en-US"/>
            </a:p>
          </p:txBody>
        </p:sp>
      </p:grpSp>
      <p:sp>
        <p:nvSpPr>
          <p:cNvPr id="68617" name="Rectangle 11"/>
          <p:cNvSpPr>
            <a:spLocks noChangeArrowheads="1"/>
          </p:cNvSpPr>
          <p:nvPr/>
        </p:nvSpPr>
        <p:spPr bwMode="auto">
          <a:xfrm>
            <a:off x="4064000" y="914400"/>
            <a:ext cx="812800" cy="2286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8618" name="Line 12"/>
          <p:cNvSpPr>
            <a:spLocks noChangeShapeType="1"/>
          </p:cNvSpPr>
          <p:nvPr/>
        </p:nvSpPr>
        <p:spPr bwMode="auto">
          <a:xfrm flipH="1">
            <a:off x="3251200" y="990600"/>
            <a:ext cx="711200" cy="0"/>
          </a:xfrm>
          <a:prstGeom prst="line">
            <a:avLst/>
          </a:prstGeom>
          <a:noFill/>
          <a:ln w="57150">
            <a:solidFill>
              <a:schemeClr val="tx1"/>
            </a:solidFill>
            <a:round/>
            <a:headEnd/>
            <a:tailEnd type="triangle" w="med" len="med"/>
          </a:ln>
        </p:spPr>
        <p:txBody>
          <a:bodyPr wrap="none" anchor="ctr"/>
          <a:lstStyle/>
          <a:p>
            <a:endParaRPr lang="en-US"/>
          </a:p>
        </p:txBody>
      </p:sp>
      <p:sp>
        <p:nvSpPr>
          <p:cNvPr id="68619" name="Line 13"/>
          <p:cNvSpPr>
            <a:spLocks noChangeShapeType="1"/>
          </p:cNvSpPr>
          <p:nvPr/>
        </p:nvSpPr>
        <p:spPr bwMode="auto">
          <a:xfrm flipH="1">
            <a:off x="8229600" y="1066800"/>
            <a:ext cx="1422400" cy="0"/>
          </a:xfrm>
          <a:prstGeom prst="line">
            <a:avLst/>
          </a:prstGeom>
          <a:noFill/>
          <a:ln w="57150">
            <a:solidFill>
              <a:schemeClr val="tx1"/>
            </a:solidFill>
            <a:round/>
            <a:headEnd/>
            <a:tailEnd type="triangle" w="med" len="med"/>
          </a:ln>
        </p:spPr>
        <p:txBody>
          <a:bodyPr wrap="none" anchor="ctr"/>
          <a:lstStyle/>
          <a:p>
            <a:endParaRPr lang="en-US"/>
          </a:p>
        </p:txBody>
      </p:sp>
      <p:sp>
        <p:nvSpPr>
          <p:cNvPr id="68620" name="Text Box 14"/>
          <p:cNvSpPr txBox="1">
            <a:spLocks noChangeArrowheads="1"/>
          </p:cNvSpPr>
          <p:nvPr/>
        </p:nvSpPr>
        <p:spPr bwMode="auto">
          <a:xfrm>
            <a:off x="3556001" y="152400"/>
            <a:ext cx="634084" cy="461665"/>
          </a:xfrm>
          <a:prstGeom prst="rect">
            <a:avLst/>
          </a:prstGeom>
          <a:noFill/>
          <a:ln w="9525">
            <a:noFill/>
            <a:miter lim="800000"/>
            <a:headEnd/>
            <a:tailEnd/>
          </a:ln>
        </p:spPr>
        <p:txBody>
          <a:bodyPr wrap="none">
            <a:spAutoFit/>
          </a:bodyPr>
          <a:lstStyle/>
          <a:p>
            <a:pPr eaLnBrk="0" hangingPunct="0"/>
            <a:r>
              <a:rPr lang="en-US" sz="2400" b="1">
                <a:latin typeface="Times New Roman" pitchFamily="18" charset="0"/>
              </a:rPr>
              <a:t>Tee</a:t>
            </a:r>
            <a:endParaRPr lang="en-US" sz="2400">
              <a:latin typeface="Times New Roman" pitchFamily="18" charset="0"/>
            </a:endParaRPr>
          </a:p>
        </p:txBody>
      </p:sp>
      <p:sp>
        <p:nvSpPr>
          <p:cNvPr id="68621" name="Text Box 15"/>
          <p:cNvSpPr txBox="1">
            <a:spLocks noChangeArrowheads="1"/>
          </p:cNvSpPr>
          <p:nvPr/>
        </p:nvSpPr>
        <p:spPr bwMode="auto">
          <a:xfrm>
            <a:off x="2844801" y="1295400"/>
            <a:ext cx="1713931" cy="461665"/>
          </a:xfrm>
          <a:prstGeom prst="rect">
            <a:avLst/>
          </a:prstGeom>
          <a:noFill/>
          <a:ln w="9525">
            <a:noFill/>
            <a:miter lim="800000"/>
            <a:headEnd/>
            <a:tailEnd/>
          </a:ln>
        </p:spPr>
        <p:txBody>
          <a:bodyPr wrap="none">
            <a:spAutoFit/>
          </a:bodyPr>
          <a:lstStyle/>
          <a:p>
            <a:pPr eaLnBrk="0" hangingPunct="0"/>
            <a:r>
              <a:rPr lang="en-US" sz="2400" b="1">
                <a:latin typeface="Times New Roman" pitchFamily="18" charset="0"/>
              </a:rPr>
              <a:t>Drain valve</a:t>
            </a:r>
            <a:endParaRPr lang="en-US" sz="2400">
              <a:latin typeface="Times New Roman" pitchFamily="18" charset="0"/>
            </a:endParaRPr>
          </a:p>
        </p:txBody>
      </p:sp>
      <p:grpSp>
        <p:nvGrpSpPr>
          <p:cNvPr id="3" name="Group 16"/>
          <p:cNvGrpSpPr>
            <a:grpSpLocks/>
          </p:cNvGrpSpPr>
          <p:nvPr/>
        </p:nvGrpSpPr>
        <p:grpSpPr bwMode="auto">
          <a:xfrm>
            <a:off x="7010400" y="914400"/>
            <a:ext cx="304800" cy="228600"/>
            <a:chOff x="2208" y="576"/>
            <a:chExt cx="144" cy="144"/>
          </a:xfrm>
        </p:grpSpPr>
        <p:sp>
          <p:nvSpPr>
            <p:cNvPr id="68628" name="Rectangle 17"/>
            <p:cNvSpPr>
              <a:spLocks noChangeArrowheads="1"/>
            </p:cNvSpPr>
            <p:nvPr/>
          </p:nvSpPr>
          <p:spPr bwMode="auto">
            <a:xfrm>
              <a:off x="2208" y="576"/>
              <a:ext cx="144" cy="144"/>
            </a:xfrm>
            <a:prstGeom prst="rect">
              <a:avLst/>
            </a:prstGeom>
            <a:solidFill>
              <a:schemeClr val="folHlink"/>
            </a:solidFill>
            <a:ln w="9525">
              <a:solidFill>
                <a:srgbClr val="FF0000"/>
              </a:solidFill>
              <a:miter lim="800000"/>
              <a:headEnd/>
              <a:tailEnd/>
            </a:ln>
          </p:spPr>
          <p:txBody>
            <a:bodyPr wrap="none" anchor="ctr"/>
            <a:lstStyle/>
            <a:p>
              <a:endParaRPr lang="en-US"/>
            </a:p>
          </p:txBody>
        </p:sp>
        <p:sp>
          <p:nvSpPr>
            <p:cNvPr id="68629" name="Line 18"/>
            <p:cNvSpPr>
              <a:spLocks noChangeShapeType="1"/>
            </p:cNvSpPr>
            <p:nvPr/>
          </p:nvSpPr>
          <p:spPr bwMode="auto">
            <a:xfrm>
              <a:off x="2208" y="576"/>
              <a:ext cx="144" cy="144"/>
            </a:xfrm>
            <a:prstGeom prst="line">
              <a:avLst/>
            </a:prstGeom>
            <a:noFill/>
            <a:ln w="9525">
              <a:solidFill>
                <a:srgbClr val="FF0000"/>
              </a:solidFill>
              <a:round/>
              <a:headEnd/>
              <a:tailEnd/>
            </a:ln>
          </p:spPr>
          <p:txBody>
            <a:bodyPr wrap="none" anchor="ctr"/>
            <a:lstStyle/>
            <a:p>
              <a:endParaRPr lang="en-US"/>
            </a:p>
          </p:txBody>
        </p:sp>
        <p:sp>
          <p:nvSpPr>
            <p:cNvPr id="68630" name="Line 19"/>
            <p:cNvSpPr>
              <a:spLocks noChangeShapeType="1"/>
            </p:cNvSpPr>
            <p:nvPr/>
          </p:nvSpPr>
          <p:spPr bwMode="auto">
            <a:xfrm flipH="1">
              <a:off x="2208" y="576"/>
              <a:ext cx="144" cy="144"/>
            </a:xfrm>
            <a:prstGeom prst="line">
              <a:avLst/>
            </a:prstGeom>
            <a:noFill/>
            <a:ln w="9525">
              <a:solidFill>
                <a:srgbClr val="FF0000"/>
              </a:solidFill>
              <a:round/>
              <a:headEnd/>
              <a:tailEnd/>
            </a:ln>
          </p:spPr>
          <p:txBody>
            <a:bodyPr wrap="none" anchor="ctr"/>
            <a:lstStyle/>
            <a:p>
              <a:endParaRPr lang="en-US"/>
            </a:p>
          </p:txBody>
        </p:sp>
      </p:grpSp>
      <p:sp>
        <p:nvSpPr>
          <p:cNvPr id="68623" name="Oval 20"/>
          <p:cNvSpPr>
            <a:spLocks noChangeArrowheads="1"/>
          </p:cNvSpPr>
          <p:nvPr/>
        </p:nvSpPr>
        <p:spPr bwMode="auto">
          <a:xfrm>
            <a:off x="5689600" y="228600"/>
            <a:ext cx="609600" cy="457200"/>
          </a:xfrm>
          <a:prstGeom prst="ellipse">
            <a:avLst/>
          </a:prstGeom>
          <a:solidFill>
            <a:schemeClr val="bg1"/>
          </a:solidFill>
          <a:ln w="38100">
            <a:solidFill>
              <a:schemeClr val="tx1"/>
            </a:solidFill>
            <a:round/>
            <a:headEnd/>
            <a:tailEnd/>
          </a:ln>
        </p:spPr>
        <p:txBody>
          <a:bodyPr wrap="none" anchor="ctr"/>
          <a:lstStyle/>
          <a:p>
            <a:endParaRPr lang="en-US"/>
          </a:p>
        </p:txBody>
      </p:sp>
      <p:sp>
        <p:nvSpPr>
          <p:cNvPr id="68624" name="Line 21"/>
          <p:cNvSpPr>
            <a:spLocks noChangeShapeType="1"/>
          </p:cNvSpPr>
          <p:nvPr/>
        </p:nvSpPr>
        <p:spPr bwMode="auto">
          <a:xfrm>
            <a:off x="5994400" y="685800"/>
            <a:ext cx="0" cy="228600"/>
          </a:xfrm>
          <a:prstGeom prst="line">
            <a:avLst/>
          </a:prstGeom>
          <a:noFill/>
          <a:ln w="76200" cmpd="tri">
            <a:solidFill>
              <a:schemeClr val="tx1"/>
            </a:solidFill>
            <a:round/>
            <a:headEnd/>
            <a:tailEnd/>
          </a:ln>
        </p:spPr>
        <p:txBody>
          <a:bodyPr wrap="none" anchor="ctr"/>
          <a:lstStyle/>
          <a:p>
            <a:endParaRPr lang="en-US"/>
          </a:p>
        </p:txBody>
      </p:sp>
      <p:sp>
        <p:nvSpPr>
          <p:cNvPr id="68625" name="Line 22"/>
          <p:cNvSpPr>
            <a:spLocks noChangeShapeType="1"/>
          </p:cNvSpPr>
          <p:nvPr/>
        </p:nvSpPr>
        <p:spPr bwMode="auto">
          <a:xfrm flipH="1" flipV="1">
            <a:off x="5892800" y="304800"/>
            <a:ext cx="101600" cy="381000"/>
          </a:xfrm>
          <a:prstGeom prst="line">
            <a:avLst/>
          </a:prstGeom>
          <a:noFill/>
          <a:ln w="12700">
            <a:solidFill>
              <a:schemeClr val="tx1"/>
            </a:solidFill>
            <a:round/>
            <a:headEnd/>
            <a:tailEnd type="triangle" w="med" len="med"/>
          </a:ln>
        </p:spPr>
        <p:txBody>
          <a:bodyPr wrap="none" anchor="ctr"/>
          <a:lstStyle/>
          <a:p>
            <a:endParaRPr lang="en-US"/>
          </a:p>
        </p:txBody>
      </p:sp>
      <p:sp>
        <p:nvSpPr>
          <p:cNvPr id="68626" name="Text Box 23" descr="Light horizontal"/>
          <p:cNvSpPr txBox="1">
            <a:spLocks noChangeArrowheads="1"/>
          </p:cNvSpPr>
          <p:nvPr/>
        </p:nvSpPr>
        <p:spPr bwMode="auto">
          <a:xfrm>
            <a:off x="6883338" y="226368"/>
            <a:ext cx="2326342" cy="461665"/>
          </a:xfrm>
          <a:prstGeom prst="rect">
            <a:avLst/>
          </a:prstGeom>
          <a:noFill/>
          <a:ln w="12700">
            <a:noFill/>
            <a:miter lim="800000"/>
            <a:headEnd/>
            <a:tailEnd/>
          </a:ln>
        </p:spPr>
        <p:txBody>
          <a:bodyPr wrap="none" anchor="ctr">
            <a:spAutoFit/>
          </a:bodyPr>
          <a:lstStyle/>
          <a:p>
            <a:pPr algn="ctr" eaLnBrk="0" hangingPunct="0"/>
            <a:r>
              <a:rPr lang="en-US" sz="2400" b="1">
                <a:latin typeface="Times New Roman" pitchFamily="18" charset="0"/>
              </a:rPr>
              <a:t>Pressure Gauge.</a:t>
            </a:r>
            <a:endParaRPr lang="en-US" sz="2400">
              <a:latin typeface="Times New Roman" pitchFamily="18" charset="0"/>
            </a:endParaRPr>
          </a:p>
        </p:txBody>
      </p:sp>
      <p:sp>
        <p:nvSpPr>
          <p:cNvPr id="68627" name="Text Box 24" descr="Light horizontal"/>
          <p:cNvSpPr txBox="1">
            <a:spLocks noChangeArrowheads="1"/>
          </p:cNvSpPr>
          <p:nvPr/>
        </p:nvSpPr>
        <p:spPr bwMode="auto">
          <a:xfrm>
            <a:off x="7112000" y="2882890"/>
            <a:ext cx="4470400" cy="3416320"/>
          </a:xfrm>
          <a:prstGeom prst="rect">
            <a:avLst/>
          </a:prstGeom>
          <a:noFill/>
          <a:ln w="12700">
            <a:noFill/>
            <a:miter lim="800000"/>
            <a:headEnd/>
            <a:tailEnd/>
          </a:ln>
        </p:spPr>
        <p:txBody>
          <a:bodyPr anchor="ctr">
            <a:spAutoFit/>
          </a:bodyPr>
          <a:lstStyle/>
          <a:p>
            <a:pPr eaLnBrk="0" hangingPunct="0"/>
            <a:r>
              <a:rPr lang="en-US" sz="2400" b="1">
                <a:solidFill>
                  <a:srgbClr val="FF0000"/>
                </a:solidFill>
                <a:latin typeface="Times New Roman" pitchFamily="18" charset="0"/>
              </a:rPr>
              <a:t>Then release  outlet valve of </a:t>
            </a:r>
          </a:p>
          <a:p>
            <a:pPr eaLnBrk="0" hangingPunct="0"/>
            <a:r>
              <a:rPr lang="en-US" sz="2400" b="1">
                <a:solidFill>
                  <a:srgbClr val="FF0000"/>
                </a:solidFill>
                <a:latin typeface="Times New Roman" pitchFamily="18" charset="0"/>
              </a:rPr>
              <a:t> tee to drain water under pressure in the B/w.</a:t>
            </a:r>
          </a:p>
          <a:p>
            <a:pPr eaLnBrk="0" hangingPunct="0"/>
            <a:r>
              <a:rPr lang="en-US" sz="2400" b="1">
                <a:solidFill>
                  <a:schemeClr val="accent2"/>
                </a:solidFill>
                <a:latin typeface="Times New Roman" pitchFamily="18" charset="0"/>
              </a:rPr>
              <a:t>When pressure of  drainage water falls down </a:t>
            </a:r>
          </a:p>
          <a:p>
            <a:pPr eaLnBrk="0" hangingPunct="0"/>
            <a:r>
              <a:rPr lang="en-US" sz="2400" b="1">
                <a:solidFill>
                  <a:schemeClr val="accent2"/>
                </a:solidFill>
                <a:latin typeface="Times New Roman" pitchFamily="18" charset="0"/>
              </a:rPr>
              <a:t>release  packers  and set it to</a:t>
            </a:r>
          </a:p>
          <a:p>
            <a:pPr eaLnBrk="0" hangingPunct="0"/>
            <a:r>
              <a:rPr lang="en-US" sz="2400" b="1">
                <a:solidFill>
                  <a:schemeClr val="accent2"/>
                </a:solidFill>
                <a:latin typeface="Times New Roman" pitchFamily="18" charset="0"/>
              </a:rPr>
              <a:t> next section and repeat the process.</a:t>
            </a:r>
          </a:p>
          <a:p>
            <a:pPr eaLnBrk="0" hangingPunct="0"/>
            <a:endParaRPr lang="en-US" sz="2400">
              <a:latin typeface="Times New Roman" pitchFamily="18" charset="0"/>
            </a:endParaRPr>
          </a:p>
        </p:txBody>
      </p:sp>
      <p:pic>
        <p:nvPicPr>
          <p:cNvPr id="26" name="Picture 3"/>
          <p:cNvPicPr>
            <a:picLocks noChangeAspect="1" noChangeArrowheads="1"/>
          </p:cNvPicPr>
          <p:nvPr/>
        </p:nvPicPr>
        <p:blipFill>
          <a:blip r:embed="rId3" cstate="print"/>
          <a:srcRect/>
          <a:stretch>
            <a:fillRect/>
          </a:stretch>
        </p:blipFill>
        <p:spPr>
          <a:xfrm>
            <a:off x="609601" y="1830480"/>
            <a:ext cx="4493252" cy="5027521"/>
          </a:xfrm>
          <a:prstGeom prst="rect">
            <a:avLst/>
          </a:prstGeom>
          <a:noFill/>
        </p:spPr>
      </p:pic>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0" y="3962400"/>
            <a:ext cx="12192000" cy="2895600"/>
          </a:xfrm>
          <a:prstGeom prst="rect">
            <a:avLst/>
          </a:prstGeom>
          <a:solidFill>
            <a:srgbClr val="A0544E"/>
          </a:solidFill>
          <a:ln w="9525">
            <a:solidFill>
              <a:schemeClr val="tx1"/>
            </a:solidFill>
            <a:miter lim="800000"/>
            <a:headEnd/>
            <a:tailEnd/>
          </a:ln>
        </p:spPr>
        <p:txBody>
          <a:bodyPr wrap="none" anchor="ctr"/>
          <a:lstStyle/>
          <a:p>
            <a:endParaRPr lang="en-US"/>
          </a:p>
        </p:txBody>
      </p:sp>
      <p:sp>
        <p:nvSpPr>
          <p:cNvPr id="97283" name="Rectangle 3"/>
          <p:cNvSpPr>
            <a:spLocks noChangeArrowheads="1"/>
          </p:cNvSpPr>
          <p:nvPr/>
        </p:nvSpPr>
        <p:spPr bwMode="auto">
          <a:xfrm>
            <a:off x="889000" y="304800"/>
            <a:ext cx="10363200" cy="1143000"/>
          </a:xfrm>
          <a:prstGeom prst="rect">
            <a:avLst/>
          </a:prstGeom>
          <a:noFill/>
          <a:ln w="9525">
            <a:noFill/>
            <a:miter lim="800000"/>
            <a:headEnd/>
            <a:tailEnd/>
          </a:ln>
        </p:spPr>
        <p:txBody>
          <a:bodyPr anchor="ctr"/>
          <a:lstStyle/>
          <a:p>
            <a:pPr algn="ctr"/>
            <a:r>
              <a:rPr lang="en-US" sz="3600" b="1">
                <a:solidFill>
                  <a:srgbClr val="FF0000"/>
                </a:solidFill>
              </a:rPr>
              <a:t>Schematic diagram of </a:t>
            </a:r>
            <a:br>
              <a:rPr lang="en-US" sz="3600" b="1">
                <a:solidFill>
                  <a:srgbClr val="FF0000"/>
                </a:solidFill>
              </a:rPr>
            </a:br>
            <a:r>
              <a:rPr lang="en-US" sz="3600" b="1">
                <a:solidFill>
                  <a:srgbClr val="FF0000"/>
                </a:solidFill>
              </a:rPr>
              <a:t>Reverse flow for recharge</a:t>
            </a:r>
            <a:r>
              <a:rPr lang="en-US" sz="4400" b="1">
                <a:solidFill>
                  <a:srgbClr val="FF0000"/>
                </a:solidFill>
              </a:rPr>
              <a:t/>
            </a:r>
            <a:br>
              <a:rPr lang="en-US" sz="4400" b="1">
                <a:solidFill>
                  <a:srgbClr val="FF0000"/>
                </a:solidFill>
              </a:rPr>
            </a:br>
            <a:endParaRPr lang="en-US" sz="4400" b="1">
              <a:solidFill>
                <a:srgbClr val="FF0000"/>
              </a:solidFill>
            </a:endParaRPr>
          </a:p>
        </p:txBody>
      </p:sp>
      <p:sp>
        <p:nvSpPr>
          <p:cNvPr id="97284" name="Rectangle 4" descr="Horizontal brick"/>
          <p:cNvSpPr>
            <a:spLocks noChangeArrowheads="1"/>
          </p:cNvSpPr>
          <p:nvPr/>
        </p:nvSpPr>
        <p:spPr bwMode="auto">
          <a:xfrm>
            <a:off x="381000" y="3733800"/>
            <a:ext cx="1625600" cy="228600"/>
          </a:xfrm>
          <a:prstGeom prst="rect">
            <a:avLst/>
          </a:prstGeom>
          <a:pattFill prst="horzBrick">
            <a:fgClr>
              <a:schemeClr val="bg2"/>
            </a:fgClr>
            <a:bgClr>
              <a:srgbClr val="FFFFFF"/>
            </a:bgClr>
          </a:pattFill>
          <a:ln w="9525">
            <a:solidFill>
              <a:schemeClr val="tx1"/>
            </a:solidFill>
            <a:miter lim="800000"/>
            <a:headEnd/>
            <a:tailEnd/>
          </a:ln>
        </p:spPr>
        <p:txBody>
          <a:bodyPr wrap="none" anchor="ctr"/>
          <a:lstStyle/>
          <a:p>
            <a:endParaRPr lang="en-US"/>
          </a:p>
        </p:txBody>
      </p:sp>
      <p:sp>
        <p:nvSpPr>
          <p:cNvPr id="97285" name="Rectangle 5"/>
          <p:cNvSpPr>
            <a:spLocks noChangeArrowheads="1"/>
          </p:cNvSpPr>
          <p:nvPr/>
        </p:nvSpPr>
        <p:spPr bwMode="auto">
          <a:xfrm>
            <a:off x="685800" y="3733800"/>
            <a:ext cx="1016000" cy="1143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7286" name="Rectangle 6"/>
          <p:cNvSpPr>
            <a:spLocks noChangeArrowheads="1"/>
          </p:cNvSpPr>
          <p:nvPr/>
        </p:nvSpPr>
        <p:spPr bwMode="auto">
          <a:xfrm>
            <a:off x="685800" y="4419600"/>
            <a:ext cx="1016000" cy="457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97287" name="Rectangle 7"/>
          <p:cNvSpPr>
            <a:spLocks noChangeArrowheads="1"/>
          </p:cNvSpPr>
          <p:nvPr/>
        </p:nvSpPr>
        <p:spPr bwMode="auto">
          <a:xfrm>
            <a:off x="10337800" y="3962400"/>
            <a:ext cx="508000" cy="2895600"/>
          </a:xfrm>
          <a:prstGeom prst="rect">
            <a:avLst/>
          </a:prstGeom>
          <a:solidFill>
            <a:srgbClr val="CED0CE"/>
          </a:solidFill>
          <a:ln w="9525">
            <a:solidFill>
              <a:schemeClr val="tx1"/>
            </a:solidFill>
            <a:miter lim="800000"/>
            <a:headEnd/>
            <a:tailEnd/>
          </a:ln>
        </p:spPr>
        <p:txBody>
          <a:bodyPr wrap="none" anchor="ctr"/>
          <a:lstStyle/>
          <a:p>
            <a:endParaRPr lang="en-US"/>
          </a:p>
        </p:txBody>
      </p:sp>
      <p:sp>
        <p:nvSpPr>
          <p:cNvPr id="97288" name="Rectangle 8"/>
          <p:cNvSpPr>
            <a:spLocks noChangeArrowheads="1"/>
          </p:cNvSpPr>
          <p:nvPr/>
        </p:nvSpPr>
        <p:spPr bwMode="auto">
          <a:xfrm>
            <a:off x="10502900" y="3505200"/>
            <a:ext cx="93133" cy="2514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7289" name="Rectangle 9"/>
          <p:cNvSpPr>
            <a:spLocks noChangeArrowheads="1"/>
          </p:cNvSpPr>
          <p:nvPr/>
        </p:nvSpPr>
        <p:spPr bwMode="auto">
          <a:xfrm>
            <a:off x="1219201" y="3505200"/>
            <a:ext cx="9309100" cy="76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7290" name="Rectangle 10"/>
          <p:cNvSpPr>
            <a:spLocks noChangeArrowheads="1"/>
          </p:cNvSpPr>
          <p:nvPr/>
        </p:nvSpPr>
        <p:spPr bwMode="auto">
          <a:xfrm>
            <a:off x="1117600" y="3505200"/>
            <a:ext cx="101600" cy="1219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7291" name="Line 11"/>
          <p:cNvSpPr>
            <a:spLocks noChangeShapeType="1"/>
          </p:cNvSpPr>
          <p:nvPr/>
        </p:nvSpPr>
        <p:spPr bwMode="auto">
          <a:xfrm>
            <a:off x="-25400" y="3962400"/>
            <a:ext cx="711200" cy="0"/>
          </a:xfrm>
          <a:prstGeom prst="line">
            <a:avLst/>
          </a:prstGeom>
          <a:noFill/>
          <a:ln w="38100">
            <a:solidFill>
              <a:schemeClr val="tx1"/>
            </a:solidFill>
            <a:round/>
            <a:headEnd/>
            <a:tailEnd/>
          </a:ln>
        </p:spPr>
        <p:txBody>
          <a:bodyPr wrap="none" anchor="ctr"/>
          <a:lstStyle/>
          <a:p>
            <a:endParaRPr lang="en-US"/>
          </a:p>
        </p:txBody>
      </p:sp>
      <p:sp>
        <p:nvSpPr>
          <p:cNvPr id="97292" name="Text Box 12"/>
          <p:cNvSpPr txBox="1">
            <a:spLocks noChangeArrowheads="1"/>
          </p:cNvSpPr>
          <p:nvPr/>
        </p:nvSpPr>
        <p:spPr bwMode="auto">
          <a:xfrm>
            <a:off x="279401" y="2133601"/>
            <a:ext cx="5515292" cy="461665"/>
          </a:xfrm>
          <a:prstGeom prst="rect">
            <a:avLst/>
          </a:prstGeom>
          <a:noFill/>
          <a:ln w="9525">
            <a:solidFill>
              <a:schemeClr val="tx1"/>
            </a:solidFill>
            <a:miter lim="800000"/>
            <a:headEnd/>
            <a:tailEnd/>
          </a:ln>
        </p:spPr>
        <p:txBody>
          <a:bodyPr wrap="none">
            <a:spAutoFit/>
          </a:bodyPr>
          <a:lstStyle/>
          <a:p>
            <a:pPr eaLnBrk="0" hangingPunct="0"/>
            <a:r>
              <a:rPr lang="en-US" sz="2400" b="1">
                <a:latin typeface="Times New Roman" pitchFamily="18" charset="0"/>
              </a:rPr>
              <a:t>Open well/Village tank/Percolation tank </a:t>
            </a:r>
          </a:p>
        </p:txBody>
      </p:sp>
      <p:sp>
        <p:nvSpPr>
          <p:cNvPr id="97293" name="AutoShape 13"/>
          <p:cNvSpPr>
            <a:spLocks noChangeArrowheads="1"/>
          </p:cNvSpPr>
          <p:nvPr/>
        </p:nvSpPr>
        <p:spPr bwMode="auto">
          <a:xfrm>
            <a:off x="482600" y="2667000"/>
            <a:ext cx="406400" cy="685800"/>
          </a:xfrm>
          <a:prstGeom prst="downArrow">
            <a:avLst>
              <a:gd name="adj1" fmla="val 50000"/>
              <a:gd name="adj2" fmla="val 51927"/>
            </a:avLst>
          </a:prstGeom>
          <a:solidFill>
            <a:schemeClr val="accent2"/>
          </a:solidFill>
          <a:ln w="9525">
            <a:solidFill>
              <a:schemeClr val="tx1"/>
            </a:solidFill>
            <a:miter lim="800000"/>
            <a:headEnd/>
            <a:tailEnd/>
          </a:ln>
        </p:spPr>
        <p:txBody>
          <a:bodyPr wrap="none" anchor="ctr"/>
          <a:lstStyle/>
          <a:p>
            <a:endParaRPr lang="en-US"/>
          </a:p>
        </p:txBody>
      </p:sp>
      <p:sp>
        <p:nvSpPr>
          <p:cNvPr id="97294" name="Text Box 14"/>
          <p:cNvSpPr txBox="1">
            <a:spLocks noChangeArrowheads="1"/>
          </p:cNvSpPr>
          <p:nvPr/>
        </p:nvSpPr>
        <p:spPr bwMode="auto">
          <a:xfrm>
            <a:off x="7878233" y="2133601"/>
            <a:ext cx="2844800" cy="466725"/>
          </a:xfrm>
          <a:prstGeom prst="rect">
            <a:avLst/>
          </a:prstGeom>
          <a:noFill/>
          <a:ln w="9525">
            <a:solidFill>
              <a:schemeClr val="tx1"/>
            </a:solidFill>
            <a:miter lim="800000"/>
            <a:headEnd/>
            <a:tailEnd/>
          </a:ln>
        </p:spPr>
        <p:txBody>
          <a:bodyPr>
            <a:spAutoFit/>
          </a:bodyPr>
          <a:lstStyle/>
          <a:p>
            <a:pPr eaLnBrk="0" hangingPunct="0">
              <a:spcBef>
                <a:spcPct val="50000"/>
              </a:spcBef>
            </a:pPr>
            <a:r>
              <a:rPr lang="en-US" sz="2400" b="1">
                <a:latin typeface="Times New Roman" pitchFamily="18" charset="0"/>
              </a:rPr>
              <a:t>Siphon/Piping</a:t>
            </a:r>
            <a:endParaRPr lang="en-US" sz="2400">
              <a:latin typeface="Times New Roman" pitchFamily="18" charset="0"/>
            </a:endParaRPr>
          </a:p>
        </p:txBody>
      </p:sp>
      <p:sp>
        <p:nvSpPr>
          <p:cNvPr id="97295" name="AutoShape 15"/>
          <p:cNvSpPr>
            <a:spLocks noChangeArrowheads="1"/>
          </p:cNvSpPr>
          <p:nvPr/>
        </p:nvSpPr>
        <p:spPr bwMode="auto">
          <a:xfrm>
            <a:off x="8534400" y="2667000"/>
            <a:ext cx="406400" cy="685800"/>
          </a:xfrm>
          <a:prstGeom prst="downArrow">
            <a:avLst>
              <a:gd name="adj1" fmla="val 50000"/>
              <a:gd name="adj2" fmla="val 51927"/>
            </a:avLst>
          </a:prstGeom>
          <a:solidFill>
            <a:schemeClr val="accent2"/>
          </a:solidFill>
          <a:ln w="9525">
            <a:solidFill>
              <a:schemeClr val="tx1"/>
            </a:solidFill>
            <a:miter lim="800000"/>
            <a:headEnd/>
            <a:tailEnd/>
          </a:ln>
        </p:spPr>
        <p:txBody>
          <a:bodyPr wrap="none" anchor="ctr"/>
          <a:lstStyle/>
          <a:p>
            <a:endParaRPr lang="en-US"/>
          </a:p>
        </p:txBody>
      </p:sp>
      <p:sp>
        <p:nvSpPr>
          <p:cNvPr id="97296" name="Text Box 16"/>
          <p:cNvSpPr txBox="1">
            <a:spLocks noChangeArrowheads="1"/>
          </p:cNvSpPr>
          <p:nvPr/>
        </p:nvSpPr>
        <p:spPr bwMode="auto">
          <a:xfrm>
            <a:off x="11332634" y="3581400"/>
            <a:ext cx="427567" cy="2677656"/>
          </a:xfrm>
          <a:prstGeom prst="rect">
            <a:avLst/>
          </a:prstGeom>
          <a:noFill/>
          <a:ln w="9525">
            <a:solidFill>
              <a:schemeClr val="tx1"/>
            </a:solidFill>
            <a:miter lim="800000"/>
            <a:headEnd/>
            <a:tailEnd/>
          </a:ln>
        </p:spPr>
        <p:txBody>
          <a:bodyPr>
            <a:spAutoFit/>
          </a:bodyPr>
          <a:lstStyle/>
          <a:p>
            <a:pPr eaLnBrk="0" hangingPunct="0"/>
            <a:r>
              <a:rPr lang="en-US" sz="2400" b="1">
                <a:latin typeface="Times New Roman" pitchFamily="18" charset="0"/>
              </a:rPr>
              <a:t>Borewell</a:t>
            </a:r>
          </a:p>
        </p:txBody>
      </p:sp>
      <p:sp>
        <p:nvSpPr>
          <p:cNvPr id="97297" name="AutoShape 17"/>
          <p:cNvSpPr>
            <a:spLocks noChangeArrowheads="1"/>
          </p:cNvSpPr>
          <p:nvPr/>
        </p:nvSpPr>
        <p:spPr bwMode="auto">
          <a:xfrm>
            <a:off x="10947400" y="5029200"/>
            <a:ext cx="406400" cy="228600"/>
          </a:xfrm>
          <a:prstGeom prst="leftArrow">
            <a:avLst>
              <a:gd name="adj1" fmla="val 50000"/>
              <a:gd name="adj2" fmla="val 36111"/>
            </a:avLst>
          </a:prstGeom>
          <a:solidFill>
            <a:schemeClr val="accent2"/>
          </a:solidFill>
          <a:ln w="9525">
            <a:solidFill>
              <a:schemeClr val="tx1"/>
            </a:solidFill>
            <a:miter lim="800000"/>
            <a:headEnd/>
            <a:tailEnd/>
          </a:ln>
        </p:spPr>
        <p:txBody>
          <a:bodyPr wrap="none" anchor="ctr"/>
          <a:lstStyle/>
          <a:p>
            <a:endParaRPr lang="en-US"/>
          </a:p>
        </p:txBody>
      </p:sp>
      <p:sp>
        <p:nvSpPr>
          <p:cNvPr id="97298" name="Text Box 18"/>
          <p:cNvSpPr txBox="1">
            <a:spLocks noChangeArrowheads="1"/>
          </p:cNvSpPr>
          <p:nvPr/>
        </p:nvSpPr>
        <p:spPr bwMode="auto">
          <a:xfrm>
            <a:off x="2819400" y="4267201"/>
            <a:ext cx="782587" cy="461665"/>
          </a:xfrm>
          <a:prstGeom prst="rect">
            <a:avLst/>
          </a:prstGeom>
          <a:noFill/>
          <a:ln w="9525">
            <a:noFill/>
            <a:miter lim="800000"/>
            <a:headEnd/>
            <a:tailEnd/>
          </a:ln>
        </p:spPr>
        <p:txBody>
          <a:bodyPr wrap="none">
            <a:spAutoFit/>
          </a:bodyPr>
          <a:lstStyle/>
          <a:p>
            <a:pPr eaLnBrk="0" hangingPunct="0"/>
            <a:r>
              <a:rPr lang="en-US" sz="2400" b="1">
                <a:latin typeface="Times New Roman" pitchFamily="18" charset="0"/>
              </a:rPr>
              <a:t>G.L.</a:t>
            </a:r>
            <a:endParaRPr lang="en-US" sz="2400">
              <a:latin typeface="Times New Roman" pitchFamily="18" charset="0"/>
            </a:endParaRPr>
          </a:p>
        </p:txBody>
      </p:sp>
      <p:sp>
        <p:nvSpPr>
          <p:cNvPr id="97299" name="Line 19"/>
          <p:cNvSpPr>
            <a:spLocks noChangeShapeType="1"/>
          </p:cNvSpPr>
          <p:nvPr/>
        </p:nvSpPr>
        <p:spPr bwMode="auto">
          <a:xfrm>
            <a:off x="1701800" y="4724400"/>
            <a:ext cx="8636000" cy="0"/>
          </a:xfrm>
          <a:prstGeom prst="line">
            <a:avLst/>
          </a:prstGeom>
          <a:noFill/>
          <a:ln w="28575">
            <a:solidFill>
              <a:schemeClr val="tx1"/>
            </a:solidFill>
            <a:prstDash val="sysDot"/>
            <a:round/>
            <a:headEnd/>
            <a:tailEnd/>
          </a:ln>
        </p:spPr>
        <p:txBody>
          <a:bodyPr wrap="none" anchor="ctr"/>
          <a:lstStyle/>
          <a:p>
            <a:endParaRPr lang="en-US"/>
          </a:p>
        </p:txBody>
      </p:sp>
      <p:sp>
        <p:nvSpPr>
          <p:cNvPr id="97300" name="Rectangle 20"/>
          <p:cNvSpPr>
            <a:spLocks noChangeArrowheads="1"/>
          </p:cNvSpPr>
          <p:nvPr/>
        </p:nvSpPr>
        <p:spPr bwMode="auto">
          <a:xfrm>
            <a:off x="10409767" y="5562600"/>
            <a:ext cx="281517" cy="533400"/>
          </a:xfrm>
          <a:prstGeom prst="rect">
            <a:avLst/>
          </a:prstGeom>
          <a:solidFill>
            <a:srgbClr val="3CB71F"/>
          </a:solidFill>
          <a:ln w="9525">
            <a:solidFill>
              <a:schemeClr val="tx1"/>
            </a:solidFill>
            <a:miter lim="800000"/>
            <a:headEnd/>
            <a:tailEnd/>
          </a:ln>
        </p:spPr>
        <p:txBody>
          <a:bodyPr wrap="none" anchor="ctr"/>
          <a:lstStyle/>
          <a:p>
            <a:endParaRPr lang="en-US"/>
          </a:p>
        </p:txBody>
      </p:sp>
      <p:sp>
        <p:nvSpPr>
          <p:cNvPr id="97301" name="Text Box 21"/>
          <p:cNvSpPr txBox="1">
            <a:spLocks noChangeArrowheads="1"/>
          </p:cNvSpPr>
          <p:nvPr/>
        </p:nvSpPr>
        <p:spPr bwMode="auto">
          <a:xfrm>
            <a:off x="6565900" y="5943601"/>
            <a:ext cx="2674130" cy="461665"/>
          </a:xfrm>
          <a:prstGeom prst="rect">
            <a:avLst/>
          </a:prstGeom>
          <a:noFill/>
          <a:ln w="9525">
            <a:noFill/>
            <a:miter lim="800000"/>
            <a:headEnd/>
            <a:tailEnd/>
          </a:ln>
        </p:spPr>
        <p:txBody>
          <a:bodyPr wrap="none">
            <a:spAutoFit/>
          </a:bodyPr>
          <a:lstStyle/>
          <a:p>
            <a:pPr eaLnBrk="0" hangingPunct="0"/>
            <a:r>
              <a:rPr lang="en-US" sz="2400" b="1">
                <a:latin typeface="Times New Roman" pitchFamily="18" charset="0"/>
              </a:rPr>
              <a:t>Submersible pump</a:t>
            </a:r>
          </a:p>
        </p:txBody>
      </p:sp>
      <p:sp>
        <p:nvSpPr>
          <p:cNvPr id="97302" name="Line 22"/>
          <p:cNvSpPr>
            <a:spLocks noChangeShapeType="1"/>
          </p:cNvSpPr>
          <p:nvPr/>
        </p:nvSpPr>
        <p:spPr bwMode="auto">
          <a:xfrm flipV="1">
            <a:off x="9855200" y="5257800"/>
            <a:ext cx="1422400" cy="228600"/>
          </a:xfrm>
          <a:prstGeom prst="line">
            <a:avLst/>
          </a:prstGeom>
          <a:noFill/>
          <a:ln w="12700">
            <a:solidFill>
              <a:schemeClr val="tx1"/>
            </a:solidFill>
            <a:round/>
            <a:headEnd/>
            <a:tailEnd/>
          </a:ln>
        </p:spPr>
        <p:txBody>
          <a:bodyPr wrap="none" anchor="ctr"/>
          <a:lstStyle/>
          <a:p>
            <a:endParaRPr lang="en-US"/>
          </a:p>
        </p:txBody>
      </p:sp>
      <p:sp>
        <p:nvSpPr>
          <p:cNvPr id="97303" name="Rectangle 23"/>
          <p:cNvSpPr>
            <a:spLocks noChangeArrowheads="1"/>
          </p:cNvSpPr>
          <p:nvPr/>
        </p:nvSpPr>
        <p:spPr bwMode="auto">
          <a:xfrm>
            <a:off x="10409767" y="6096000"/>
            <a:ext cx="281517" cy="533400"/>
          </a:xfrm>
          <a:prstGeom prst="rect">
            <a:avLst/>
          </a:prstGeom>
          <a:solidFill>
            <a:srgbClr val="3CB71F"/>
          </a:solidFill>
          <a:ln w="9525">
            <a:solidFill>
              <a:schemeClr val="tx1"/>
            </a:solidFill>
            <a:miter lim="800000"/>
            <a:headEnd/>
            <a:tailEnd/>
          </a:ln>
        </p:spPr>
        <p:txBody>
          <a:bodyPr wrap="none" anchor="ctr"/>
          <a:lstStyle/>
          <a:p>
            <a:endParaRPr lang="en-US"/>
          </a:p>
        </p:txBody>
      </p:sp>
      <p:sp>
        <p:nvSpPr>
          <p:cNvPr id="120856" name="Rectangle 24"/>
          <p:cNvSpPr>
            <a:spLocks noChangeArrowheads="1"/>
          </p:cNvSpPr>
          <p:nvPr/>
        </p:nvSpPr>
        <p:spPr bwMode="auto">
          <a:xfrm>
            <a:off x="10502900" y="3505200"/>
            <a:ext cx="95251" cy="20574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20857" name="Rectangle 25"/>
          <p:cNvSpPr>
            <a:spLocks noChangeArrowheads="1"/>
          </p:cNvSpPr>
          <p:nvPr/>
        </p:nvSpPr>
        <p:spPr bwMode="auto">
          <a:xfrm>
            <a:off x="1219201" y="3505200"/>
            <a:ext cx="9309100" cy="76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20858" name="Rectangle 26"/>
          <p:cNvSpPr>
            <a:spLocks noChangeArrowheads="1"/>
          </p:cNvSpPr>
          <p:nvPr/>
        </p:nvSpPr>
        <p:spPr bwMode="auto">
          <a:xfrm>
            <a:off x="1126067" y="3505200"/>
            <a:ext cx="101600" cy="1219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20866" name="Line 34"/>
          <p:cNvSpPr>
            <a:spLocks noChangeShapeType="1"/>
          </p:cNvSpPr>
          <p:nvPr/>
        </p:nvSpPr>
        <p:spPr bwMode="auto">
          <a:xfrm flipH="1">
            <a:off x="9660467" y="6096000"/>
            <a:ext cx="656167" cy="381000"/>
          </a:xfrm>
          <a:prstGeom prst="line">
            <a:avLst/>
          </a:prstGeom>
          <a:noFill/>
          <a:ln w="38100">
            <a:solidFill>
              <a:schemeClr val="accent1"/>
            </a:solidFill>
            <a:round/>
            <a:headEnd/>
            <a:tailEnd type="triangle" w="med" len="med"/>
          </a:ln>
        </p:spPr>
        <p:txBody>
          <a:bodyPr/>
          <a:lstStyle/>
          <a:p>
            <a:endParaRPr lang="en-US"/>
          </a:p>
        </p:txBody>
      </p:sp>
      <p:sp>
        <p:nvSpPr>
          <p:cNvPr id="120867" name="Line 35"/>
          <p:cNvSpPr>
            <a:spLocks noChangeShapeType="1"/>
          </p:cNvSpPr>
          <p:nvPr/>
        </p:nvSpPr>
        <p:spPr bwMode="auto">
          <a:xfrm>
            <a:off x="10784417" y="6096000"/>
            <a:ext cx="751416" cy="381000"/>
          </a:xfrm>
          <a:prstGeom prst="line">
            <a:avLst/>
          </a:prstGeom>
          <a:noFill/>
          <a:ln w="28575">
            <a:solidFill>
              <a:schemeClr val="accent1"/>
            </a:solidFill>
            <a:round/>
            <a:headEnd/>
            <a:tailEnd type="triangle" w="med" len="med"/>
          </a:ln>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120858"/>
                                        </p:tgtEl>
                                        <p:attrNameLst>
                                          <p:attrName>style.visibility</p:attrName>
                                        </p:attrNameLst>
                                      </p:cBhvr>
                                      <p:to>
                                        <p:strVal val="visible"/>
                                      </p:to>
                                    </p:set>
                                    <p:anim calcmode="lin" valueType="num">
                                      <p:cBhvr>
                                        <p:cTn id="7" dur="2000" fill="hold"/>
                                        <p:tgtEl>
                                          <p:spTgt spid="120858"/>
                                        </p:tgtEl>
                                        <p:attrNameLst>
                                          <p:attrName>ppt_x</p:attrName>
                                        </p:attrNameLst>
                                      </p:cBhvr>
                                      <p:tavLst>
                                        <p:tav tm="0">
                                          <p:val>
                                            <p:strVal val="#ppt_x"/>
                                          </p:val>
                                        </p:tav>
                                        <p:tav tm="100000">
                                          <p:val>
                                            <p:strVal val="#ppt_x"/>
                                          </p:val>
                                        </p:tav>
                                      </p:tavLst>
                                    </p:anim>
                                    <p:anim calcmode="lin" valueType="num">
                                      <p:cBhvr>
                                        <p:cTn id="8" dur="2000" fill="hold"/>
                                        <p:tgtEl>
                                          <p:spTgt spid="120858"/>
                                        </p:tgtEl>
                                        <p:attrNameLst>
                                          <p:attrName>ppt_y</p:attrName>
                                        </p:attrNameLst>
                                      </p:cBhvr>
                                      <p:tavLst>
                                        <p:tav tm="0">
                                          <p:val>
                                            <p:strVal val="#ppt_y+#ppt_h/2"/>
                                          </p:val>
                                        </p:tav>
                                        <p:tav tm="100000">
                                          <p:val>
                                            <p:strVal val="#ppt_y"/>
                                          </p:val>
                                        </p:tav>
                                      </p:tavLst>
                                    </p:anim>
                                    <p:anim calcmode="lin" valueType="num">
                                      <p:cBhvr>
                                        <p:cTn id="9" dur="2000" fill="hold"/>
                                        <p:tgtEl>
                                          <p:spTgt spid="120858"/>
                                        </p:tgtEl>
                                        <p:attrNameLst>
                                          <p:attrName>ppt_w</p:attrName>
                                        </p:attrNameLst>
                                      </p:cBhvr>
                                      <p:tavLst>
                                        <p:tav tm="0">
                                          <p:val>
                                            <p:strVal val="#ppt_w"/>
                                          </p:val>
                                        </p:tav>
                                        <p:tav tm="100000">
                                          <p:val>
                                            <p:strVal val="#ppt_w"/>
                                          </p:val>
                                        </p:tav>
                                      </p:tavLst>
                                    </p:anim>
                                    <p:anim calcmode="lin" valueType="num">
                                      <p:cBhvr>
                                        <p:cTn id="10" dur="2000" fill="hold"/>
                                        <p:tgtEl>
                                          <p:spTgt spid="120858"/>
                                        </p:tgtEl>
                                        <p:attrNameLst>
                                          <p:attrName>ppt_h</p:attrName>
                                        </p:attrNameLst>
                                      </p:cBhvr>
                                      <p:tavLst>
                                        <p:tav tm="0">
                                          <p:val>
                                            <p:fltVal val="0"/>
                                          </p:val>
                                        </p:tav>
                                        <p:tav tm="100000">
                                          <p:val>
                                            <p:strVal val="#ppt_h"/>
                                          </p:val>
                                        </p:tav>
                                      </p:tavLst>
                                    </p:anim>
                                  </p:childTnLst>
                                </p:cTn>
                              </p:par>
                            </p:childTnLst>
                          </p:cTn>
                        </p:par>
                        <p:par>
                          <p:cTn id="11" fill="hold">
                            <p:stCondLst>
                              <p:cond delay="2000"/>
                            </p:stCondLst>
                            <p:childTnLst>
                              <p:par>
                                <p:cTn id="12" presetID="17" presetClass="entr" presetSubtype="8" fill="hold" grpId="0" nodeType="afterEffect">
                                  <p:stCondLst>
                                    <p:cond delay="0"/>
                                  </p:stCondLst>
                                  <p:childTnLst>
                                    <p:set>
                                      <p:cBhvr>
                                        <p:cTn id="13" dur="1" fill="hold">
                                          <p:stCondLst>
                                            <p:cond delay="0"/>
                                          </p:stCondLst>
                                        </p:cTn>
                                        <p:tgtEl>
                                          <p:spTgt spid="120857"/>
                                        </p:tgtEl>
                                        <p:attrNameLst>
                                          <p:attrName>style.visibility</p:attrName>
                                        </p:attrNameLst>
                                      </p:cBhvr>
                                      <p:to>
                                        <p:strVal val="visible"/>
                                      </p:to>
                                    </p:set>
                                    <p:anim calcmode="lin" valueType="num">
                                      <p:cBhvr>
                                        <p:cTn id="14" dur="2000" fill="hold"/>
                                        <p:tgtEl>
                                          <p:spTgt spid="120857"/>
                                        </p:tgtEl>
                                        <p:attrNameLst>
                                          <p:attrName>ppt_x</p:attrName>
                                        </p:attrNameLst>
                                      </p:cBhvr>
                                      <p:tavLst>
                                        <p:tav tm="0">
                                          <p:val>
                                            <p:strVal val="#ppt_x-#ppt_w/2"/>
                                          </p:val>
                                        </p:tav>
                                        <p:tav tm="100000">
                                          <p:val>
                                            <p:strVal val="#ppt_x"/>
                                          </p:val>
                                        </p:tav>
                                      </p:tavLst>
                                    </p:anim>
                                    <p:anim calcmode="lin" valueType="num">
                                      <p:cBhvr>
                                        <p:cTn id="15" dur="2000" fill="hold"/>
                                        <p:tgtEl>
                                          <p:spTgt spid="120857"/>
                                        </p:tgtEl>
                                        <p:attrNameLst>
                                          <p:attrName>ppt_y</p:attrName>
                                        </p:attrNameLst>
                                      </p:cBhvr>
                                      <p:tavLst>
                                        <p:tav tm="0">
                                          <p:val>
                                            <p:strVal val="#ppt_y"/>
                                          </p:val>
                                        </p:tav>
                                        <p:tav tm="100000">
                                          <p:val>
                                            <p:strVal val="#ppt_y"/>
                                          </p:val>
                                        </p:tav>
                                      </p:tavLst>
                                    </p:anim>
                                    <p:anim calcmode="lin" valueType="num">
                                      <p:cBhvr>
                                        <p:cTn id="16" dur="2000" fill="hold"/>
                                        <p:tgtEl>
                                          <p:spTgt spid="120857"/>
                                        </p:tgtEl>
                                        <p:attrNameLst>
                                          <p:attrName>ppt_w</p:attrName>
                                        </p:attrNameLst>
                                      </p:cBhvr>
                                      <p:tavLst>
                                        <p:tav tm="0">
                                          <p:val>
                                            <p:fltVal val="0"/>
                                          </p:val>
                                        </p:tav>
                                        <p:tav tm="100000">
                                          <p:val>
                                            <p:strVal val="#ppt_w"/>
                                          </p:val>
                                        </p:tav>
                                      </p:tavLst>
                                    </p:anim>
                                    <p:anim calcmode="lin" valueType="num">
                                      <p:cBhvr>
                                        <p:cTn id="17" dur="2000" fill="hold"/>
                                        <p:tgtEl>
                                          <p:spTgt spid="120857"/>
                                        </p:tgtEl>
                                        <p:attrNameLst>
                                          <p:attrName>ppt_h</p:attrName>
                                        </p:attrNameLst>
                                      </p:cBhvr>
                                      <p:tavLst>
                                        <p:tav tm="0">
                                          <p:val>
                                            <p:strVal val="#ppt_h"/>
                                          </p:val>
                                        </p:tav>
                                        <p:tav tm="100000">
                                          <p:val>
                                            <p:strVal val="#ppt_h"/>
                                          </p:val>
                                        </p:tav>
                                      </p:tavLst>
                                    </p:anim>
                                  </p:childTnLst>
                                </p:cTn>
                              </p:par>
                            </p:childTnLst>
                          </p:cTn>
                        </p:par>
                        <p:par>
                          <p:cTn id="18" fill="hold">
                            <p:stCondLst>
                              <p:cond delay="4000"/>
                            </p:stCondLst>
                            <p:childTnLst>
                              <p:par>
                                <p:cTn id="19" presetID="17" presetClass="entr" presetSubtype="1" fill="hold" grpId="0" nodeType="afterEffect">
                                  <p:stCondLst>
                                    <p:cond delay="0"/>
                                  </p:stCondLst>
                                  <p:childTnLst>
                                    <p:set>
                                      <p:cBhvr>
                                        <p:cTn id="20" dur="1" fill="hold">
                                          <p:stCondLst>
                                            <p:cond delay="0"/>
                                          </p:stCondLst>
                                        </p:cTn>
                                        <p:tgtEl>
                                          <p:spTgt spid="120856"/>
                                        </p:tgtEl>
                                        <p:attrNameLst>
                                          <p:attrName>style.visibility</p:attrName>
                                        </p:attrNameLst>
                                      </p:cBhvr>
                                      <p:to>
                                        <p:strVal val="visible"/>
                                      </p:to>
                                    </p:set>
                                    <p:anim calcmode="lin" valueType="num">
                                      <p:cBhvr>
                                        <p:cTn id="21" dur="2000" fill="hold"/>
                                        <p:tgtEl>
                                          <p:spTgt spid="120856"/>
                                        </p:tgtEl>
                                        <p:attrNameLst>
                                          <p:attrName>ppt_x</p:attrName>
                                        </p:attrNameLst>
                                      </p:cBhvr>
                                      <p:tavLst>
                                        <p:tav tm="0">
                                          <p:val>
                                            <p:strVal val="#ppt_x"/>
                                          </p:val>
                                        </p:tav>
                                        <p:tav tm="100000">
                                          <p:val>
                                            <p:strVal val="#ppt_x"/>
                                          </p:val>
                                        </p:tav>
                                      </p:tavLst>
                                    </p:anim>
                                    <p:anim calcmode="lin" valueType="num">
                                      <p:cBhvr>
                                        <p:cTn id="22" dur="2000" fill="hold"/>
                                        <p:tgtEl>
                                          <p:spTgt spid="120856"/>
                                        </p:tgtEl>
                                        <p:attrNameLst>
                                          <p:attrName>ppt_y</p:attrName>
                                        </p:attrNameLst>
                                      </p:cBhvr>
                                      <p:tavLst>
                                        <p:tav tm="0">
                                          <p:val>
                                            <p:strVal val="#ppt_y-#ppt_h/2"/>
                                          </p:val>
                                        </p:tav>
                                        <p:tav tm="100000">
                                          <p:val>
                                            <p:strVal val="#ppt_y"/>
                                          </p:val>
                                        </p:tav>
                                      </p:tavLst>
                                    </p:anim>
                                    <p:anim calcmode="lin" valueType="num">
                                      <p:cBhvr>
                                        <p:cTn id="23" dur="2000" fill="hold"/>
                                        <p:tgtEl>
                                          <p:spTgt spid="120856"/>
                                        </p:tgtEl>
                                        <p:attrNameLst>
                                          <p:attrName>ppt_w</p:attrName>
                                        </p:attrNameLst>
                                      </p:cBhvr>
                                      <p:tavLst>
                                        <p:tav tm="0">
                                          <p:val>
                                            <p:strVal val="#ppt_w"/>
                                          </p:val>
                                        </p:tav>
                                        <p:tav tm="100000">
                                          <p:val>
                                            <p:strVal val="#ppt_w"/>
                                          </p:val>
                                        </p:tav>
                                      </p:tavLst>
                                    </p:anim>
                                    <p:anim calcmode="lin" valueType="num">
                                      <p:cBhvr>
                                        <p:cTn id="24" dur="2000" fill="hold"/>
                                        <p:tgtEl>
                                          <p:spTgt spid="120856"/>
                                        </p:tgtEl>
                                        <p:attrNameLst>
                                          <p:attrName>ppt_h</p:attrName>
                                        </p:attrNameLst>
                                      </p:cBhvr>
                                      <p:tavLst>
                                        <p:tav tm="0">
                                          <p:val>
                                            <p:fltVal val="0"/>
                                          </p:val>
                                        </p:tav>
                                        <p:tav tm="100000">
                                          <p:val>
                                            <p:strVal val="#ppt_h"/>
                                          </p:val>
                                        </p:tav>
                                      </p:tavLst>
                                    </p:anim>
                                  </p:childTnLst>
                                </p:cTn>
                              </p:par>
                            </p:childTnLst>
                          </p:cTn>
                        </p:par>
                        <p:par>
                          <p:cTn id="25" fill="hold">
                            <p:stCondLst>
                              <p:cond delay="6000"/>
                            </p:stCondLst>
                            <p:childTnLst>
                              <p:par>
                                <p:cTn id="26" presetID="18" presetClass="entr" presetSubtype="12" fill="hold" grpId="0" nodeType="afterEffect">
                                  <p:stCondLst>
                                    <p:cond delay="0"/>
                                  </p:stCondLst>
                                  <p:childTnLst>
                                    <p:set>
                                      <p:cBhvr>
                                        <p:cTn id="27" dur="1" fill="hold">
                                          <p:stCondLst>
                                            <p:cond delay="0"/>
                                          </p:stCondLst>
                                        </p:cTn>
                                        <p:tgtEl>
                                          <p:spTgt spid="120866"/>
                                        </p:tgtEl>
                                        <p:attrNameLst>
                                          <p:attrName>style.visibility</p:attrName>
                                        </p:attrNameLst>
                                      </p:cBhvr>
                                      <p:to>
                                        <p:strVal val="visible"/>
                                      </p:to>
                                    </p:set>
                                    <p:animEffect transition="in" filter="strips(downLeft)">
                                      <p:cBhvr>
                                        <p:cTn id="28" dur="2000"/>
                                        <p:tgtEl>
                                          <p:spTgt spid="120866"/>
                                        </p:tgtEl>
                                      </p:cBhvr>
                                    </p:animEffect>
                                  </p:childTnLst>
                                </p:cTn>
                              </p:par>
                            </p:childTnLst>
                          </p:cTn>
                        </p:par>
                        <p:par>
                          <p:cTn id="29" fill="hold">
                            <p:stCondLst>
                              <p:cond delay="8000"/>
                            </p:stCondLst>
                            <p:childTnLst>
                              <p:par>
                                <p:cTn id="30" presetID="18" presetClass="entr" presetSubtype="6" fill="hold" grpId="0" nodeType="afterEffect">
                                  <p:stCondLst>
                                    <p:cond delay="0"/>
                                  </p:stCondLst>
                                  <p:childTnLst>
                                    <p:set>
                                      <p:cBhvr>
                                        <p:cTn id="31" dur="1" fill="hold">
                                          <p:stCondLst>
                                            <p:cond delay="0"/>
                                          </p:stCondLst>
                                        </p:cTn>
                                        <p:tgtEl>
                                          <p:spTgt spid="120867"/>
                                        </p:tgtEl>
                                        <p:attrNameLst>
                                          <p:attrName>style.visibility</p:attrName>
                                        </p:attrNameLst>
                                      </p:cBhvr>
                                      <p:to>
                                        <p:strVal val="visible"/>
                                      </p:to>
                                    </p:set>
                                    <p:animEffect transition="in" filter="strips(downRight)">
                                      <p:cBhvr>
                                        <p:cTn id="32" dur="2000"/>
                                        <p:tgtEl>
                                          <p:spTgt spid="120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56" grpId="0" animBg="1"/>
      <p:bldP spid="120857" grpId="0" animBg="1"/>
      <p:bldP spid="120858" grpId="0" animBg="1"/>
      <p:bldP spid="120866" grpId="0" animBg="1"/>
      <p:bldP spid="12086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0"/>
          <p:cNvSpPr>
            <a:spLocks noChangeArrowheads="1"/>
          </p:cNvSpPr>
          <p:nvPr/>
        </p:nvSpPr>
        <p:spPr bwMode="auto">
          <a:xfrm>
            <a:off x="1" y="2209800"/>
            <a:ext cx="563033" cy="2362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 name="Rectangle 36"/>
          <p:cNvSpPr>
            <a:spLocks noChangeArrowheads="1"/>
          </p:cNvSpPr>
          <p:nvPr/>
        </p:nvSpPr>
        <p:spPr bwMode="auto">
          <a:xfrm>
            <a:off x="563033" y="2209800"/>
            <a:ext cx="3469216" cy="2362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6" name="Rectangle 37"/>
          <p:cNvSpPr>
            <a:spLocks noChangeArrowheads="1"/>
          </p:cNvSpPr>
          <p:nvPr/>
        </p:nvSpPr>
        <p:spPr bwMode="auto">
          <a:xfrm>
            <a:off x="1032934" y="2209800"/>
            <a:ext cx="1593849" cy="19812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7" name="Rectangle 5"/>
          <p:cNvSpPr>
            <a:spLocks noChangeArrowheads="1"/>
          </p:cNvSpPr>
          <p:nvPr/>
        </p:nvSpPr>
        <p:spPr bwMode="auto">
          <a:xfrm>
            <a:off x="3014134" y="3429000"/>
            <a:ext cx="1018116" cy="1143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 name="Rectangle 16"/>
          <p:cNvSpPr>
            <a:spLocks noChangeArrowheads="1"/>
          </p:cNvSpPr>
          <p:nvPr/>
        </p:nvSpPr>
        <p:spPr bwMode="auto">
          <a:xfrm>
            <a:off x="3282950" y="3429000"/>
            <a:ext cx="563033"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9" name="Rectangle 10"/>
          <p:cNvSpPr>
            <a:spLocks noChangeArrowheads="1"/>
          </p:cNvSpPr>
          <p:nvPr/>
        </p:nvSpPr>
        <p:spPr bwMode="auto">
          <a:xfrm>
            <a:off x="2626783" y="3429001"/>
            <a:ext cx="656167" cy="28892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0" name="Rectangle 38"/>
          <p:cNvSpPr>
            <a:spLocks noChangeArrowheads="1"/>
          </p:cNvSpPr>
          <p:nvPr/>
        </p:nvSpPr>
        <p:spPr bwMode="auto">
          <a:xfrm>
            <a:off x="1126067" y="4572000"/>
            <a:ext cx="1312333" cy="2286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 name="Rectangle 39"/>
          <p:cNvSpPr>
            <a:spLocks noChangeArrowheads="1"/>
          </p:cNvSpPr>
          <p:nvPr/>
        </p:nvSpPr>
        <p:spPr bwMode="auto">
          <a:xfrm>
            <a:off x="1500717" y="4572000"/>
            <a:ext cx="563033" cy="2286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2" name="Rectangle 40"/>
          <p:cNvSpPr>
            <a:spLocks noChangeArrowheads="1"/>
          </p:cNvSpPr>
          <p:nvPr/>
        </p:nvSpPr>
        <p:spPr bwMode="auto">
          <a:xfrm>
            <a:off x="656167" y="1447800"/>
            <a:ext cx="2252133"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3" name="Line 44"/>
          <p:cNvSpPr>
            <a:spLocks noChangeShapeType="1"/>
          </p:cNvSpPr>
          <p:nvPr/>
        </p:nvSpPr>
        <p:spPr bwMode="auto">
          <a:xfrm>
            <a:off x="1782233" y="457200"/>
            <a:ext cx="0" cy="5105400"/>
          </a:xfrm>
          <a:prstGeom prst="line">
            <a:avLst/>
          </a:prstGeom>
          <a:noFill/>
          <a:ln w="9525">
            <a:solidFill>
              <a:schemeClr val="tx1"/>
            </a:solidFill>
            <a:prstDash val="dashDot"/>
            <a:round/>
            <a:headEnd/>
            <a:tailEnd/>
          </a:ln>
        </p:spPr>
        <p:txBody>
          <a:bodyPr/>
          <a:lstStyle/>
          <a:p>
            <a:endParaRPr lang="en-US"/>
          </a:p>
        </p:txBody>
      </p:sp>
      <p:sp>
        <p:nvSpPr>
          <p:cNvPr id="14" name="Rectangle 45"/>
          <p:cNvSpPr>
            <a:spLocks noChangeArrowheads="1"/>
          </p:cNvSpPr>
          <p:nvPr/>
        </p:nvSpPr>
        <p:spPr bwMode="auto">
          <a:xfrm>
            <a:off x="1032934" y="2971800"/>
            <a:ext cx="1593849"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5" name="Rectangle 46"/>
          <p:cNvSpPr>
            <a:spLocks noChangeArrowheads="1"/>
          </p:cNvSpPr>
          <p:nvPr/>
        </p:nvSpPr>
        <p:spPr bwMode="auto">
          <a:xfrm>
            <a:off x="281516" y="4267200"/>
            <a:ext cx="1126067"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6" name="Line 47"/>
          <p:cNvSpPr>
            <a:spLocks noChangeShapeType="1"/>
          </p:cNvSpPr>
          <p:nvPr/>
        </p:nvSpPr>
        <p:spPr bwMode="auto">
          <a:xfrm>
            <a:off x="563033" y="4114800"/>
            <a:ext cx="0" cy="457200"/>
          </a:xfrm>
          <a:prstGeom prst="line">
            <a:avLst/>
          </a:prstGeom>
          <a:noFill/>
          <a:ln w="9525">
            <a:solidFill>
              <a:schemeClr val="tx1"/>
            </a:solidFill>
            <a:round/>
            <a:headEnd/>
            <a:tailEnd/>
          </a:ln>
        </p:spPr>
        <p:txBody>
          <a:bodyPr/>
          <a:lstStyle/>
          <a:p>
            <a:endParaRPr lang="en-US"/>
          </a:p>
        </p:txBody>
      </p:sp>
      <p:sp>
        <p:nvSpPr>
          <p:cNvPr id="17" name="Rectangle 49"/>
          <p:cNvSpPr>
            <a:spLocks noChangeArrowheads="1"/>
          </p:cNvSpPr>
          <p:nvPr/>
        </p:nvSpPr>
        <p:spPr bwMode="auto">
          <a:xfrm>
            <a:off x="281516" y="2743200"/>
            <a:ext cx="281517" cy="1676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8" name="Rectangle 51"/>
          <p:cNvSpPr>
            <a:spLocks noChangeArrowheads="1"/>
          </p:cNvSpPr>
          <p:nvPr/>
        </p:nvSpPr>
        <p:spPr bwMode="auto">
          <a:xfrm>
            <a:off x="469901" y="2743200"/>
            <a:ext cx="563033" cy="152400"/>
          </a:xfrm>
          <a:prstGeom prst="rect">
            <a:avLst/>
          </a:prstGeom>
          <a:solidFill>
            <a:srgbClr val="F6FDA1"/>
          </a:solidFill>
          <a:ln w="9525">
            <a:solidFill>
              <a:schemeClr val="bg1"/>
            </a:solidFill>
            <a:miter lim="800000"/>
            <a:headEnd/>
            <a:tailEnd/>
          </a:ln>
        </p:spPr>
        <p:txBody>
          <a:bodyPr wrap="none" anchor="ctr"/>
          <a:lstStyle/>
          <a:p>
            <a:endParaRPr lang="en-US"/>
          </a:p>
        </p:txBody>
      </p:sp>
      <p:sp>
        <p:nvSpPr>
          <p:cNvPr id="19" name="Line 52"/>
          <p:cNvSpPr>
            <a:spLocks noChangeShapeType="1"/>
          </p:cNvSpPr>
          <p:nvPr/>
        </p:nvSpPr>
        <p:spPr bwMode="auto">
          <a:xfrm>
            <a:off x="3001433" y="4572000"/>
            <a:ext cx="1030816" cy="0"/>
          </a:xfrm>
          <a:prstGeom prst="line">
            <a:avLst/>
          </a:prstGeom>
          <a:noFill/>
          <a:ln w="9525">
            <a:solidFill>
              <a:schemeClr val="tx1"/>
            </a:solidFill>
            <a:round/>
            <a:headEnd/>
            <a:tailEnd/>
          </a:ln>
        </p:spPr>
        <p:txBody>
          <a:bodyPr/>
          <a:lstStyle/>
          <a:p>
            <a:endParaRPr lang="en-US"/>
          </a:p>
        </p:txBody>
      </p:sp>
      <p:sp>
        <p:nvSpPr>
          <p:cNvPr id="20" name="Rectangle 62"/>
          <p:cNvSpPr>
            <a:spLocks noChangeArrowheads="1"/>
          </p:cNvSpPr>
          <p:nvPr/>
        </p:nvSpPr>
        <p:spPr bwMode="auto">
          <a:xfrm>
            <a:off x="1032934" y="0"/>
            <a:ext cx="1500716" cy="1447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1" name="Rectangle 41"/>
          <p:cNvSpPr>
            <a:spLocks noChangeArrowheads="1"/>
          </p:cNvSpPr>
          <p:nvPr/>
        </p:nvSpPr>
        <p:spPr bwMode="auto">
          <a:xfrm>
            <a:off x="1500717" y="0"/>
            <a:ext cx="563033" cy="2209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2" name="Rectangle 65"/>
          <p:cNvSpPr>
            <a:spLocks noChangeArrowheads="1"/>
          </p:cNvSpPr>
          <p:nvPr/>
        </p:nvSpPr>
        <p:spPr bwMode="auto">
          <a:xfrm>
            <a:off x="1500717" y="0"/>
            <a:ext cx="563033" cy="2209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3" name="Rectangle 67"/>
          <p:cNvSpPr>
            <a:spLocks noChangeArrowheads="1"/>
          </p:cNvSpPr>
          <p:nvPr/>
        </p:nvSpPr>
        <p:spPr bwMode="auto">
          <a:xfrm>
            <a:off x="1032934" y="2209800"/>
            <a:ext cx="1593849" cy="15240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24" name="Text Box 71"/>
          <p:cNvSpPr txBox="1">
            <a:spLocks noChangeArrowheads="1"/>
          </p:cNvSpPr>
          <p:nvPr/>
        </p:nvSpPr>
        <p:spPr bwMode="auto">
          <a:xfrm>
            <a:off x="3356146" y="152400"/>
            <a:ext cx="1993559" cy="1200329"/>
          </a:xfrm>
          <a:prstGeom prst="rect">
            <a:avLst/>
          </a:prstGeom>
          <a:noFill/>
          <a:ln w="9525">
            <a:noFill/>
            <a:miter lim="800000"/>
            <a:headEnd/>
            <a:tailEnd/>
          </a:ln>
        </p:spPr>
        <p:txBody>
          <a:bodyPr wrap="none">
            <a:spAutoFit/>
          </a:bodyPr>
          <a:lstStyle/>
          <a:p>
            <a:pPr algn="ctr"/>
            <a:r>
              <a:rPr lang="en-US" b="1" dirty="0"/>
              <a:t>Siphon in action </a:t>
            </a:r>
          </a:p>
          <a:p>
            <a:pPr algn="ctr"/>
            <a:r>
              <a:rPr lang="en-US" b="1" dirty="0"/>
              <a:t>Dug well water is </a:t>
            </a:r>
          </a:p>
          <a:p>
            <a:pPr algn="ctr"/>
            <a:r>
              <a:rPr lang="en-US" b="1" dirty="0"/>
              <a:t>recharged into the </a:t>
            </a:r>
          </a:p>
          <a:p>
            <a:pPr algn="ctr"/>
            <a:r>
              <a:rPr lang="en-US" b="1" dirty="0"/>
              <a:t>Bore well.</a:t>
            </a:r>
          </a:p>
        </p:txBody>
      </p:sp>
      <p:sp>
        <p:nvSpPr>
          <p:cNvPr id="25" name="Rectangle 72"/>
          <p:cNvSpPr>
            <a:spLocks noChangeArrowheads="1"/>
          </p:cNvSpPr>
          <p:nvPr/>
        </p:nvSpPr>
        <p:spPr bwMode="auto">
          <a:xfrm>
            <a:off x="469901" y="2743200"/>
            <a:ext cx="563033" cy="152400"/>
          </a:xfrm>
          <a:prstGeom prst="rect">
            <a:avLst/>
          </a:prstGeom>
          <a:solidFill>
            <a:schemeClr val="accent2"/>
          </a:solidFill>
          <a:ln w="9525">
            <a:solidFill>
              <a:schemeClr val="accent2"/>
            </a:solidFill>
            <a:miter lim="800000"/>
            <a:headEnd/>
            <a:tailEnd/>
          </a:ln>
        </p:spPr>
        <p:txBody>
          <a:bodyPr wrap="none" anchor="ctr"/>
          <a:lstStyle/>
          <a:p>
            <a:endParaRPr lang="en-US"/>
          </a:p>
        </p:txBody>
      </p:sp>
      <p:sp>
        <p:nvSpPr>
          <p:cNvPr id="26" name="Rectangle 73"/>
          <p:cNvSpPr>
            <a:spLocks noChangeArrowheads="1"/>
          </p:cNvSpPr>
          <p:nvPr/>
        </p:nvSpPr>
        <p:spPr bwMode="auto">
          <a:xfrm>
            <a:off x="281516" y="2743200"/>
            <a:ext cx="281517" cy="1676400"/>
          </a:xfrm>
          <a:prstGeom prst="rect">
            <a:avLst/>
          </a:prstGeom>
          <a:solidFill>
            <a:schemeClr val="accent2"/>
          </a:solidFill>
          <a:ln w="9525">
            <a:solidFill>
              <a:schemeClr val="accent2"/>
            </a:solidFill>
            <a:miter lim="800000"/>
            <a:headEnd/>
            <a:tailEnd/>
          </a:ln>
        </p:spPr>
        <p:txBody>
          <a:bodyPr wrap="none" anchor="ctr"/>
          <a:lstStyle/>
          <a:p>
            <a:endParaRPr lang="en-US"/>
          </a:p>
        </p:txBody>
      </p:sp>
      <p:grpSp>
        <p:nvGrpSpPr>
          <p:cNvPr id="2" name="Group 53"/>
          <p:cNvGrpSpPr>
            <a:grpSpLocks/>
          </p:cNvGrpSpPr>
          <p:nvPr/>
        </p:nvGrpSpPr>
        <p:grpSpPr bwMode="auto">
          <a:xfrm>
            <a:off x="1032934" y="3344863"/>
            <a:ext cx="1593849" cy="846137"/>
            <a:chOff x="1392" y="2347"/>
            <a:chExt cx="816" cy="533"/>
          </a:xfrm>
        </p:grpSpPr>
        <p:sp>
          <p:nvSpPr>
            <p:cNvPr id="28" name="AutoShape 29"/>
            <p:cNvSpPr>
              <a:spLocks noChangeArrowheads="1"/>
            </p:cNvSpPr>
            <p:nvPr/>
          </p:nvSpPr>
          <p:spPr bwMode="auto">
            <a:xfrm>
              <a:off x="1392" y="2613"/>
              <a:ext cx="816" cy="267"/>
            </a:xfrm>
            <a:custGeom>
              <a:avLst/>
              <a:gdLst>
                <a:gd name="T0" fmla="*/ 27 w 21600"/>
                <a:gd name="T1" fmla="*/ 2 h 21600"/>
                <a:gd name="T2" fmla="*/ 15 w 21600"/>
                <a:gd name="T3" fmla="*/ 3 h 21600"/>
                <a:gd name="T4" fmla="*/ 4 w 21600"/>
                <a:gd name="T5" fmla="*/ 2 h 21600"/>
                <a:gd name="T6" fmla="*/ 15 w 21600"/>
                <a:gd name="T7" fmla="*/ 0 h 21600"/>
                <a:gd name="T8" fmla="*/ 0 60000 65536"/>
                <a:gd name="T9" fmla="*/ 0 60000 65536"/>
                <a:gd name="T10" fmla="*/ 0 60000 65536"/>
                <a:gd name="T11" fmla="*/ 0 60000 65536"/>
                <a:gd name="T12" fmla="*/ 4500 w 21600"/>
                <a:gd name="T13" fmla="*/ 4530 h 21600"/>
                <a:gd name="T14" fmla="*/ 17100 w 21600"/>
                <a:gd name="T15" fmla="*/ 1707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9" name="AutoShape 17"/>
            <p:cNvSpPr>
              <a:spLocks noChangeArrowheads="1"/>
            </p:cNvSpPr>
            <p:nvPr/>
          </p:nvSpPr>
          <p:spPr bwMode="auto">
            <a:xfrm>
              <a:off x="1392" y="2613"/>
              <a:ext cx="816" cy="267"/>
            </a:xfrm>
            <a:custGeom>
              <a:avLst/>
              <a:gdLst>
                <a:gd name="T0" fmla="*/ 27 w 21600"/>
                <a:gd name="T1" fmla="*/ 2 h 21600"/>
                <a:gd name="T2" fmla="*/ 15 w 21600"/>
                <a:gd name="T3" fmla="*/ 3 h 21600"/>
                <a:gd name="T4" fmla="*/ 4 w 21600"/>
                <a:gd name="T5" fmla="*/ 2 h 21600"/>
                <a:gd name="T6" fmla="*/ 15 w 21600"/>
                <a:gd name="T7" fmla="*/ 0 h 21600"/>
                <a:gd name="T8" fmla="*/ 0 60000 65536"/>
                <a:gd name="T9" fmla="*/ 0 60000 65536"/>
                <a:gd name="T10" fmla="*/ 0 60000 65536"/>
                <a:gd name="T11" fmla="*/ 0 60000 65536"/>
                <a:gd name="T12" fmla="*/ 4500 w 21600"/>
                <a:gd name="T13" fmla="*/ 4530 h 21600"/>
                <a:gd name="T14" fmla="*/ 17100 w 21600"/>
                <a:gd name="T15" fmla="*/ 1707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solidFill>
            <a:ln w="9525">
              <a:solidFill>
                <a:schemeClr val="tx1"/>
              </a:solidFill>
              <a:miter lim="800000"/>
              <a:headEnd/>
              <a:tailEnd/>
            </a:ln>
          </p:spPr>
          <p:txBody>
            <a:bodyPr wrap="none" anchor="ctr"/>
            <a:lstStyle/>
            <a:p>
              <a:endParaRPr lang="en-US"/>
            </a:p>
          </p:txBody>
        </p:sp>
        <p:sp>
          <p:nvSpPr>
            <p:cNvPr id="30" name="Rectangle 18"/>
            <p:cNvSpPr>
              <a:spLocks noChangeArrowheads="1"/>
            </p:cNvSpPr>
            <p:nvPr/>
          </p:nvSpPr>
          <p:spPr bwMode="auto">
            <a:xfrm>
              <a:off x="1392" y="2347"/>
              <a:ext cx="816" cy="266"/>
            </a:xfrm>
            <a:prstGeom prst="rect">
              <a:avLst/>
            </a:prstGeom>
            <a:solidFill>
              <a:schemeClr val="bg2"/>
            </a:solidFill>
            <a:ln w="9525">
              <a:solidFill>
                <a:schemeClr val="tx1"/>
              </a:solidFill>
              <a:miter lim="800000"/>
              <a:headEnd/>
              <a:tailEnd/>
            </a:ln>
          </p:spPr>
          <p:txBody>
            <a:bodyPr wrap="none" anchor="ctr"/>
            <a:lstStyle/>
            <a:p>
              <a:endParaRPr lang="en-US"/>
            </a:p>
          </p:txBody>
        </p:sp>
      </p:grpSp>
      <p:sp>
        <p:nvSpPr>
          <p:cNvPr id="31" name="Rectangle 76"/>
          <p:cNvSpPr>
            <a:spLocks noChangeArrowheads="1"/>
          </p:cNvSpPr>
          <p:nvPr/>
        </p:nvSpPr>
        <p:spPr bwMode="auto">
          <a:xfrm>
            <a:off x="1500717" y="4572000"/>
            <a:ext cx="563033" cy="2286000"/>
          </a:xfrm>
          <a:prstGeom prst="rect">
            <a:avLst/>
          </a:prstGeom>
          <a:solidFill>
            <a:schemeClr val="accent2"/>
          </a:solidFill>
          <a:ln w="9525">
            <a:solidFill>
              <a:schemeClr val="accent2"/>
            </a:solidFill>
            <a:miter lim="800000"/>
            <a:headEnd/>
            <a:tailEnd/>
          </a:ln>
        </p:spPr>
        <p:txBody>
          <a:bodyPr wrap="none" anchor="ctr"/>
          <a:lstStyle/>
          <a:p>
            <a:endParaRPr lang="en-US"/>
          </a:p>
        </p:txBody>
      </p:sp>
      <p:grpSp>
        <p:nvGrpSpPr>
          <p:cNvPr id="3" name="Group 33"/>
          <p:cNvGrpSpPr>
            <a:grpSpLocks/>
          </p:cNvGrpSpPr>
          <p:nvPr/>
        </p:nvGrpSpPr>
        <p:grpSpPr bwMode="auto">
          <a:xfrm>
            <a:off x="563033" y="4114800"/>
            <a:ext cx="2438400" cy="457200"/>
            <a:chOff x="960" y="3408"/>
            <a:chExt cx="1248" cy="288"/>
          </a:xfrm>
        </p:grpSpPr>
        <p:sp>
          <p:nvSpPr>
            <p:cNvPr id="33" name="Rectangle 32"/>
            <p:cNvSpPr>
              <a:spLocks noChangeArrowheads="1"/>
            </p:cNvSpPr>
            <p:nvPr/>
          </p:nvSpPr>
          <p:spPr bwMode="auto">
            <a:xfrm>
              <a:off x="960" y="3408"/>
              <a:ext cx="1248" cy="28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4" name="AutoShape 31"/>
            <p:cNvSpPr>
              <a:spLocks noChangeArrowheads="1"/>
            </p:cNvSpPr>
            <p:nvPr/>
          </p:nvSpPr>
          <p:spPr bwMode="auto">
            <a:xfrm>
              <a:off x="1200" y="3408"/>
              <a:ext cx="816" cy="288"/>
            </a:xfrm>
            <a:custGeom>
              <a:avLst/>
              <a:gdLst>
                <a:gd name="T0" fmla="*/ 27 w 21600"/>
                <a:gd name="T1" fmla="*/ 2 h 21600"/>
                <a:gd name="T2" fmla="*/ 15 w 21600"/>
                <a:gd name="T3" fmla="*/ 4 h 21600"/>
                <a:gd name="T4" fmla="*/ 4 w 21600"/>
                <a:gd name="T5" fmla="*/ 2 h 21600"/>
                <a:gd name="T6" fmla="*/ 1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p>
              <a:endParaRPr lang="en-US"/>
            </a:p>
          </p:txBody>
        </p:sp>
      </p:grpSp>
      <p:sp>
        <p:nvSpPr>
          <p:cNvPr id="35" name="Rectangle 74"/>
          <p:cNvSpPr>
            <a:spLocks noChangeArrowheads="1"/>
          </p:cNvSpPr>
          <p:nvPr/>
        </p:nvSpPr>
        <p:spPr bwMode="auto">
          <a:xfrm>
            <a:off x="281517" y="4267200"/>
            <a:ext cx="937684" cy="152400"/>
          </a:xfrm>
          <a:prstGeom prst="rect">
            <a:avLst/>
          </a:prstGeom>
          <a:solidFill>
            <a:schemeClr val="accent2"/>
          </a:solidFill>
          <a:ln w="9525">
            <a:solidFill>
              <a:schemeClr val="accent2"/>
            </a:solidFill>
            <a:miter lim="800000"/>
            <a:headEnd/>
            <a:tailEnd/>
          </a:ln>
        </p:spPr>
        <p:txBody>
          <a:bodyPr wrap="none" anchor="ctr"/>
          <a:lstStyle/>
          <a:p>
            <a:endParaRPr lang="en-US"/>
          </a:p>
        </p:txBody>
      </p:sp>
      <p:sp>
        <p:nvSpPr>
          <p:cNvPr id="36" name="Line 36"/>
          <p:cNvSpPr>
            <a:spLocks noChangeShapeType="1"/>
          </p:cNvSpPr>
          <p:nvPr/>
        </p:nvSpPr>
        <p:spPr bwMode="auto">
          <a:xfrm flipV="1">
            <a:off x="1758949" y="4953000"/>
            <a:ext cx="0" cy="1143000"/>
          </a:xfrm>
          <a:prstGeom prst="line">
            <a:avLst/>
          </a:prstGeom>
          <a:noFill/>
          <a:ln w="9525">
            <a:solidFill>
              <a:schemeClr val="tx1"/>
            </a:solidFill>
            <a:round/>
            <a:headEnd/>
            <a:tailEnd type="triangle" w="med" len="med"/>
          </a:ln>
          <a:effectLst/>
        </p:spPr>
        <p:txBody>
          <a:bodyPr/>
          <a:lstStyle/>
          <a:p>
            <a:endParaRPr lang="en-US"/>
          </a:p>
        </p:txBody>
      </p:sp>
      <p:sp>
        <p:nvSpPr>
          <p:cNvPr id="37" name="Line 37"/>
          <p:cNvSpPr>
            <a:spLocks noChangeShapeType="1"/>
          </p:cNvSpPr>
          <p:nvPr/>
        </p:nvSpPr>
        <p:spPr bwMode="auto">
          <a:xfrm flipV="1">
            <a:off x="1758949" y="381000"/>
            <a:ext cx="0" cy="1600200"/>
          </a:xfrm>
          <a:prstGeom prst="line">
            <a:avLst/>
          </a:prstGeom>
          <a:noFill/>
          <a:ln w="9525">
            <a:solidFill>
              <a:schemeClr val="tx1"/>
            </a:solidFill>
            <a:round/>
            <a:headEnd/>
            <a:tailEnd type="triangle" w="med" len="med"/>
          </a:ln>
          <a:effectLst/>
        </p:spPr>
        <p:txBody>
          <a:bodyPr/>
          <a:lstStyle/>
          <a:p>
            <a:endParaRPr lang="en-US"/>
          </a:p>
        </p:txBody>
      </p:sp>
      <p:sp>
        <p:nvSpPr>
          <p:cNvPr id="38" name="Line 38"/>
          <p:cNvSpPr>
            <a:spLocks noChangeShapeType="1"/>
          </p:cNvSpPr>
          <p:nvPr/>
        </p:nvSpPr>
        <p:spPr bwMode="auto">
          <a:xfrm flipV="1">
            <a:off x="438149" y="2971800"/>
            <a:ext cx="0" cy="1143000"/>
          </a:xfrm>
          <a:prstGeom prst="line">
            <a:avLst/>
          </a:prstGeom>
          <a:noFill/>
          <a:ln w="9525">
            <a:solidFill>
              <a:schemeClr val="tx1"/>
            </a:solidFill>
            <a:round/>
            <a:headEnd/>
            <a:tailEnd type="triangle" w="med" len="med"/>
          </a:ln>
          <a:effectLst/>
        </p:spPr>
        <p:txBody>
          <a:bodyPr/>
          <a:lstStyle/>
          <a:p>
            <a:endParaRPr lang="en-US"/>
          </a:p>
        </p:txBody>
      </p:sp>
      <p:sp>
        <p:nvSpPr>
          <p:cNvPr id="39" name="Line 39"/>
          <p:cNvSpPr>
            <a:spLocks noChangeShapeType="1"/>
          </p:cNvSpPr>
          <p:nvPr/>
        </p:nvSpPr>
        <p:spPr bwMode="auto">
          <a:xfrm flipH="1">
            <a:off x="539749" y="4343400"/>
            <a:ext cx="508000" cy="0"/>
          </a:xfrm>
          <a:prstGeom prst="line">
            <a:avLst/>
          </a:prstGeom>
          <a:noFill/>
          <a:ln w="9525">
            <a:solidFill>
              <a:schemeClr val="tx1"/>
            </a:solidFill>
            <a:round/>
            <a:headEnd/>
            <a:tailEnd type="triangle" w="med" len="med"/>
          </a:ln>
          <a:effectLst/>
        </p:spPr>
        <p:txBody>
          <a:bodyPr/>
          <a:lstStyle/>
          <a:p>
            <a:endParaRPr lang="en-US"/>
          </a:p>
        </p:txBody>
      </p:sp>
      <p:sp>
        <p:nvSpPr>
          <p:cNvPr id="40" name="Line 40"/>
          <p:cNvSpPr>
            <a:spLocks noChangeShapeType="1"/>
          </p:cNvSpPr>
          <p:nvPr/>
        </p:nvSpPr>
        <p:spPr bwMode="auto">
          <a:xfrm>
            <a:off x="742949" y="2819400"/>
            <a:ext cx="914400" cy="0"/>
          </a:xfrm>
          <a:prstGeom prst="line">
            <a:avLst/>
          </a:prstGeom>
          <a:noFill/>
          <a:ln w="9525">
            <a:solidFill>
              <a:schemeClr val="tx1"/>
            </a:solidFill>
            <a:round/>
            <a:headEnd/>
            <a:tailEnd type="triangle" w="med" len="med"/>
          </a:ln>
          <a:effectLst/>
        </p:spPr>
        <p:txBody>
          <a:bodyPr/>
          <a:lstStyle/>
          <a:p>
            <a:endParaRPr lang="en-US"/>
          </a:p>
        </p:txBody>
      </p:sp>
      <p:sp>
        <p:nvSpPr>
          <p:cNvPr id="41" name="Line 41"/>
          <p:cNvSpPr>
            <a:spLocks noChangeShapeType="1"/>
          </p:cNvSpPr>
          <p:nvPr/>
        </p:nvSpPr>
        <p:spPr bwMode="auto">
          <a:xfrm flipV="1">
            <a:off x="1758949" y="2209800"/>
            <a:ext cx="0" cy="381000"/>
          </a:xfrm>
          <a:prstGeom prst="line">
            <a:avLst/>
          </a:prstGeom>
          <a:noFill/>
          <a:ln w="9525">
            <a:solidFill>
              <a:schemeClr val="tx1"/>
            </a:solidFill>
            <a:round/>
            <a:headEnd/>
            <a:tailEnd type="triangle" w="med" len="med"/>
          </a:ln>
          <a:effectLst/>
        </p:spPr>
        <p:txBody>
          <a:bodyPr/>
          <a:lstStyle/>
          <a:p>
            <a:endParaRPr lang="en-US"/>
          </a:p>
        </p:txBody>
      </p:sp>
      <p:sp>
        <p:nvSpPr>
          <p:cNvPr id="80" name="Text Box 28"/>
          <p:cNvSpPr txBox="1">
            <a:spLocks noChangeArrowheads="1"/>
          </p:cNvSpPr>
          <p:nvPr/>
        </p:nvSpPr>
        <p:spPr bwMode="auto">
          <a:xfrm>
            <a:off x="6099346" y="4953000"/>
            <a:ext cx="1993559" cy="1200329"/>
          </a:xfrm>
          <a:prstGeom prst="rect">
            <a:avLst/>
          </a:prstGeom>
          <a:noFill/>
          <a:ln w="9525">
            <a:noFill/>
            <a:miter lim="800000"/>
            <a:headEnd/>
            <a:tailEnd/>
          </a:ln>
        </p:spPr>
        <p:txBody>
          <a:bodyPr wrap="none">
            <a:spAutoFit/>
          </a:bodyPr>
          <a:lstStyle/>
          <a:p>
            <a:pPr algn="ctr"/>
            <a:r>
              <a:rPr lang="en-US" b="1" dirty="0"/>
              <a:t>Siphon in action </a:t>
            </a:r>
          </a:p>
          <a:p>
            <a:pPr algn="ctr"/>
            <a:r>
              <a:rPr lang="en-US" b="1" dirty="0"/>
              <a:t>Dug well water is </a:t>
            </a:r>
          </a:p>
          <a:p>
            <a:pPr algn="ctr"/>
            <a:r>
              <a:rPr lang="en-US" b="1" dirty="0"/>
              <a:t>recharged into the </a:t>
            </a:r>
          </a:p>
          <a:p>
            <a:pPr algn="ctr"/>
            <a:r>
              <a:rPr lang="en-US" b="1" dirty="0"/>
              <a:t>Bore well.</a:t>
            </a:r>
          </a:p>
        </p:txBody>
      </p:sp>
      <p:sp>
        <p:nvSpPr>
          <p:cNvPr id="81" name="Rectangle 3"/>
          <p:cNvSpPr>
            <a:spLocks noChangeArrowheads="1"/>
          </p:cNvSpPr>
          <p:nvPr/>
        </p:nvSpPr>
        <p:spPr bwMode="auto">
          <a:xfrm>
            <a:off x="7907868" y="2209800"/>
            <a:ext cx="563033" cy="2362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2" name="Rectangle 4"/>
          <p:cNvSpPr>
            <a:spLocks noChangeArrowheads="1"/>
          </p:cNvSpPr>
          <p:nvPr/>
        </p:nvSpPr>
        <p:spPr bwMode="auto">
          <a:xfrm>
            <a:off x="8470900" y="2209800"/>
            <a:ext cx="3469216" cy="2362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3" name="Rectangle 5"/>
          <p:cNvSpPr>
            <a:spLocks noChangeArrowheads="1"/>
          </p:cNvSpPr>
          <p:nvPr/>
        </p:nvSpPr>
        <p:spPr bwMode="auto">
          <a:xfrm>
            <a:off x="8940801" y="2209800"/>
            <a:ext cx="1593849" cy="19812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84" name="Rectangle 6"/>
          <p:cNvSpPr>
            <a:spLocks noChangeArrowheads="1"/>
          </p:cNvSpPr>
          <p:nvPr/>
        </p:nvSpPr>
        <p:spPr bwMode="auto">
          <a:xfrm>
            <a:off x="10922001" y="3429000"/>
            <a:ext cx="1018116" cy="1143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5" name="Rectangle 7"/>
          <p:cNvSpPr>
            <a:spLocks noChangeArrowheads="1"/>
          </p:cNvSpPr>
          <p:nvPr/>
        </p:nvSpPr>
        <p:spPr bwMode="auto">
          <a:xfrm>
            <a:off x="11190817" y="3429000"/>
            <a:ext cx="563033" cy="1143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86" name="Rectangle 8"/>
          <p:cNvSpPr>
            <a:spLocks noChangeArrowheads="1"/>
          </p:cNvSpPr>
          <p:nvPr/>
        </p:nvSpPr>
        <p:spPr bwMode="auto">
          <a:xfrm>
            <a:off x="10534650" y="3429001"/>
            <a:ext cx="656167" cy="28892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87" name="Rectangle 9"/>
          <p:cNvSpPr>
            <a:spLocks noChangeArrowheads="1"/>
          </p:cNvSpPr>
          <p:nvPr/>
        </p:nvSpPr>
        <p:spPr bwMode="auto">
          <a:xfrm>
            <a:off x="9033934" y="4572000"/>
            <a:ext cx="1312333" cy="2286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8" name="Rectangle 10"/>
          <p:cNvSpPr>
            <a:spLocks noChangeArrowheads="1"/>
          </p:cNvSpPr>
          <p:nvPr/>
        </p:nvSpPr>
        <p:spPr bwMode="auto">
          <a:xfrm>
            <a:off x="9408584" y="4572000"/>
            <a:ext cx="563033" cy="2286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 name="Rectangle 11"/>
          <p:cNvSpPr>
            <a:spLocks noChangeArrowheads="1"/>
          </p:cNvSpPr>
          <p:nvPr/>
        </p:nvSpPr>
        <p:spPr bwMode="auto">
          <a:xfrm>
            <a:off x="8564034" y="1447800"/>
            <a:ext cx="2252133"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0" name="Line 12"/>
          <p:cNvSpPr>
            <a:spLocks noChangeShapeType="1"/>
          </p:cNvSpPr>
          <p:nvPr/>
        </p:nvSpPr>
        <p:spPr bwMode="auto">
          <a:xfrm>
            <a:off x="9690100" y="457200"/>
            <a:ext cx="0" cy="5105400"/>
          </a:xfrm>
          <a:prstGeom prst="line">
            <a:avLst/>
          </a:prstGeom>
          <a:noFill/>
          <a:ln w="9525">
            <a:solidFill>
              <a:schemeClr val="tx1"/>
            </a:solidFill>
            <a:prstDash val="dashDot"/>
            <a:round/>
            <a:headEnd/>
            <a:tailEnd/>
          </a:ln>
        </p:spPr>
        <p:txBody>
          <a:bodyPr/>
          <a:lstStyle/>
          <a:p>
            <a:endParaRPr lang="en-US"/>
          </a:p>
        </p:txBody>
      </p:sp>
      <p:sp>
        <p:nvSpPr>
          <p:cNvPr id="91" name="Rectangle 13"/>
          <p:cNvSpPr>
            <a:spLocks noChangeArrowheads="1"/>
          </p:cNvSpPr>
          <p:nvPr/>
        </p:nvSpPr>
        <p:spPr bwMode="auto">
          <a:xfrm>
            <a:off x="8940801" y="2971800"/>
            <a:ext cx="1593849" cy="1143000"/>
          </a:xfrm>
          <a:prstGeom prst="rect">
            <a:avLst/>
          </a:prstGeom>
          <a:solidFill>
            <a:schemeClr val="bg1"/>
          </a:solidFill>
          <a:ln w="9525">
            <a:solidFill>
              <a:schemeClr val="bg1"/>
            </a:solidFill>
            <a:miter lim="800000"/>
            <a:headEnd/>
            <a:tailEnd/>
          </a:ln>
        </p:spPr>
        <p:txBody>
          <a:bodyPr wrap="none" anchor="ctr"/>
          <a:lstStyle/>
          <a:p>
            <a:endParaRPr lang="en-US"/>
          </a:p>
        </p:txBody>
      </p:sp>
      <p:grpSp>
        <p:nvGrpSpPr>
          <p:cNvPr id="27" name="Group 14"/>
          <p:cNvGrpSpPr>
            <a:grpSpLocks/>
          </p:cNvGrpSpPr>
          <p:nvPr/>
        </p:nvGrpSpPr>
        <p:grpSpPr bwMode="auto">
          <a:xfrm>
            <a:off x="8470900" y="4114800"/>
            <a:ext cx="2438400" cy="457200"/>
            <a:chOff x="960" y="3408"/>
            <a:chExt cx="1248" cy="288"/>
          </a:xfrm>
        </p:grpSpPr>
        <p:sp>
          <p:nvSpPr>
            <p:cNvPr id="93" name="Rectangle 15"/>
            <p:cNvSpPr>
              <a:spLocks noChangeArrowheads="1"/>
            </p:cNvSpPr>
            <p:nvPr/>
          </p:nvSpPr>
          <p:spPr bwMode="auto">
            <a:xfrm>
              <a:off x="960" y="3408"/>
              <a:ext cx="1248" cy="288"/>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4" name="AutoShape 16"/>
            <p:cNvSpPr>
              <a:spLocks noChangeArrowheads="1"/>
            </p:cNvSpPr>
            <p:nvPr/>
          </p:nvSpPr>
          <p:spPr bwMode="auto">
            <a:xfrm>
              <a:off x="1200" y="3408"/>
              <a:ext cx="816" cy="288"/>
            </a:xfrm>
            <a:custGeom>
              <a:avLst/>
              <a:gdLst>
                <a:gd name="T0" fmla="*/ 27 w 21600"/>
                <a:gd name="T1" fmla="*/ 2 h 21600"/>
                <a:gd name="T2" fmla="*/ 15 w 21600"/>
                <a:gd name="T3" fmla="*/ 4 h 21600"/>
                <a:gd name="T4" fmla="*/ 4 w 21600"/>
                <a:gd name="T5" fmla="*/ 2 h 21600"/>
                <a:gd name="T6" fmla="*/ 1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p>
              <a:endParaRPr lang="en-US"/>
            </a:p>
          </p:txBody>
        </p:sp>
      </p:grpSp>
      <p:sp>
        <p:nvSpPr>
          <p:cNvPr id="95" name="Rectangle 17"/>
          <p:cNvSpPr>
            <a:spLocks noChangeArrowheads="1"/>
          </p:cNvSpPr>
          <p:nvPr/>
        </p:nvSpPr>
        <p:spPr bwMode="auto">
          <a:xfrm>
            <a:off x="8189383" y="4267200"/>
            <a:ext cx="1126067"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96" name="Line 18"/>
          <p:cNvSpPr>
            <a:spLocks noChangeShapeType="1"/>
          </p:cNvSpPr>
          <p:nvPr/>
        </p:nvSpPr>
        <p:spPr bwMode="auto">
          <a:xfrm>
            <a:off x="8470900" y="4114800"/>
            <a:ext cx="0" cy="457200"/>
          </a:xfrm>
          <a:prstGeom prst="line">
            <a:avLst/>
          </a:prstGeom>
          <a:noFill/>
          <a:ln w="9525">
            <a:solidFill>
              <a:schemeClr val="tx1"/>
            </a:solidFill>
            <a:round/>
            <a:headEnd/>
            <a:tailEnd/>
          </a:ln>
        </p:spPr>
        <p:txBody>
          <a:bodyPr/>
          <a:lstStyle/>
          <a:p>
            <a:endParaRPr lang="en-US"/>
          </a:p>
        </p:txBody>
      </p:sp>
      <p:sp>
        <p:nvSpPr>
          <p:cNvPr id="97" name="Rectangle 19"/>
          <p:cNvSpPr>
            <a:spLocks noChangeArrowheads="1"/>
          </p:cNvSpPr>
          <p:nvPr/>
        </p:nvSpPr>
        <p:spPr bwMode="auto">
          <a:xfrm>
            <a:off x="8189383" y="2743200"/>
            <a:ext cx="281517" cy="1676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98" name="Rectangle 20"/>
          <p:cNvSpPr>
            <a:spLocks noChangeArrowheads="1"/>
          </p:cNvSpPr>
          <p:nvPr/>
        </p:nvSpPr>
        <p:spPr bwMode="auto">
          <a:xfrm>
            <a:off x="8377768" y="2743200"/>
            <a:ext cx="563033" cy="152400"/>
          </a:xfrm>
          <a:prstGeom prst="rect">
            <a:avLst/>
          </a:prstGeom>
          <a:solidFill>
            <a:srgbClr val="F6FDA1"/>
          </a:solidFill>
          <a:ln w="9525">
            <a:solidFill>
              <a:schemeClr val="bg1"/>
            </a:solidFill>
            <a:miter lim="800000"/>
            <a:headEnd/>
            <a:tailEnd/>
          </a:ln>
        </p:spPr>
        <p:txBody>
          <a:bodyPr wrap="none" anchor="ctr"/>
          <a:lstStyle/>
          <a:p>
            <a:endParaRPr lang="en-US"/>
          </a:p>
        </p:txBody>
      </p:sp>
      <p:sp>
        <p:nvSpPr>
          <p:cNvPr id="99" name="Line 21"/>
          <p:cNvSpPr>
            <a:spLocks noChangeShapeType="1"/>
          </p:cNvSpPr>
          <p:nvPr/>
        </p:nvSpPr>
        <p:spPr bwMode="auto">
          <a:xfrm>
            <a:off x="10909300" y="4572000"/>
            <a:ext cx="1030816" cy="0"/>
          </a:xfrm>
          <a:prstGeom prst="line">
            <a:avLst/>
          </a:prstGeom>
          <a:noFill/>
          <a:ln w="9525">
            <a:solidFill>
              <a:schemeClr val="tx1"/>
            </a:solidFill>
            <a:round/>
            <a:headEnd/>
            <a:tailEnd/>
          </a:ln>
        </p:spPr>
        <p:txBody>
          <a:bodyPr/>
          <a:lstStyle/>
          <a:p>
            <a:endParaRPr lang="en-US"/>
          </a:p>
        </p:txBody>
      </p:sp>
      <p:sp>
        <p:nvSpPr>
          <p:cNvPr id="100" name="Rectangle 22"/>
          <p:cNvSpPr>
            <a:spLocks noChangeArrowheads="1"/>
          </p:cNvSpPr>
          <p:nvPr/>
        </p:nvSpPr>
        <p:spPr bwMode="auto">
          <a:xfrm>
            <a:off x="8940801" y="0"/>
            <a:ext cx="1500716" cy="1447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01" name="Rectangle 23"/>
          <p:cNvSpPr>
            <a:spLocks noChangeArrowheads="1"/>
          </p:cNvSpPr>
          <p:nvPr/>
        </p:nvSpPr>
        <p:spPr bwMode="auto">
          <a:xfrm>
            <a:off x="9408584" y="0"/>
            <a:ext cx="563033" cy="22098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2" name="Rectangle 24"/>
          <p:cNvSpPr>
            <a:spLocks noChangeArrowheads="1"/>
          </p:cNvSpPr>
          <p:nvPr/>
        </p:nvSpPr>
        <p:spPr bwMode="auto">
          <a:xfrm>
            <a:off x="9408584" y="0"/>
            <a:ext cx="563033" cy="2209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03" name="Rectangle 25"/>
          <p:cNvSpPr>
            <a:spLocks noChangeArrowheads="1"/>
          </p:cNvSpPr>
          <p:nvPr/>
        </p:nvSpPr>
        <p:spPr bwMode="auto">
          <a:xfrm>
            <a:off x="8940801" y="2209800"/>
            <a:ext cx="1593849" cy="15240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04" name="Rectangle 26"/>
          <p:cNvSpPr>
            <a:spLocks noChangeArrowheads="1"/>
          </p:cNvSpPr>
          <p:nvPr/>
        </p:nvSpPr>
        <p:spPr bwMode="auto">
          <a:xfrm>
            <a:off x="10534650" y="3429001"/>
            <a:ext cx="656167" cy="288925"/>
          </a:xfrm>
          <a:prstGeom prst="rect">
            <a:avLst/>
          </a:prstGeom>
          <a:solidFill>
            <a:schemeClr val="accent2"/>
          </a:solidFill>
          <a:ln w="9525">
            <a:solidFill>
              <a:schemeClr val="accent2"/>
            </a:solidFill>
            <a:miter lim="800000"/>
            <a:headEnd/>
            <a:tailEnd/>
          </a:ln>
        </p:spPr>
        <p:txBody>
          <a:bodyPr wrap="none" anchor="ctr"/>
          <a:lstStyle/>
          <a:p>
            <a:endParaRPr lang="en-US"/>
          </a:p>
        </p:txBody>
      </p:sp>
      <p:sp>
        <p:nvSpPr>
          <p:cNvPr id="105" name="Rectangle 27"/>
          <p:cNvSpPr>
            <a:spLocks noChangeArrowheads="1"/>
          </p:cNvSpPr>
          <p:nvPr/>
        </p:nvSpPr>
        <p:spPr bwMode="auto">
          <a:xfrm>
            <a:off x="11190817" y="3429000"/>
            <a:ext cx="563033" cy="1143000"/>
          </a:xfrm>
          <a:prstGeom prst="rect">
            <a:avLst/>
          </a:prstGeom>
          <a:solidFill>
            <a:schemeClr val="accent2"/>
          </a:solidFill>
          <a:ln w="9525">
            <a:solidFill>
              <a:schemeClr val="accent2"/>
            </a:solidFill>
            <a:miter lim="800000"/>
            <a:headEnd/>
            <a:tailEnd/>
          </a:ln>
        </p:spPr>
        <p:txBody>
          <a:bodyPr wrap="none" anchor="ctr"/>
          <a:lstStyle/>
          <a:p>
            <a:endParaRPr lang="en-US"/>
          </a:p>
        </p:txBody>
      </p:sp>
      <p:sp>
        <p:nvSpPr>
          <p:cNvPr id="106" name="Rectangle 29"/>
          <p:cNvSpPr>
            <a:spLocks noChangeArrowheads="1"/>
          </p:cNvSpPr>
          <p:nvPr/>
        </p:nvSpPr>
        <p:spPr bwMode="auto">
          <a:xfrm>
            <a:off x="8377768" y="2743200"/>
            <a:ext cx="563033" cy="152400"/>
          </a:xfrm>
          <a:prstGeom prst="rect">
            <a:avLst/>
          </a:prstGeom>
          <a:solidFill>
            <a:schemeClr val="accent2"/>
          </a:solidFill>
          <a:ln w="9525">
            <a:solidFill>
              <a:schemeClr val="accent2"/>
            </a:solidFill>
            <a:miter lim="800000"/>
            <a:headEnd/>
            <a:tailEnd/>
          </a:ln>
        </p:spPr>
        <p:txBody>
          <a:bodyPr wrap="none" anchor="ctr"/>
          <a:lstStyle/>
          <a:p>
            <a:endParaRPr lang="en-US"/>
          </a:p>
        </p:txBody>
      </p:sp>
      <p:sp>
        <p:nvSpPr>
          <p:cNvPr id="107" name="Rectangle 30"/>
          <p:cNvSpPr>
            <a:spLocks noChangeArrowheads="1"/>
          </p:cNvSpPr>
          <p:nvPr/>
        </p:nvSpPr>
        <p:spPr bwMode="auto">
          <a:xfrm>
            <a:off x="8189383" y="2743200"/>
            <a:ext cx="281517" cy="1676400"/>
          </a:xfrm>
          <a:prstGeom prst="rect">
            <a:avLst/>
          </a:prstGeom>
          <a:solidFill>
            <a:schemeClr val="accent2"/>
          </a:solidFill>
          <a:ln w="9525">
            <a:solidFill>
              <a:schemeClr val="accent2"/>
            </a:solidFill>
            <a:miter lim="800000"/>
            <a:headEnd/>
            <a:tailEnd/>
          </a:ln>
        </p:spPr>
        <p:txBody>
          <a:bodyPr wrap="none" anchor="ctr"/>
          <a:lstStyle/>
          <a:p>
            <a:endParaRPr lang="en-US"/>
          </a:p>
        </p:txBody>
      </p:sp>
      <p:sp>
        <p:nvSpPr>
          <p:cNvPr id="108" name="Rectangle 31"/>
          <p:cNvSpPr>
            <a:spLocks noChangeArrowheads="1"/>
          </p:cNvSpPr>
          <p:nvPr/>
        </p:nvSpPr>
        <p:spPr bwMode="auto">
          <a:xfrm>
            <a:off x="8189383" y="4267200"/>
            <a:ext cx="1032933" cy="152400"/>
          </a:xfrm>
          <a:prstGeom prst="rect">
            <a:avLst/>
          </a:prstGeom>
          <a:solidFill>
            <a:schemeClr val="accent2"/>
          </a:solidFill>
          <a:ln w="9525">
            <a:solidFill>
              <a:schemeClr val="accent2"/>
            </a:solidFill>
            <a:miter lim="800000"/>
            <a:headEnd/>
            <a:tailEnd/>
          </a:ln>
        </p:spPr>
        <p:txBody>
          <a:bodyPr wrap="none" anchor="ctr"/>
          <a:lstStyle/>
          <a:p>
            <a:endParaRPr lang="en-US"/>
          </a:p>
        </p:txBody>
      </p:sp>
      <p:grpSp>
        <p:nvGrpSpPr>
          <p:cNvPr id="32" name="Group 32"/>
          <p:cNvGrpSpPr>
            <a:grpSpLocks/>
          </p:cNvGrpSpPr>
          <p:nvPr/>
        </p:nvGrpSpPr>
        <p:grpSpPr bwMode="auto">
          <a:xfrm>
            <a:off x="8940801" y="3725864"/>
            <a:ext cx="1593849" cy="846137"/>
            <a:chOff x="1392" y="2347"/>
            <a:chExt cx="816" cy="533"/>
          </a:xfrm>
        </p:grpSpPr>
        <p:sp>
          <p:nvSpPr>
            <p:cNvPr id="110" name="AutoShape 33"/>
            <p:cNvSpPr>
              <a:spLocks noChangeArrowheads="1"/>
            </p:cNvSpPr>
            <p:nvPr/>
          </p:nvSpPr>
          <p:spPr bwMode="auto">
            <a:xfrm>
              <a:off x="1392" y="2613"/>
              <a:ext cx="816" cy="267"/>
            </a:xfrm>
            <a:custGeom>
              <a:avLst/>
              <a:gdLst>
                <a:gd name="T0" fmla="*/ 27 w 21600"/>
                <a:gd name="T1" fmla="*/ 2 h 21600"/>
                <a:gd name="T2" fmla="*/ 15 w 21600"/>
                <a:gd name="T3" fmla="*/ 3 h 21600"/>
                <a:gd name="T4" fmla="*/ 4 w 21600"/>
                <a:gd name="T5" fmla="*/ 2 h 21600"/>
                <a:gd name="T6" fmla="*/ 15 w 21600"/>
                <a:gd name="T7" fmla="*/ 0 h 21600"/>
                <a:gd name="T8" fmla="*/ 0 60000 65536"/>
                <a:gd name="T9" fmla="*/ 0 60000 65536"/>
                <a:gd name="T10" fmla="*/ 0 60000 65536"/>
                <a:gd name="T11" fmla="*/ 0 60000 65536"/>
                <a:gd name="T12" fmla="*/ 4500 w 21600"/>
                <a:gd name="T13" fmla="*/ 4530 h 21600"/>
                <a:gd name="T14" fmla="*/ 17100 w 21600"/>
                <a:gd name="T15" fmla="*/ 1707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111" name="AutoShape 34"/>
            <p:cNvSpPr>
              <a:spLocks noChangeArrowheads="1"/>
            </p:cNvSpPr>
            <p:nvPr/>
          </p:nvSpPr>
          <p:spPr bwMode="auto">
            <a:xfrm>
              <a:off x="1392" y="2613"/>
              <a:ext cx="816" cy="267"/>
            </a:xfrm>
            <a:custGeom>
              <a:avLst/>
              <a:gdLst>
                <a:gd name="T0" fmla="*/ 27 w 21600"/>
                <a:gd name="T1" fmla="*/ 2 h 21600"/>
                <a:gd name="T2" fmla="*/ 15 w 21600"/>
                <a:gd name="T3" fmla="*/ 3 h 21600"/>
                <a:gd name="T4" fmla="*/ 4 w 21600"/>
                <a:gd name="T5" fmla="*/ 2 h 21600"/>
                <a:gd name="T6" fmla="*/ 15 w 21600"/>
                <a:gd name="T7" fmla="*/ 0 h 21600"/>
                <a:gd name="T8" fmla="*/ 0 60000 65536"/>
                <a:gd name="T9" fmla="*/ 0 60000 65536"/>
                <a:gd name="T10" fmla="*/ 0 60000 65536"/>
                <a:gd name="T11" fmla="*/ 0 60000 65536"/>
                <a:gd name="T12" fmla="*/ 4500 w 21600"/>
                <a:gd name="T13" fmla="*/ 4530 h 21600"/>
                <a:gd name="T14" fmla="*/ 17100 w 21600"/>
                <a:gd name="T15" fmla="*/ 1707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solidFill>
            <a:ln w="9525">
              <a:solidFill>
                <a:schemeClr val="tx1"/>
              </a:solidFill>
              <a:miter lim="800000"/>
              <a:headEnd/>
              <a:tailEnd/>
            </a:ln>
          </p:spPr>
          <p:txBody>
            <a:bodyPr wrap="none" anchor="ctr"/>
            <a:lstStyle/>
            <a:p>
              <a:endParaRPr lang="en-US"/>
            </a:p>
          </p:txBody>
        </p:sp>
        <p:sp>
          <p:nvSpPr>
            <p:cNvPr id="112" name="Rectangle 35"/>
            <p:cNvSpPr>
              <a:spLocks noChangeArrowheads="1"/>
            </p:cNvSpPr>
            <p:nvPr/>
          </p:nvSpPr>
          <p:spPr bwMode="auto">
            <a:xfrm>
              <a:off x="1392" y="2347"/>
              <a:ext cx="816" cy="266"/>
            </a:xfrm>
            <a:prstGeom prst="rect">
              <a:avLst/>
            </a:prstGeom>
            <a:solidFill>
              <a:schemeClr val="bg2"/>
            </a:solidFill>
            <a:ln w="9525">
              <a:solidFill>
                <a:schemeClr val="tx1"/>
              </a:solidFill>
              <a:miter lim="800000"/>
              <a:headEnd/>
              <a:tailEnd/>
            </a:ln>
          </p:spPr>
          <p:txBody>
            <a:bodyPr wrap="none" anchor="ctr"/>
            <a:lstStyle/>
            <a:p>
              <a:endParaRPr lang="en-US"/>
            </a:p>
          </p:txBody>
        </p:sp>
      </p:grpSp>
      <p:sp>
        <p:nvSpPr>
          <p:cNvPr id="113" name="Line 36"/>
          <p:cNvSpPr>
            <a:spLocks noChangeShapeType="1"/>
          </p:cNvSpPr>
          <p:nvPr/>
        </p:nvSpPr>
        <p:spPr bwMode="auto">
          <a:xfrm>
            <a:off x="11472333" y="4572000"/>
            <a:ext cx="0" cy="1143000"/>
          </a:xfrm>
          <a:prstGeom prst="line">
            <a:avLst/>
          </a:prstGeom>
          <a:noFill/>
          <a:ln w="76200">
            <a:solidFill>
              <a:schemeClr val="accent2"/>
            </a:solidFill>
            <a:round/>
            <a:headEnd/>
            <a:tailEnd type="triangle" w="med" len="med"/>
          </a:ln>
        </p:spPr>
        <p:txBody>
          <a:bodyPr/>
          <a:lstStyle/>
          <a:p>
            <a:endParaRPr lang="en-US"/>
          </a:p>
        </p:txBody>
      </p:sp>
      <p:sp>
        <p:nvSpPr>
          <p:cNvPr id="114" name="Line 38"/>
          <p:cNvSpPr>
            <a:spLocks noChangeShapeType="1"/>
          </p:cNvSpPr>
          <p:nvPr/>
        </p:nvSpPr>
        <p:spPr bwMode="auto">
          <a:xfrm>
            <a:off x="9666816" y="304800"/>
            <a:ext cx="0" cy="3200400"/>
          </a:xfrm>
          <a:prstGeom prst="line">
            <a:avLst/>
          </a:prstGeom>
          <a:noFill/>
          <a:ln w="9525">
            <a:solidFill>
              <a:schemeClr val="tx1"/>
            </a:solidFill>
            <a:round/>
            <a:headEnd/>
            <a:tailEnd type="triangle" w="med" len="med"/>
          </a:ln>
          <a:effectLst/>
        </p:spPr>
        <p:txBody>
          <a:bodyPr/>
          <a:lstStyle/>
          <a:p>
            <a:endParaRPr lang="en-US"/>
          </a:p>
        </p:txBody>
      </p:sp>
      <p:sp>
        <p:nvSpPr>
          <p:cNvPr id="115" name="Line 39"/>
          <p:cNvSpPr>
            <a:spLocks noChangeShapeType="1"/>
          </p:cNvSpPr>
          <p:nvPr/>
        </p:nvSpPr>
        <p:spPr bwMode="auto">
          <a:xfrm>
            <a:off x="10276416" y="3581400"/>
            <a:ext cx="1117600" cy="0"/>
          </a:xfrm>
          <a:prstGeom prst="line">
            <a:avLst/>
          </a:prstGeom>
          <a:noFill/>
          <a:ln w="9525">
            <a:solidFill>
              <a:schemeClr val="tx1"/>
            </a:solidFill>
            <a:round/>
            <a:headEnd/>
            <a:tailEnd type="triangle" w="med" len="med"/>
          </a:ln>
          <a:effectLst/>
        </p:spPr>
        <p:txBody>
          <a:bodyPr/>
          <a:lstStyle/>
          <a:p>
            <a:endParaRPr lang="en-US"/>
          </a:p>
        </p:txBody>
      </p:sp>
      <p:sp>
        <p:nvSpPr>
          <p:cNvPr id="116" name="Line 40"/>
          <p:cNvSpPr>
            <a:spLocks noChangeShapeType="1"/>
          </p:cNvSpPr>
          <p:nvPr/>
        </p:nvSpPr>
        <p:spPr bwMode="auto">
          <a:xfrm>
            <a:off x="11394016" y="3733800"/>
            <a:ext cx="0" cy="7620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2000" fill="hold"/>
                                        <p:tgtEl>
                                          <p:spTgt spid="102"/>
                                        </p:tgtEl>
                                        <p:attrNameLst>
                                          <p:attrName>ppt_x</p:attrName>
                                        </p:attrNameLst>
                                      </p:cBhvr>
                                      <p:tavLst>
                                        <p:tav tm="0">
                                          <p:val>
                                            <p:strVal val="#ppt_x"/>
                                          </p:val>
                                        </p:tav>
                                        <p:tav tm="100000">
                                          <p:val>
                                            <p:strVal val="#ppt_x"/>
                                          </p:val>
                                        </p:tav>
                                      </p:tavLst>
                                    </p:anim>
                                    <p:anim calcmode="lin" valueType="num">
                                      <p:cBhvr>
                                        <p:cTn id="8" dur="2000" fill="hold"/>
                                        <p:tgtEl>
                                          <p:spTgt spid="102"/>
                                        </p:tgtEl>
                                        <p:attrNameLst>
                                          <p:attrName>ppt_y</p:attrName>
                                        </p:attrNameLst>
                                      </p:cBhvr>
                                      <p:tavLst>
                                        <p:tav tm="0">
                                          <p:val>
                                            <p:strVal val="#ppt_y-#ppt_h/2"/>
                                          </p:val>
                                        </p:tav>
                                        <p:tav tm="100000">
                                          <p:val>
                                            <p:strVal val="#ppt_y"/>
                                          </p:val>
                                        </p:tav>
                                      </p:tavLst>
                                    </p:anim>
                                    <p:anim calcmode="lin" valueType="num">
                                      <p:cBhvr>
                                        <p:cTn id="9" dur="2000" fill="hold"/>
                                        <p:tgtEl>
                                          <p:spTgt spid="102"/>
                                        </p:tgtEl>
                                        <p:attrNameLst>
                                          <p:attrName>ppt_w</p:attrName>
                                        </p:attrNameLst>
                                      </p:cBhvr>
                                      <p:tavLst>
                                        <p:tav tm="0">
                                          <p:val>
                                            <p:strVal val="#ppt_w"/>
                                          </p:val>
                                        </p:tav>
                                        <p:tav tm="100000">
                                          <p:val>
                                            <p:strVal val="#ppt_w"/>
                                          </p:val>
                                        </p:tav>
                                      </p:tavLst>
                                    </p:anim>
                                    <p:anim calcmode="lin" valueType="num">
                                      <p:cBhvr>
                                        <p:cTn id="10" dur="2000" fill="hold"/>
                                        <p:tgtEl>
                                          <p:spTgt spid="102"/>
                                        </p:tgtEl>
                                        <p:attrNameLst>
                                          <p:attrName>ppt_h</p:attrName>
                                        </p:attrNameLst>
                                      </p:cBhvr>
                                      <p:tavLst>
                                        <p:tav tm="0">
                                          <p:val>
                                            <p:fltVal val="0"/>
                                          </p:val>
                                        </p:tav>
                                        <p:tav tm="100000">
                                          <p:val>
                                            <p:strVal val="#ppt_h"/>
                                          </p:val>
                                        </p:tav>
                                      </p:tavLst>
                                    </p:anim>
                                  </p:childTnLst>
                                </p:cTn>
                              </p:par>
                            </p:childTnLst>
                          </p:cTn>
                        </p:par>
                        <p:par>
                          <p:cTn id="11" fill="hold">
                            <p:stCondLst>
                              <p:cond delay="2000"/>
                            </p:stCondLst>
                            <p:childTnLst>
                              <p:par>
                                <p:cTn id="12" presetID="17" presetClass="entr" presetSubtype="1" fill="hold" grpId="0" nodeType="afterEffect">
                                  <p:stCondLst>
                                    <p:cond delay="0"/>
                                  </p:stCondLst>
                                  <p:childTnLst>
                                    <p:set>
                                      <p:cBhvr>
                                        <p:cTn id="13" dur="1" fill="hold">
                                          <p:stCondLst>
                                            <p:cond delay="0"/>
                                          </p:stCondLst>
                                        </p:cTn>
                                        <p:tgtEl>
                                          <p:spTgt spid="103"/>
                                        </p:tgtEl>
                                        <p:attrNameLst>
                                          <p:attrName>style.visibility</p:attrName>
                                        </p:attrNameLst>
                                      </p:cBhvr>
                                      <p:to>
                                        <p:strVal val="visible"/>
                                      </p:to>
                                    </p:set>
                                    <p:anim calcmode="lin" valueType="num">
                                      <p:cBhvr>
                                        <p:cTn id="14" dur="2000" fill="hold"/>
                                        <p:tgtEl>
                                          <p:spTgt spid="103"/>
                                        </p:tgtEl>
                                        <p:attrNameLst>
                                          <p:attrName>ppt_x</p:attrName>
                                        </p:attrNameLst>
                                      </p:cBhvr>
                                      <p:tavLst>
                                        <p:tav tm="0">
                                          <p:val>
                                            <p:strVal val="#ppt_x"/>
                                          </p:val>
                                        </p:tav>
                                        <p:tav tm="100000">
                                          <p:val>
                                            <p:strVal val="#ppt_x"/>
                                          </p:val>
                                        </p:tav>
                                      </p:tavLst>
                                    </p:anim>
                                    <p:anim calcmode="lin" valueType="num">
                                      <p:cBhvr>
                                        <p:cTn id="15" dur="2000" fill="hold"/>
                                        <p:tgtEl>
                                          <p:spTgt spid="103"/>
                                        </p:tgtEl>
                                        <p:attrNameLst>
                                          <p:attrName>ppt_y</p:attrName>
                                        </p:attrNameLst>
                                      </p:cBhvr>
                                      <p:tavLst>
                                        <p:tav tm="0">
                                          <p:val>
                                            <p:strVal val="#ppt_y-#ppt_h/2"/>
                                          </p:val>
                                        </p:tav>
                                        <p:tav tm="100000">
                                          <p:val>
                                            <p:strVal val="#ppt_y"/>
                                          </p:val>
                                        </p:tav>
                                      </p:tavLst>
                                    </p:anim>
                                    <p:anim calcmode="lin" valueType="num">
                                      <p:cBhvr>
                                        <p:cTn id="16" dur="2000" fill="hold"/>
                                        <p:tgtEl>
                                          <p:spTgt spid="103"/>
                                        </p:tgtEl>
                                        <p:attrNameLst>
                                          <p:attrName>ppt_w</p:attrName>
                                        </p:attrNameLst>
                                      </p:cBhvr>
                                      <p:tavLst>
                                        <p:tav tm="0">
                                          <p:val>
                                            <p:strVal val="#ppt_w"/>
                                          </p:val>
                                        </p:tav>
                                        <p:tav tm="100000">
                                          <p:val>
                                            <p:strVal val="#ppt_w"/>
                                          </p:val>
                                        </p:tav>
                                      </p:tavLst>
                                    </p:anim>
                                    <p:anim calcmode="lin" valueType="num">
                                      <p:cBhvr>
                                        <p:cTn id="17" dur="2000" fill="hold"/>
                                        <p:tgtEl>
                                          <p:spTgt spid="103"/>
                                        </p:tgtEl>
                                        <p:attrNameLst>
                                          <p:attrName>ppt_h</p:attrName>
                                        </p:attrNameLst>
                                      </p:cBhvr>
                                      <p:tavLst>
                                        <p:tav tm="0">
                                          <p:val>
                                            <p:fltVal val="0"/>
                                          </p:val>
                                        </p:tav>
                                        <p:tav tm="100000">
                                          <p:val>
                                            <p:strVal val="#ppt_h"/>
                                          </p:val>
                                        </p:tav>
                                      </p:tavLst>
                                    </p:anim>
                                  </p:childTnLst>
                                </p:cTn>
                              </p:par>
                            </p:childTnLst>
                          </p:cTn>
                        </p:par>
                        <p:par>
                          <p:cTn id="18" fill="hold">
                            <p:stCondLst>
                              <p:cond delay="4000"/>
                            </p:stCondLst>
                            <p:childTnLst>
                              <p:par>
                                <p:cTn id="19" presetID="17" presetClass="entr" presetSubtype="8" fill="hold" grpId="0" nodeType="afterEffect">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cBhvr>
                                        <p:cTn id="21" dur="2000" fill="hold"/>
                                        <p:tgtEl>
                                          <p:spTgt spid="104"/>
                                        </p:tgtEl>
                                        <p:attrNameLst>
                                          <p:attrName>ppt_x</p:attrName>
                                        </p:attrNameLst>
                                      </p:cBhvr>
                                      <p:tavLst>
                                        <p:tav tm="0">
                                          <p:val>
                                            <p:strVal val="#ppt_x-#ppt_w/2"/>
                                          </p:val>
                                        </p:tav>
                                        <p:tav tm="100000">
                                          <p:val>
                                            <p:strVal val="#ppt_x"/>
                                          </p:val>
                                        </p:tav>
                                      </p:tavLst>
                                    </p:anim>
                                    <p:anim calcmode="lin" valueType="num">
                                      <p:cBhvr>
                                        <p:cTn id="22" dur="2000" fill="hold"/>
                                        <p:tgtEl>
                                          <p:spTgt spid="104"/>
                                        </p:tgtEl>
                                        <p:attrNameLst>
                                          <p:attrName>ppt_y</p:attrName>
                                        </p:attrNameLst>
                                      </p:cBhvr>
                                      <p:tavLst>
                                        <p:tav tm="0">
                                          <p:val>
                                            <p:strVal val="#ppt_y"/>
                                          </p:val>
                                        </p:tav>
                                        <p:tav tm="100000">
                                          <p:val>
                                            <p:strVal val="#ppt_y"/>
                                          </p:val>
                                        </p:tav>
                                      </p:tavLst>
                                    </p:anim>
                                    <p:anim calcmode="lin" valueType="num">
                                      <p:cBhvr>
                                        <p:cTn id="23" dur="2000" fill="hold"/>
                                        <p:tgtEl>
                                          <p:spTgt spid="104"/>
                                        </p:tgtEl>
                                        <p:attrNameLst>
                                          <p:attrName>ppt_w</p:attrName>
                                        </p:attrNameLst>
                                      </p:cBhvr>
                                      <p:tavLst>
                                        <p:tav tm="0">
                                          <p:val>
                                            <p:fltVal val="0"/>
                                          </p:val>
                                        </p:tav>
                                        <p:tav tm="100000">
                                          <p:val>
                                            <p:strVal val="#ppt_w"/>
                                          </p:val>
                                        </p:tav>
                                      </p:tavLst>
                                    </p:anim>
                                    <p:anim calcmode="lin" valueType="num">
                                      <p:cBhvr>
                                        <p:cTn id="24" dur="2000" fill="hold"/>
                                        <p:tgtEl>
                                          <p:spTgt spid="104"/>
                                        </p:tgtEl>
                                        <p:attrNameLst>
                                          <p:attrName>ppt_h</p:attrName>
                                        </p:attrNameLst>
                                      </p:cBhvr>
                                      <p:tavLst>
                                        <p:tav tm="0">
                                          <p:val>
                                            <p:strVal val="#ppt_h"/>
                                          </p:val>
                                        </p:tav>
                                        <p:tav tm="100000">
                                          <p:val>
                                            <p:strVal val="#ppt_h"/>
                                          </p:val>
                                        </p:tav>
                                      </p:tavLst>
                                    </p:anim>
                                  </p:childTnLst>
                                </p:cTn>
                              </p:par>
                            </p:childTnLst>
                          </p:cTn>
                        </p:par>
                        <p:par>
                          <p:cTn id="25" fill="hold">
                            <p:stCondLst>
                              <p:cond delay="6000"/>
                            </p:stCondLst>
                            <p:childTnLst>
                              <p:par>
                                <p:cTn id="26" presetID="17" presetClass="entr" presetSubtype="1" fill="hold" grpId="0" nodeType="after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p:cTn id="28" dur="2000" fill="hold"/>
                                        <p:tgtEl>
                                          <p:spTgt spid="105"/>
                                        </p:tgtEl>
                                        <p:attrNameLst>
                                          <p:attrName>ppt_x</p:attrName>
                                        </p:attrNameLst>
                                      </p:cBhvr>
                                      <p:tavLst>
                                        <p:tav tm="0">
                                          <p:val>
                                            <p:strVal val="#ppt_x"/>
                                          </p:val>
                                        </p:tav>
                                        <p:tav tm="100000">
                                          <p:val>
                                            <p:strVal val="#ppt_x"/>
                                          </p:val>
                                        </p:tav>
                                      </p:tavLst>
                                    </p:anim>
                                    <p:anim calcmode="lin" valueType="num">
                                      <p:cBhvr>
                                        <p:cTn id="29" dur="2000" fill="hold"/>
                                        <p:tgtEl>
                                          <p:spTgt spid="105"/>
                                        </p:tgtEl>
                                        <p:attrNameLst>
                                          <p:attrName>ppt_y</p:attrName>
                                        </p:attrNameLst>
                                      </p:cBhvr>
                                      <p:tavLst>
                                        <p:tav tm="0">
                                          <p:val>
                                            <p:strVal val="#ppt_y-#ppt_h/2"/>
                                          </p:val>
                                        </p:tav>
                                        <p:tav tm="100000">
                                          <p:val>
                                            <p:strVal val="#ppt_y"/>
                                          </p:val>
                                        </p:tav>
                                      </p:tavLst>
                                    </p:anim>
                                    <p:anim calcmode="lin" valueType="num">
                                      <p:cBhvr>
                                        <p:cTn id="30" dur="2000" fill="hold"/>
                                        <p:tgtEl>
                                          <p:spTgt spid="105"/>
                                        </p:tgtEl>
                                        <p:attrNameLst>
                                          <p:attrName>ppt_w</p:attrName>
                                        </p:attrNameLst>
                                      </p:cBhvr>
                                      <p:tavLst>
                                        <p:tav tm="0">
                                          <p:val>
                                            <p:strVal val="#ppt_w"/>
                                          </p:val>
                                        </p:tav>
                                        <p:tav tm="100000">
                                          <p:val>
                                            <p:strVal val="#ppt_w"/>
                                          </p:val>
                                        </p:tav>
                                      </p:tavLst>
                                    </p:anim>
                                    <p:anim calcmode="lin" valueType="num">
                                      <p:cBhvr>
                                        <p:cTn id="31" dur="2000" fill="hold"/>
                                        <p:tgtEl>
                                          <p:spTgt spid="105"/>
                                        </p:tgtEl>
                                        <p:attrNameLst>
                                          <p:attrName>ppt_h</p:attrName>
                                        </p:attrNameLst>
                                      </p:cBhvr>
                                      <p:tavLst>
                                        <p:tav tm="0">
                                          <p:val>
                                            <p:fltVal val="0"/>
                                          </p:val>
                                        </p:tav>
                                        <p:tav tm="100000">
                                          <p:val>
                                            <p:strVal val="#ppt_h"/>
                                          </p:val>
                                        </p:tav>
                                      </p:tavLst>
                                    </p:anim>
                                  </p:childTnLst>
                                </p:cTn>
                              </p:par>
                            </p:childTnLst>
                          </p:cTn>
                        </p:par>
                        <p:par>
                          <p:cTn id="32" fill="hold">
                            <p:stCondLst>
                              <p:cond delay="8000"/>
                            </p:stCondLst>
                            <p:childTnLst>
                              <p:par>
                                <p:cTn id="33" presetID="17" presetClass="entr" presetSubtype="2" fill="hold" grpId="0" nodeType="afterEffect">
                                  <p:stCondLst>
                                    <p:cond delay="0"/>
                                  </p:stCondLst>
                                  <p:childTnLst>
                                    <p:set>
                                      <p:cBhvr>
                                        <p:cTn id="34" dur="1" fill="hold">
                                          <p:stCondLst>
                                            <p:cond delay="0"/>
                                          </p:stCondLst>
                                        </p:cTn>
                                        <p:tgtEl>
                                          <p:spTgt spid="106"/>
                                        </p:tgtEl>
                                        <p:attrNameLst>
                                          <p:attrName>style.visibility</p:attrName>
                                        </p:attrNameLst>
                                      </p:cBhvr>
                                      <p:to>
                                        <p:strVal val="visible"/>
                                      </p:to>
                                    </p:set>
                                    <p:anim calcmode="lin" valueType="num">
                                      <p:cBhvr>
                                        <p:cTn id="35" dur="2000" fill="hold"/>
                                        <p:tgtEl>
                                          <p:spTgt spid="106"/>
                                        </p:tgtEl>
                                        <p:attrNameLst>
                                          <p:attrName>ppt_x</p:attrName>
                                        </p:attrNameLst>
                                      </p:cBhvr>
                                      <p:tavLst>
                                        <p:tav tm="0">
                                          <p:val>
                                            <p:strVal val="#ppt_x+#ppt_w/2"/>
                                          </p:val>
                                        </p:tav>
                                        <p:tav tm="100000">
                                          <p:val>
                                            <p:strVal val="#ppt_x"/>
                                          </p:val>
                                        </p:tav>
                                      </p:tavLst>
                                    </p:anim>
                                    <p:anim calcmode="lin" valueType="num">
                                      <p:cBhvr>
                                        <p:cTn id="36" dur="2000" fill="hold"/>
                                        <p:tgtEl>
                                          <p:spTgt spid="106"/>
                                        </p:tgtEl>
                                        <p:attrNameLst>
                                          <p:attrName>ppt_y</p:attrName>
                                        </p:attrNameLst>
                                      </p:cBhvr>
                                      <p:tavLst>
                                        <p:tav tm="0">
                                          <p:val>
                                            <p:strVal val="#ppt_y"/>
                                          </p:val>
                                        </p:tav>
                                        <p:tav tm="100000">
                                          <p:val>
                                            <p:strVal val="#ppt_y"/>
                                          </p:val>
                                        </p:tav>
                                      </p:tavLst>
                                    </p:anim>
                                    <p:anim calcmode="lin" valueType="num">
                                      <p:cBhvr>
                                        <p:cTn id="37" dur="2000" fill="hold"/>
                                        <p:tgtEl>
                                          <p:spTgt spid="106"/>
                                        </p:tgtEl>
                                        <p:attrNameLst>
                                          <p:attrName>ppt_w</p:attrName>
                                        </p:attrNameLst>
                                      </p:cBhvr>
                                      <p:tavLst>
                                        <p:tav tm="0">
                                          <p:val>
                                            <p:fltVal val="0"/>
                                          </p:val>
                                        </p:tav>
                                        <p:tav tm="100000">
                                          <p:val>
                                            <p:strVal val="#ppt_w"/>
                                          </p:val>
                                        </p:tav>
                                      </p:tavLst>
                                    </p:anim>
                                    <p:anim calcmode="lin" valueType="num">
                                      <p:cBhvr>
                                        <p:cTn id="38" dur="2000" fill="hold"/>
                                        <p:tgtEl>
                                          <p:spTgt spid="106"/>
                                        </p:tgtEl>
                                        <p:attrNameLst>
                                          <p:attrName>ppt_h</p:attrName>
                                        </p:attrNameLst>
                                      </p:cBhvr>
                                      <p:tavLst>
                                        <p:tav tm="0">
                                          <p:val>
                                            <p:strVal val="#ppt_h"/>
                                          </p:val>
                                        </p:tav>
                                        <p:tav tm="100000">
                                          <p:val>
                                            <p:strVal val="#ppt_h"/>
                                          </p:val>
                                        </p:tav>
                                      </p:tavLst>
                                    </p:anim>
                                  </p:childTnLst>
                                </p:cTn>
                              </p:par>
                            </p:childTnLst>
                          </p:cTn>
                        </p:par>
                        <p:par>
                          <p:cTn id="39" fill="hold">
                            <p:stCondLst>
                              <p:cond delay="10000"/>
                            </p:stCondLst>
                            <p:childTnLst>
                              <p:par>
                                <p:cTn id="40" presetID="17" presetClass="entr" presetSubtype="1" fill="hold" grpId="0" nodeType="afterEffect">
                                  <p:stCondLst>
                                    <p:cond delay="0"/>
                                  </p:stCondLst>
                                  <p:childTnLst>
                                    <p:set>
                                      <p:cBhvr>
                                        <p:cTn id="41" dur="1" fill="hold">
                                          <p:stCondLst>
                                            <p:cond delay="0"/>
                                          </p:stCondLst>
                                        </p:cTn>
                                        <p:tgtEl>
                                          <p:spTgt spid="107"/>
                                        </p:tgtEl>
                                        <p:attrNameLst>
                                          <p:attrName>style.visibility</p:attrName>
                                        </p:attrNameLst>
                                      </p:cBhvr>
                                      <p:to>
                                        <p:strVal val="visible"/>
                                      </p:to>
                                    </p:set>
                                    <p:anim calcmode="lin" valueType="num">
                                      <p:cBhvr>
                                        <p:cTn id="42" dur="2000" fill="hold"/>
                                        <p:tgtEl>
                                          <p:spTgt spid="107"/>
                                        </p:tgtEl>
                                        <p:attrNameLst>
                                          <p:attrName>ppt_x</p:attrName>
                                        </p:attrNameLst>
                                      </p:cBhvr>
                                      <p:tavLst>
                                        <p:tav tm="0">
                                          <p:val>
                                            <p:strVal val="#ppt_x"/>
                                          </p:val>
                                        </p:tav>
                                        <p:tav tm="100000">
                                          <p:val>
                                            <p:strVal val="#ppt_x"/>
                                          </p:val>
                                        </p:tav>
                                      </p:tavLst>
                                    </p:anim>
                                    <p:anim calcmode="lin" valueType="num">
                                      <p:cBhvr>
                                        <p:cTn id="43" dur="2000" fill="hold"/>
                                        <p:tgtEl>
                                          <p:spTgt spid="107"/>
                                        </p:tgtEl>
                                        <p:attrNameLst>
                                          <p:attrName>ppt_y</p:attrName>
                                        </p:attrNameLst>
                                      </p:cBhvr>
                                      <p:tavLst>
                                        <p:tav tm="0">
                                          <p:val>
                                            <p:strVal val="#ppt_y-#ppt_h/2"/>
                                          </p:val>
                                        </p:tav>
                                        <p:tav tm="100000">
                                          <p:val>
                                            <p:strVal val="#ppt_y"/>
                                          </p:val>
                                        </p:tav>
                                      </p:tavLst>
                                    </p:anim>
                                    <p:anim calcmode="lin" valueType="num">
                                      <p:cBhvr>
                                        <p:cTn id="44" dur="2000" fill="hold"/>
                                        <p:tgtEl>
                                          <p:spTgt spid="107"/>
                                        </p:tgtEl>
                                        <p:attrNameLst>
                                          <p:attrName>ppt_w</p:attrName>
                                        </p:attrNameLst>
                                      </p:cBhvr>
                                      <p:tavLst>
                                        <p:tav tm="0">
                                          <p:val>
                                            <p:strVal val="#ppt_w"/>
                                          </p:val>
                                        </p:tav>
                                        <p:tav tm="100000">
                                          <p:val>
                                            <p:strVal val="#ppt_w"/>
                                          </p:val>
                                        </p:tav>
                                      </p:tavLst>
                                    </p:anim>
                                    <p:anim calcmode="lin" valueType="num">
                                      <p:cBhvr>
                                        <p:cTn id="45" dur="2000" fill="hold"/>
                                        <p:tgtEl>
                                          <p:spTgt spid="107"/>
                                        </p:tgtEl>
                                        <p:attrNameLst>
                                          <p:attrName>ppt_h</p:attrName>
                                        </p:attrNameLst>
                                      </p:cBhvr>
                                      <p:tavLst>
                                        <p:tav tm="0">
                                          <p:val>
                                            <p:fltVal val="0"/>
                                          </p:val>
                                        </p:tav>
                                        <p:tav tm="100000">
                                          <p:val>
                                            <p:strVal val="#ppt_h"/>
                                          </p:val>
                                        </p:tav>
                                      </p:tavLst>
                                    </p:anim>
                                  </p:childTnLst>
                                </p:cTn>
                              </p:par>
                            </p:childTnLst>
                          </p:cTn>
                        </p:par>
                        <p:par>
                          <p:cTn id="46" fill="hold">
                            <p:stCondLst>
                              <p:cond delay="12000"/>
                            </p:stCondLst>
                            <p:childTnLst>
                              <p:par>
                                <p:cTn id="47" presetID="17" presetClass="entr" presetSubtype="8" fill="hold" grpId="0" nodeType="afterEffect">
                                  <p:stCondLst>
                                    <p:cond delay="0"/>
                                  </p:stCondLst>
                                  <p:childTnLst>
                                    <p:set>
                                      <p:cBhvr>
                                        <p:cTn id="48" dur="1" fill="hold">
                                          <p:stCondLst>
                                            <p:cond delay="0"/>
                                          </p:stCondLst>
                                        </p:cTn>
                                        <p:tgtEl>
                                          <p:spTgt spid="108"/>
                                        </p:tgtEl>
                                        <p:attrNameLst>
                                          <p:attrName>style.visibility</p:attrName>
                                        </p:attrNameLst>
                                      </p:cBhvr>
                                      <p:to>
                                        <p:strVal val="visible"/>
                                      </p:to>
                                    </p:set>
                                    <p:anim calcmode="lin" valueType="num">
                                      <p:cBhvr>
                                        <p:cTn id="49" dur="2000" fill="hold"/>
                                        <p:tgtEl>
                                          <p:spTgt spid="108"/>
                                        </p:tgtEl>
                                        <p:attrNameLst>
                                          <p:attrName>ppt_x</p:attrName>
                                        </p:attrNameLst>
                                      </p:cBhvr>
                                      <p:tavLst>
                                        <p:tav tm="0">
                                          <p:val>
                                            <p:strVal val="#ppt_x-#ppt_w/2"/>
                                          </p:val>
                                        </p:tav>
                                        <p:tav tm="100000">
                                          <p:val>
                                            <p:strVal val="#ppt_x"/>
                                          </p:val>
                                        </p:tav>
                                      </p:tavLst>
                                    </p:anim>
                                    <p:anim calcmode="lin" valueType="num">
                                      <p:cBhvr>
                                        <p:cTn id="50" dur="2000" fill="hold"/>
                                        <p:tgtEl>
                                          <p:spTgt spid="108"/>
                                        </p:tgtEl>
                                        <p:attrNameLst>
                                          <p:attrName>ppt_y</p:attrName>
                                        </p:attrNameLst>
                                      </p:cBhvr>
                                      <p:tavLst>
                                        <p:tav tm="0">
                                          <p:val>
                                            <p:strVal val="#ppt_y"/>
                                          </p:val>
                                        </p:tav>
                                        <p:tav tm="100000">
                                          <p:val>
                                            <p:strVal val="#ppt_y"/>
                                          </p:val>
                                        </p:tav>
                                      </p:tavLst>
                                    </p:anim>
                                    <p:anim calcmode="lin" valueType="num">
                                      <p:cBhvr>
                                        <p:cTn id="51" dur="2000" fill="hold"/>
                                        <p:tgtEl>
                                          <p:spTgt spid="108"/>
                                        </p:tgtEl>
                                        <p:attrNameLst>
                                          <p:attrName>ppt_w</p:attrName>
                                        </p:attrNameLst>
                                      </p:cBhvr>
                                      <p:tavLst>
                                        <p:tav tm="0">
                                          <p:val>
                                            <p:fltVal val="0"/>
                                          </p:val>
                                        </p:tav>
                                        <p:tav tm="100000">
                                          <p:val>
                                            <p:strVal val="#ppt_w"/>
                                          </p:val>
                                        </p:tav>
                                      </p:tavLst>
                                    </p:anim>
                                    <p:anim calcmode="lin" valueType="num">
                                      <p:cBhvr>
                                        <p:cTn id="52" dur="2000" fill="hold"/>
                                        <p:tgtEl>
                                          <p:spTgt spid="108"/>
                                        </p:tgtEl>
                                        <p:attrNameLst>
                                          <p:attrName>ppt_h</p:attrName>
                                        </p:attrNameLst>
                                      </p:cBhvr>
                                      <p:tavLst>
                                        <p:tav tm="0">
                                          <p:val>
                                            <p:strVal val="#ppt_h"/>
                                          </p:val>
                                        </p:tav>
                                        <p:tav tm="100000">
                                          <p:val>
                                            <p:strVal val="#ppt_h"/>
                                          </p:val>
                                        </p:tav>
                                      </p:tavLst>
                                    </p:anim>
                                  </p:childTnLst>
                                </p:cTn>
                              </p:par>
                            </p:childTnLst>
                          </p:cTn>
                        </p:par>
                        <p:par>
                          <p:cTn id="53" fill="hold">
                            <p:stCondLst>
                              <p:cond delay="14000"/>
                            </p:stCondLst>
                            <p:childTnLst>
                              <p:par>
                                <p:cTn id="54" presetID="17" presetClass="entr" presetSubtype="1" fill="hold" grpId="0" nodeType="afterEffect">
                                  <p:stCondLst>
                                    <p:cond delay="0"/>
                                  </p:stCondLst>
                                  <p:childTnLst>
                                    <p:set>
                                      <p:cBhvr>
                                        <p:cTn id="55" dur="1" fill="hold">
                                          <p:stCondLst>
                                            <p:cond delay="0"/>
                                          </p:stCondLst>
                                        </p:cTn>
                                        <p:tgtEl>
                                          <p:spTgt spid="113"/>
                                        </p:tgtEl>
                                        <p:attrNameLst>
                                          <p:attrName>style.visibility</p:attrName>
                                        </p:attrNameLst>
                                      </p:cBhvr>
                                      <p:to>
                                        <p:strVal val="visible"/>
                                      </p:to>
                                    </p:set>
                                    <p:anim calcmode="lin" valueType="num">
                                      <p:cBhvr>
                                        <p:cTn id="56" dur="500" fill="hold"/>
                                        <p:tgtEl>
                                          <p:spTgt spid="113"/>
                                        </p:tgtEl>
                                        <p:attrNameLst>
                                          <p:attrName>ppt_x</p:attrName>
                                        </p:attrNameLst>
                                      </p:cBhvr>
                                      <p:tavLst>
                                        <p:tav tm="0">
                                          <p:val>
                                            <p:strVal val="#ppt_x"/>
                                          </p:val>
                                        </p:tav>
                                        <p:tav tm="100000">
                                          <p:val>
                                            <p:strVal val="#ppt_x"/>
                                          </p:val>
                                        </p:tav>
                                      </p:tavLst>
                                    </p:anim>
                                    <p:anim calcmode="lin" valueType="num">
                                      <p:cBhvr>
                                        <p:cTn id="57" dur="500" fill="hold"/>
                                        <p:tgtEl>
                                          <p:spTgt spid="113"/>
                                        </p:tgtEl>
                                        <p:attrNameLst>
                                          <p:attrName>ppt_y</p:attrName>
                                        </p:attrNameLst>
                                      </p:cBhvr>
                                      <p:tavLst>
                                        <p:tav tm="0">
                                          <p:val>
                                            <p:strVal val="#ppt_y-#ppt_h/2"/>
                                          </p:val>
                                        </p:tav>
                                        <p:tav tm="100000">
                                          <p:val>
                                            <p:strVal val="#ppt_y"/>
                                          </p:val>
                                        </p:tav>
                                      </p:tavLst>
                                    </p:anim>
                                    <p:anim calcmode="lin" valueType="num">
                                      <p:cBhvr>
                                        <p:cTn id="58" dur="500" fill="hold"/>
                                        <p:tgtEl>
                                          <p:spTgt spid="113"/>
                                        </p:tgtEl>
                                        <p:attrNameLst>
                                          <p:attrName>ppt_w</p:attrName>
                                        </p:attrNameLst>
                                      </p:cBhvr>
                                      <p:tavLst>
                                        <p:tav tm="0">
                                          <p:val>
                                            <p:strVal val="#ppt_w"/>
                                          </p:val>
                                        </p:tav>
                                        <p:tav tm="100000">
                                          <p:val>
                                            <p:strVal val="#ppt_w"/>
                                          </p:val>
                                        </p:tav>
                                      </p:tavLst>
                                    </p:anim>
                                    <p:anim calcmode="lin" valueType="num">
                                      <p:cBhvr>
                                        <p:cTn id="59" dur="500" fill="hold"/>
                                        <p:tgtEl>
                                          <p:spTgt spid="1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05" grpId="0" animBg="1"/>
      <p:bldP spid="106" grpId="0" animBg="1"/>
      <p:bldP spid="107" grpId="0" animBg="1"/>
      <p:bldP spid="108" grpId="0" animBg="1"/>
      <p:bldP spid="1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892140" y="390418"/>
            <a:ext cx="9744075" cy="620923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95209" y="347610"/>
            <a:ext cx="6486525" cy="5191125"/>
          </a:xfrm>
          <a:prstGeom prst="rect">
            <a:avLst/>
          </a:prstGeom>
          <a:noFill/>
          <a:ln w="9525">
            <a:noFill/>
            <a:miter lim="800000"/>
            <a:headEnd/>
            <a:tailEnd/>
          </a:ln>
          <a:effectLst/>
        </p:spPr>
      </p:pic>
      <p:sp>
        <p:nvSpPr>
          <p:cNvPr id="3" name="Rectangle 2"/>
          <p:cNvSpPr/>
          <p:nvPr/>
        </p:nvSpPr>
        <p:spPr>
          <a:xfrm>
            <a:off x="7961808" y="357296"/>
            <a:ext cx="3642023" cy="461665"/>
          </a:xfrm>
          <a:prstGeom prst="rect">
            <a:avLst/>
          </a:prstGeom>
        </p:spPr>
        <p:txBody>
          <a:bodyPr wrap="none">
            <a:spAutoFit/>
          </a:bodyPr>
          <a:lstStyle/>
          <a:p>
            <a:r>
              <a:rPr lang="en-US" sz="2400" b="1" dirty="0" smtClean="0"/>
              <a:t>Surface Water – starts with</a:t>
            </a:r>
            <a:endParaRPr lang="en-US" sz="2400" b="1" dirty="0"/>
          </a:p>
        </p:txBody>
      </p:sp>
      <p:sp>
        <p:nvSpPr>
          <p:cNvPr id="4" name="Rectangle 3"/>
          <p:cNvSpPr/>
          <p:nvPr/>
        </p:nvSpPr>
        <p:spPr>
          <a:xfrm>
            <a:off x="7130265" y="955496"/>
            <a:ext cx="4869950" cy="1015663"/>
          </a:xfrm>
          <a:prstGeom prst="rect">
            <a:avLst/>
          </a:prstGeom>
        </p:spPr>
        <p:txBody>
          <a:bodyPr wrap="square">
            <a:spAutoFit/>
          </a:bodyPr>
          <a:lstStyle/>
          <a:p>
            <a:r>
              <a:rPr lang="en-US" sz="2400" dirty="0" smtClean="0"/>
              <a:t>Infiltration capacity</a:t>
            </a:r>
            <a:r>
              <a:rPr lang="en-US" dirty="0" smtClean="0"/>
              <a:t> (how much rain can ground absorb before water runs off) determines what land will look like</a:t>
            </a:r>
          </a:p>
        </p:txBody>
      </p:sp>
      <p:pic>
        <p:nvPicPr>
          <p:cNvPr id="5" name="Picture 4" descr="hardwoodForest"/>
          <p:cNvPicPr>
            <a:picLocks noChangeAspect="1" noChangeArrowheads="1"/>
          </p:cNvPicPr>
          <p:nvPr/>
        </p:nvPicPr>
        <p:blipFill>
          <a:blip r:embed="rId3" cstate="print"/>
          <a:srcRect/>
          <a:stretch>
            <a:fillRect/>
          </a:stretch>
        </p:blipFill>
        <p:spPr bwMode="auto">
          <a:xfrm>
            <a:off x="6690189" y="2056545"/>
            <a:ext cx="2867558" cy="3823411"/>
          </a:xfrm>
          <a:prstGeom prst="rect">
            <a:avLst/>
          </a:prstGeom>
          <a:noFill/>
          <a:ln w="9525">
            <a:noFill/>
            <a:miter lim="800000"/>
            <a:headEnd/>
            <a:tailEnd/>
          </a:ln>
        </p:spPr>
      </p:pic>
      <p:pic>
        <p:nvPicPr>
          <p:cNvPr id="6" name="Picture 5" descr="badlands"/>
          <p:cNvPicPr>
            <a:picLocks noChangeAspect="1" noChangeArrowheads="1"/>
          </p:cNvPicPr>
          <p:nvPr/>
        </p:nvPicPr>
        <p:blipFill>
          <a:blip r:embed="rId4" cstate="print"/>
          <a:srcRect/>
          <a:stretch>
            <a:fillRect/>
          </a:stretch>
        </p:blipFill>
        <p:spPr bwMode="auto">
          <a:xfrm>
            <a:off x="9623425" y="1990618"/>
            <a:ext cx="2519172" cy="3860800"/>
          </a:xfrm>
          <a:prstGeom prst="rect">
            <a:avLst/>
          </a:prstGeom>
          <a:noFill/>
          <a:ln w="9525">
            <a:noFill/>
            <a:miter lim="800000"/>
            <a:headEnd/>
            <a:tailEnd/>
          </a:ln>
        </p:spPr>
      </p:pic>
      <p:sp>
        <p:nvSpPr>
          <p:cNvPr id="7" name="Rectangle 6"/>
          <p:cNvSpPr/>
          <p:nvPr/>
        </p:nvSpPr>
        <p:spPr>
          <a:xfrm>
            <a:off x="6983002" y="6072026"/>
            <a:ext cx="2232917" cy="369332"/>
          </a:xfrm>
          <a:prstGeom prst="rect">
            <a:avLst/>
          </a:prstGeom>
        </p:spPr>
        <p:txBody>
          <a:bodyPr wrap="square">
            <a:spAutoFit/>
          </a:bodyPr>
          <a:lstStyle/>
          <a:p>
            <a:pPr marL="342900" indent="-342900">
              <a:spcBef>
                <a:spcPct val="20000"/>
              </a:spcBef>
            </a:pPr>
            <a:r>
              <a:rPr lang="en-US" dirty="0" smtClean="0"/>
              <a:t>HIGH –water sinks in</a:t>
            </a:r>
            <a:endParaRPr lang="en-US" dirty="0"/>
          </a:p>
        </p:txBody>
      </p:sp>
      <p:sp>
        <p:nvSpPr>
          <p:cNvPr id="8" name="Rectangle 7"/>
          <p:cNvSpPr/>
          <p:nvPr/>
        </p:nvSpPr>
        <p:spPr>
          <a:xfrm>
            <a:off x="9685106" y="6036002"/>
            <a:ext cx="2284287" cy="369332"/>
          </a:xfrm>
          <a:prstGeom prst="rect">
            <a:avLst/>
          </a:prstGeom>
        </p:spPr>
        <p:txBody>
          <a:bodyPr wrap="square">
            <a:spAutoFit/>
          </a:bodyPr>
          <a:lstStyle/>
          <a:p>
            <a:pPr marL="342900" indent="-342900">
              <a:spcBef>
                <a:spcPct val="20000"/>
              </a:spcBef>
            </a:pPr>
            <a:r>
              <a:rPr lang="en-US" dirty="0" smtClean="0"/>
              <a:t>LOW – water runs  off</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2031419620,K:\Case'sFiles\Teaching\Geography\Physical\IntroPhys\Online1202\17Hydrology\Media.ppcx"/>
</p:tagLst>
</file>

<file path=ppt/tags/tag10.xml><?xml version="1.0" encoding="utf-8"?>
<p:tagLst xmlns:a="http://schemas.openxmlformats.org/drawingml/2006/main" xmlns:r="http://schemas.openxmlformats.org/officeDocument/2006/relationships" xmlns:p="http://schemas.openxmlformats.org/presentationml/2006/main">
  <p:tag name="PPSNARRATION" val="14,2031419620,K:\Case'sFiles\Teaching\Geography\Physical\IntroPhys\Online1202\17Hydrology\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42,2031419620,K:\Case'sFiles\Teaching\Geography\Physical\IntroPhys\Online1202\17Hydrology\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6,2031419620,K:\Case'sFiles\Teaching\Geography\Physical\IntroPhys\Online1202\17Hydrology\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73,2031419620,K:\Case'sFiles\Teaching\Geography\Physical\IntroPhys\Online1202\17Hydrology\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30,2031419620,K:\Case'sFiles\Teaching\Geography\Physical\IntroPhys\Online1202\17Hydrology\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80,2031419620,K:\Case'sFiles\Teaching\Geography\Physical\IntroPhys\Online1202\17Hydrology\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83,2031419620,K:\Case'sFiles\Teaching\Geography\Physical\IntroPhys\Online1202\17Hydrology\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84,2031419620,K:\Case'sFiles\Teaching\Geography\Physical\IntroPhys\Online1202\17Hydrology\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90,2031419620,K:\Case'sFiles\Teaching\Geography\Physical\IntroPhys\Online1202\17Hydrology\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12,2031419620,K:\Case'sFiles\Teaching\Geography\Physical\IntroPhys\Online1202\17Hydrology\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13,2031419620,K:\Case'sFiles\Teaching\Geography\Physical\IntroPhys\Online1202\17Hydrology\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7,2031419620,K:\Case'sFiles\Teaching\Geography\Physical\IntroPhys\Online1202\17Hydrology\Media.ppcx"/>
</p:tagLst>
</file>

<file path=ppt/theme/theme1.xml><?xml version="1.0" encoding="utf-8"?>
<a:theme xmlns:a="http://schemas.openxmlformats.org/drawingml/2006/main" name="TS103460508">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 xmlns:thm15="http://schemas.microsoft.com/office/thememl/2012/main" name="Cloud skipper design template" id="{30DBBF30-EDA2-4408-9702-3B0A8AED6F12}" vid="{0F128B79-39D4-4007-9EC6-E245A2CC91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A1AFEDE-5CAF-4D05-AC35-0F55C5366E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TS103460508</Template>
  <TotalTime>0</TotalTime>
  <Words>2444</Words>
  <Application>Microsoft Office PowerPoint</Application>
  <PresentationFormat>Custom</PresentationFormat>
  <Paragraphs>398</Paragraphs>
  <Slides>75</Slides>
  <Notes>21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78" baseType="lpstr">
      <vt:lpstr>TS103460508</vt:lpstr>
      <vt:lpstr>QuickTime Movie</vt:lpstr>
      <vt:lpstr>Document</vt:lpstr>
      <vt:lpstr>Slide 1</vt:lpstr>
      <vt:lpstr>Slide 2</vt:lpstr>
      <vt:lpstr>Rainfall -Precipitation</vt:lpstr>
      <vt:lpstr>Values of Parameters for Intensity – Duration - Return Period Relationships</vt:lpstr>
      <vt:lpstr>Slide 5</vt:lpstr>
      <vt:lpstr>Slide 6</vt:lpstr>
      <vt:lpstr>Slide 7</vt:lpstr>
      <vt:lpstr>Slide 8</vt:lpstr>
      <vt:lpstr>Slide 9</vt:lpstr>
      <vt:lpstr>INFILTRATION</vt:lpstr>
      <vt:lpstr>Water at various depths</vt:lpstr>
      <vt:lpstr>Natural Recharge</vt:lpstr>
      <vt:lpstr>NATURAL GROUND WATER RECHARGE ESTIMATION IN INDIA </vt:lpstr>
      <vt:lpstr>Drainage Divide separates basins</vt:lpstr>
      <vt:lpstr>Slide 15</vt:lpstr>
      <vt:lpstr>Policies need to be different for different types of drainage basins</vt:lpstr>
      <vt:lpstr>Tributary – patterns as a result of Geology</vt:lpstr>
      <vt:lpstr>Introduction to Groundwater</vt:lpstr>
      <vt:lpstr>Slide 19</vt:lpstr>
      <vt:lpstr>Slide 20</vt:lpstr>
      <vt:lpstr>Slide 21</vt:lpstr>
      <vt:lpstr>Slide 22</vt:lpstr>
      <vt:lpstr>Slide 23</vt:lpstr>
      <vt:lpstr>Porosity and Permeability</vt:lpstr>
      <vt:lpstr>WATER MOVEMENT &amp; SOIL STRUCTURE</vt:lpstr>
      <vt:lpstr>Slide 26</vt:lpstr>
      <vt:lpstr>Typical relationship between specific yield, specific retention, and total porosity for different soil types </vt:lpstr>
      <vt:lpstr>Slide 28</vt:lpstr>
      <vt:lpstr>Slide 29</vt:lpstr>
      <vt:lpstr>                      The Rock Cycle</vt:lpstr>
      <vt:lpstr>Igneous Structures</vt:lpstr>
      <vt:lpstr>Sedimentary Structures</vt:lpstr>
      <vt:lpstr>Secondary Geologic Structures develop after formation of the rock body </vt:lpstr>
      <vt:lpstr>Slide 34</vt:lpstr>
      <vt:lpstr>Slide 35</vt:lpstr>
      <vt:lpstr>Slide 36</vt:lpstr>
      <vt:lpstr>Slide 37</vt:lpstr>
      <vt:lpstr>Slide 38</vt:lpstr>
      <vt:lpstr>The Water Table</vt:lpstr>
      <vt:lpstr>Groundwater returns to surface as baseflow to streams (in humid areas)</vt:lpstr>
      <vt:lpstr>Groundwater: aquifers must be permeable and porous</vt:lpstr>
      <vt:lpstr>Typical Values of Infiltration Rates</vt:lpstr>
      <vt:lpstr>Zones of underground water  </vt:lpstr>
      <vt:lpstr>Slide 44</vt:lpstr>
      <vt:lpstr>Slide 45</vt:lpstr>
      <vt:lpstr>Hydraulic Conductivity K</vt:lpstr>
      <vt:lpstr>Slide 47</vt:lpstr>
      <vt:lpstr>Slide 48</vt:lpstr>
      <vt:lpstr>THE HOLY WATER OF ZAM ZAM </vt:lpstr>
      <vt:lpstr>Research issues and objectives </vt:lpstr>
      <vt:lpstr>Water balance of drainage basins</vt:lpstr>
      <vt:lpstr>MASS MOVEMENTS CLASSIFICATION Speed of movement and water flow.</vt:lpstr>
      <vt:lpstr>Slide 53</vt:lpstr>
      <vt:lpstr>Slide 54</vt:lpstr>
      <vt:lpstr>Slide 55</vt:lpstr>
      <vt:lpstr>Slide 56</vt:lpstr>
      <vt:lpstr>Types of wells</vt:lpstr>
      <vt:lpstr>Well installation methods</vt:lpstr>
      <vt:lpstr>CONE OF DEPRESSION</vt:lpstr>
      <vt:lpstr>Slide 60</vt:lpstr>
      <vt:lpstr>Unconventional Measures for Source Strengthening  </vt:lpstr>
      <vt:lpstr>Slide 62</vt:lpstr>
      <vt:lpstr>Slide 63</vt:lpstr>
      <vt:lpstr>2.Bore Blast Technique  (BBT)  :- </vt:lpstr>
      <vt:lpstr>Bore Blast Technique</vt:lpstr>
      <vt:lpstr>Bore  Blast   Technique</vt:lpstr>
      <vt:lpstr>3. Stream Blast Technique ( SBT):-  </vt:lpstr>
      <vt:lpstr>Design Calculations.</vt:lpstr>
      <vt:lpstr>Slide 69</vt:lpstr>
      <vt:lpstr>Slide 70</vt:lpstr>
      <vt:lpstr>Hydrofracturing.</vt:lpstr>
      <vt:lpstr>Slide 72</vt:lpstr>
      <vt:lpstr>Slide 73</vt:lpstr>
      <vt:lpstr>Slide 74</vt:lpstr>
      <vt:lpstr>Slide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2014-01-11T12:13:49Z</dcterms:created>
  <dcterms:modified xsi:type="dcterms:W3CDTF">2014-02-12T06:25:59Z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TC034605089991</vt:lpwstr>
  </property>
</Properties>
</file>