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30"/>
  </p:notesMasterIdLst>
  <p:sldIdLst>
    <p:sldId id="256" r:id="rId2"/>
    <p:sldId id="373" r:id="rId3"/>
    <p:sldId id="382" r:id="rId4"/>
    <p:sldId id="393" r:id="rId5"/>
    <p:sldId id="392" r:id="rId6"/>
    <p:sldId id="379" r:id="rId7"/>
    <p:sldId id="381" r:id="rId8"/>
    <p:sldId id="380" r:id="rId9"/>
    <p:sldId id="375" r:id="rId10"/>
    <p:sldId id="384" r:id="rId11"/>
    <p:sldId id="387" r:id="rId12"/>
    <p:sldId id="403" r:id="rId13"/>
    <p:sldId id="396" r:id="rId14"/>
    <p:sldId id="399" r:id="rId15"/>
    <p:sldId id="400" r:id="rId16"/>
    <p:sldId id="385" r:id="rId17"/>
    <p:sldId id="386" r:id="rId18"/>
    <p:sldId id="388" r:id="rId19"/>
    <p:sldId id="389" r:id="rId20"/>
    <p:sldId id="390" r:id="rId21"/>
    <p:sldId id="391" r:id="rId22"/>
    <p:sldId id="363" r:id="rId23"/>
    <p:sldId id="401" r:id="rId24"/>
    <p:sldId id="364" r:id="rId25"/>
    <p:sldId id="370" r:id="rId26"/>
    <p:sldId id="404" r:id="rId27"/>
    <p:sldId id="402" r:id="rId28"/>
    <p:sldId id="346" r:id="rId2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FF72D"/>
    <a:srgbClr val="FF66FF"/>
    <a:srgbClr val="E50B1B"/>
    <a:srgbClr val="46228E"/>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387" autoAdjust="0"/>
    <p:restoredTop sz="90929"/>
  </p:normalViewPr>
  <p:slideViewPr>
    <p:cSldViewPr>
      <p:cViewPr>
        <p:scale>
          <a:sx n="60" d="100"/>
          <a:sy n="60" d="100"/>
        </p:scale>
        <p:origin x="-1458"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A392534-1950-4DA5-BBCA-E9B4FB3C8AB2}" type="datetimeFigureOut">
              <a:rPr lang="en-US"/>
              <a:pPr>
                <a:defRPr/>
              </a:pPr>
              <a:t>2/28/2013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F4A3115-D39D-4A43-BAEE-6742615520A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A5F632-FA21-4898-85E8-77B83BBE3CE9}" type="slidenum">
              <a:rPr lang="en-US" smtClean="0"/>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536F3E-3586-4734-9B83-7A2BC5601BDB}" type="slidenum">
              <a:rPr lang="en-US" smtClean="0"/>
              <a:pPr/>
              <a:t>6</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69EE25-9C67-4BB3-AE31-E775DD467251}" type="slidenum">
              <a:rPr lang="en-US" smtClean="0"/>
              <a:pPr/>
              <a:t>12</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C9C0A4-C1CD-44A1-B0AC-1F83C18B2381}" type="slidenum">
              <a:rPr lang="en-US" smtClean="0"/>
              <a:pPr/>
              <a:t>17</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FE1F16D-A9D8-4DEA-A7FA-1F6A4779EC58}" type="slidenum">
              <a:rPr lang="en-US" smtClean="0"/>
              <a:pPr/>
              <a:t>22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CDC9C5-1B7D-4422-87EC-7B7217DA9057}" type="slidenum">
              <a:rPr lang="en-US" smtClean="0"/>
              <a:pPr/>
              <a:t>23</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751B10-7083-4807-8F23-C5E86AF7F9EA}" type="slidenum">
              <a:rPr lang="en-US" smtClean="0"/>
              <a:pPr/>
              <a:t>24</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F12EF1-60D0-4221-A7B8-10EC77BFA7EE}" type="slidenum">
              <a:rPr lang="en-US" smtClean="0"/>
              <a:pPr/>
              <a:t>25</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EDA723-17B6-493A-93D2-6C35430DD0DC}" type="slidenum">
              <a:rPr lang="en-US" smtClean="0"/>
              <a:pPr/>
              <a:t>28</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p>
            <a:pPr algn="ctr">
              <a:defRPr/>
            </a:pPr>
            <a:endParaRPr kumimoji="1" lang="en-US"/>
          </a:p>
        </p:txBody>
      </p:sp>
      <p:pic>
        <p:nvPicPr>
          <p:cNvPr id="5" name="Picture 3" descr="D:\FRONTPAGE THEMES\NATURE\ANABNR2.PNG"/>
          <p:cNvPicPr>
            <a:picLocks noChangeAspect="1" noChangeArrowheads="1"/>
          </p:cNvPicPr>
          <p:nvPr/>
        </p:nvPicPr>
        <p:blipFill>
          <a:blip r:embed="rId2"/>
          <a:srcRect l="-900" t="-1314" r="-2" b="-36961"/>
          <a:stretch>
            <a:fillRect/>
          </a:stretch>
        </p:blipFill>
        <p:spPr bwMode="auto">
          <a:xfrm>
            <a:off x="533400" y="3200400"/>
            <a:ext cx="8458200" cy="1158875"/>
          </a:xfrm>
          <a:prstGeom prst="rect">
            <a:avLst/>
          </a:prstGeom>
          <a:noFill/>
          <a:ln w="9525">
            <a:noFill/>
            <a:miter lim="800000"/>
            <a:headEnd/>
            <a:tailEnd/>
          </a:ln>
        </p:spPr>
      </p:pic>
      <p:sp>
        <p:nvSpPr>
          <p:cNvPr id="6" name="Rectangle 4"/>
          <p:cNvSpPr>
            <a:spLocks noChangeArrowheads="1"/>
          </p:cNvSpPr>
          <p:nvPr/>
        </p:nvSpPr>
        <p:spPr bwMode="hidden">
          <a:xfrm>
            <a:off x="795338" y="2895600"/>
            <a:ext cx="304800" cy="990600"/>
          </a:xfrm>
          <a:prstGeom prst="rect">
            <a:avLst/>
          </a:prstGeom>
          <a:solidFill>
            <a:schemeClr val="accent2">
              <a:alpha val="50000"/>
            </a:schemeClr>
          </a:solidFill>
          <a:ln w="9525">
            <a:noFill/>
            <a:miter lim="800000"/>
            <a:headEnd/>
            <a:tailEnd/>
          </a:ln>
          <a:effectLst/>
        </p:spPr>
        <p:txBody>
          <a:bodyPr wrap="none" anchor="ctr"/>
          <a:lstStyle/>
          <a:p>
            <a:pPr algn="ctr">
              <a:defRPr/>
            </a:pPr>
            <a:endParaRPr kumimoji="1" lang="en-US"/>
          </a:p>
        </p:txBody>
      </p:sp>
      <p:sp>
        <p:nvSpPr>
          <p:cNvPr id="40965"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40966" name="Rectangle 6"/>
          <p:cNvSpPr>
            <a:spLocks noGrp="1" noChangeArrowheads="1"/>
          </p:cNvSpPr>
          <p:nvPr>
            <p:ph type="subTitle" idx="1"/>
          </p:nvPr>
        </p:nvSpPr>
        <p:spPr>
          <a:xfrm>
            <a:off x="2038350" y="4351338"/>
            <a:ext cx="6400800" cy="1371600"/>
          </a:xfrm>
        </p:spPr>
        <p:txBody>
          <a:bodyPr/>
          <a:lstStyle>
            <a:lvl1pPr marL="0" indent="0">
              <a:buFont typeface="Wingdings" pitchFamily="2"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AE4FBCCF-960A-41A1-8CB6-ECDD6313313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2AFF05F-CF95-4A2A-9C6E-C6AA2EE3E88F}" type="slidenum">
              <a:rPr lang="en-US"/>
              <a:pPr>
                <a:defRPr/>
              </a:pPr>
              <a:t>‹#›</a:t>
            </a:fld>
            <a:endParaRPr lang="en-US" sz="14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8CE775C-86FF-488F-A745-98AACFCB55DC}" type="slidenum">
              <a:rPr lang="en-US"/>
              <a:pPr>
                <a:defRPr/>
              </a:pPr>
              <a:t>‹#›</a:t>
            </a:fld>
            <a:endParaRPr lang="en-US"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3C748AAC-B5F3-4118-A2D6-10F2DB392D95}" type="slidenum">
              <a:rPr lang="en-US"/>
              <a:pPr>
                <a:defRPr/>
              </a:pPr>
              <a:t>‹#›</a:t>
            </a:fld>
            <a:endParaRPr lang="en-US"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321011EF-D793-4064-B2BE-BDD070CBCE5C}" type="slidenum">
              <a:rPr lang="en-US"/>
              <a:pPr>
                <a:defRPr/>
              </a:pPr>
              <a:t>‹#›</a:t>
            </a:fld>
            <a:endParaRPr lang="en-US" sz="1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84BD3CB9-F4F2-4816-9BCB-954C66DAEC52}" type="slidenum">
              <a:rPr lang="en-US"/>
              <a:pPr>
                <a:defRPr/>
              </a:pPr>
              <a:t>‹#›</a:t>
            </a:fld>
            <a:endParaRPr lang="en-US" sz="1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307F4865-7D34-4786-A8D8-11E9687190FA}" type="slidenum">
              <a:rPr lang="en-US"/>
              <a:pPr>
                <a:defRPr/>
              </a:pPr>
              <a:t>‹#›</a:t>
            </a:fld>
            <a:endParaRPr lang="en-US" sz="14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BE217C17-37BD-4F35-A92D-0B613B58FB02}" type="slidenum">
              <a:rPr lang="en-US"/>
              <a:pPr>
                <a:defRPr/>
              </a:pPr>
              <a:t>‹#›</a:t>
            </a:fld>
            <a:endParaRPr lang="en-US" sz="1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9FDE8443-D9AB-4F96-8317-9E887006B707}" type="slidenum">
              <a:rPr lang="en-US"/>
              <a:pPr>
                <a:defRPr/>
              </a:pPr>
              <a:t>‹#›</a:t>
            </a:fld>
            <a:endParaRPr lang="en-US" sz="14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E7C70D2-FA8D-406A-AF3F-AD50D0944669}" type="slidenum">
              <a:rPr lang="en-US"/>
              <a:pPr>
                <a:defRPr/>
              </a:pPr>
              <a:t>‹#›</a:t>
            </a:fld>
            <a:endParaRPr lang="en-US" sz="14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59F8155-1CFF-483E-81C4-776F63707384}" type="slidenum">
              <a:rPr lang="en-US"/>
              <a:pPr>
                <a:defRPr/>
              </a:pPr>
              <a:t>‹#›</a:t>
            </a:fld>
            <a:endParaRPr lang="en-US" sz="14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9938"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a:p>
        </p:txBody>
      </p:sp>
      <p:sp>
        <p:nvSpPr>
          <p:cNvPr id="39939"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p>
            <a:pPr algn="ctr">
              <a:defRPr/>
            </a:pPr>
            <a:endParaRPr kumimoji="1" lang="en-US"/>
          </a:p>
        </p:txBody>
      </p:sp>
      <p:sp>
        <p:nvSpPr>
          <p:cNvPr id="39940" name="Rectangle 4" descr="Stationery"/>
          <p:cNvSpPr>
            <a:spLocks noChangeArrowheads="1"/>
          </p:cNvSpPr>
          <p:nvPr/>
        </p:nvSpPr>
        <p:spPr bwMode="auto">
          <a:xfrm>
            <a:off x="457200" y="0"/>
            <a:ext cx="1219200" cy="762000"/>
          </a:xfrm>
          <a:prstGeom prst="rect">
            <a:avLst/>
          </a:prstGeom>
          <a:blipFill dpi="0" rotWithShape="0">
            <a:blip r:embed="rId13" cstate="print"/>
            <a:srcRect/>
            <a:tile tx="0" ty="0" sx="100000" sy="100000" flip="none" algn="tl"/>
          </a:blipFill>
          <a:ln w="9525">
            <a:noFill/>
            <a:miter lim="800000"/>
            <a:headEnd/>
            <a:tailEnd/>
          </a:ln>
          <a:effectLst/>
        </p:spPr>
        <p:txBody>
          <a:bodyPr wrap="none" anchor="ctr"/>
          <a:lstStyle/>
          <a:p>
            <a:pPr algn="ctr">
              <a:defRPr/>
            </a:pPr>
            <a:endParaRPr kumimoji="1" lang="en-US"/>
          </a:p>
        </p:txBody>
      </p:sp>
      <p:sp>
        <p:nvSpPr>
          <p:cNvPr id="39941" name="Rectangle 5" descr="Stationery"/>
          <p:cNvSpPr>
            <a:spLocks noChangeArrowheads="1"/>
          </p:cNvSpPr>
          <p:nvPr/>
        </p:nvSpPr>
        <p:spPr bwMode="auto">
          <a:xfrm>
            <a:off x="0" y="0"/>
            <a:ext cx="457200" cy="6858000"/>
          </a:xfrm>
          <a:prstGeom prst="rect">
            <a:avLst/>
          </a:prstGeom>
          <a:blipFill dpi="0" rotWithShape="0">
            <a:blip r:embed="rId13" cstate="print"/>
            <a:srcRect/>
            <a:tile tx="0" ty="0" sx="100000" sy="100000" flip="none" algn="tl"/>
          </a:blipFill>
          <a:ln w="9525">
            <a:noFill/>
            <a:miter lim="800000"/>
            <a:headEnd/>
            <a:tailEnd/>
          </a:ln>
          <a:effectLst/>
        </p:spPr>
        <p:txBody>
          <a:bodyPr wrap="none" anchor="ctr"/>
          <a:lstStyle/>
          <a:p>
            <a:pPr algn="ctr">
              <a:defRPr/>
            </a:pPr>
            <a:endParaRPr kumimoji="1" lang="en-US"/>
          </a:p>
        </p:txBody>
      </p:sp>
      <p:sp>
        <p:nvSpPr>
          <p:cNvPr id="1030" name="Rectangle 6"/>
          <p:cNvSpPr>
            <a:spLocks noGrp="1" noChangeArrowheads="1"/>
          </p:cNvSpPr>
          <p:nvPr>
            <p:ph type="title"/>
          </p:nvPr>
        </p:nvSpPr>
        <p:spPr bwMode="auto">
          <a:xfrm>
            <a:off x="1066800" y="838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9943"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defRPr>
            </a:lvl1pPr>
          </a:lstStyle>
          <a:p>
            <a:pPr>
              <a:defRPr/>
            </a:pPr>
            <a:endParaRPr lang="en-US"/>
          </a:p>
        </p:txBody>
      </p:sp>
      <p:sp>
        <p:nvSpPr>
          <p:cNvPr id="39944"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defRPr>
            </a:lvl1pPr>
          </a:lstStyle>
          <a:p>
            <a:pPr>
              <a:defRPr/>
            </a:pPr>
            <a:endParaRPr lang="en-US"/>
          </a:p>
        </p:txBody>
      </p:sp>
      <p:pic>
        <p:nvPicPr>
          <p:cNvPr id="1033" name="Picture 9" descr="C:\Wendy\anabnr2.GIF"/>
          <p:cNvPicPr>
            <a:picLocks noChangeAspect="1" noChangeArrowheads="1"/>
          </p:cNvPicPr>
          <p:nvPr/>
        </p:nvPicPr>
        <p:blipFill>
          <a:blip r:embed="rId14"/>
          <a:srcRect/>
          <a:stretch>
            <a:fillRect/>
          </a:stretch>
        </p:blipFill>
        <p:spPr bwMode="auto">
          <a:xfrm>
            <a:off x="1228725" y="0"/>
            <a:ext cx="7915275" cy="754063"/>
          </a:xfrm>
          <a:prstGeom prst="rect">
            <a:avLst/>
          </a:prstGeom>
          <a:noFill/>
          <a:ln w="9525">
            <a:noFill/>
            <a:miter lim="800000"/>
            <a:headEnd/>
            <a:tailEnd/>
          </a:ln>
        </p:spPr>
      </p:pic>
      <p:sp>
        <p:nvSpPr>
          <p:cNvPr id="39946" name="Rectangle 10"/>
          <p:cNvSpPr>
            <a:spLocks noChangeArrowheads="1"/>
          </p:cNvSpPr>
          <p:nvPr/>
        </p:nvSpPr>
        <p:spPr bwMode="auto">
          <a:xfrm>
            <a:off x="304800" y="457200"/>
            <a:ext cx="2514600" cy="304800"/>
          </a:xfrm>
          <a:prstGeom prst="rect">
            <a:avLst/>
          </a:prstGeom>
          <a:solidFill>
            <a:schemeClr val="accent2">
              <a:alpha val="50000"/>
            </a:schemeClr>
          </a:solidFill>
          <a:ln w="9525">
            <a:noFill/>
            <a:miter lim="800000"/>
            <a:headEnd/>
            <a:tailEnd/>
          </a:ln>
          <a:effectLst/>
        </p:spPr>
        <p:txBody>
          <a:bodyPr wrap="none" anchor="ctr"/>
          <a:lstStyle/>
          <a:p>
            <a:pPr algn="ctr">
              <a:defRPr/>
            </a:pPr>
            <a:endParaRPr kumimoji="1" lang="en-US"/>
          </a:p>
        </p:txBody>
      </p:sp>
      <p:sp>
        <p:nvSpPr>
          <p:cNvPr id="39947"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053F7746-C4A4-4FC0-B68D-46D8A57B224B}" type="slidenum">
              <a:rPr lang="en-US"/>
              <a:pPr>
                <a:defRPr/>
              </a:pPr>
              <a:t>‹#›</a:t>
            </a:fld>
            <a:endParaRPr lang="en-US" sz="1400"/>
          </a:p>
        </p:txBody>
      </p:sp>
      <p:sp>
        <p:nvSpPr>
          <p:cNvPr id="1036" name="Rectangle 12"/>
          <p:cNvSpPr>
            <a:spLocks noGrp="1" noChangeArrowheads="1"/>
          </p:cNvSpPr>
          <p:nvPr>
            <p:ph type="body" idx="1"/>
          </p:nvPr>
        </p:nvSpPr>
        <p:spPr bwMode="auto">
          <a:xfrm>
            <a:off x="1066800" y="210185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274"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457200" indent="-457200" algn="l" rtl="0" eaLnBrk="0" fontAlgn="base" hangingPunct="0">
        <a:spcBef>
          <a:spcPct val="20000"/>
        </a:spcBef>
        <a:spcAft>
          <a:spcPct val="0"/>
        </a:spcAft>
        <a:buClr>
          <a:srgbClr val="A50021"/>
        </a:buClr>
        <a:buSzPct val="75000"/>
        <a:buFont typeface="Wingdings" pitchFamily="2" charset="2"/>
        <a:buChar char="n"/>
        <a:defRPr sz="3200">
          <a:solidFill>
            <a:schemeClr val="tx1"/>
          </a:solidFill>
          <a:latin typeface="+mn-lt"/>
          <a:ea typeface="+mn-ea"/>
          <a:cs typeface="+mn-cs"/>
        </a:defRPr>
      </a:lvl1pPr>
      <a:lvl2pPr marL="1027113" indent="-45561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0013" indent="-228600" algn="l" rtl="0" eaLnBrk="0" fontAlgn="base" hangingPunct="0">
        <a:spcBef>
          <a:spcPct val="20000"/>
        </a:spcBef>
        <a:spcAft>
          <a:spcPct val="0"/>
        </a:spcAft>
        <a:buClr>
          <a:srgbClr val="666699"/>
        </a:buClr>
        <a:buSzPct val="70000"/>
        <a:buFont typeface="Wingdings" pitchFamily="2" charset="2"/>
        <a:buChar char="n"/>
        <a:defRPr sz="2400">
          <a:solidFill>
            <a:schemeClr val="tx1"/>
          </a:solidFill>
          <a:latin typeface="+mn-lt"/>
        </a:defRPr>
      </a:lvl3pPr>
      <a:lvl4pPr marL="1712913" indent="-228600" algn="l" rtl="0" eaLnBrk="0" fontAlgn="base" hangingPunct="0">
        <a:spcBef>
          <a:spcPct val="20000"/>
        </a:spcBef>
        <a:spcAft>
          <a:spcPct val="0"/>
        </a:spcAft>
        <a:buSzPct val="6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D:\CFD Presentation Pack_April 2010\Briefing_P&amp;D_15-09-10\IMG_7755.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075" name="TextBox 4"/>
          <p:cNvSpPr txBox="1">
            <a:spLocks noChangeArrowheads="1"/>
          </p:cNvSpPr>
          <p:nvPr/>
        </p:nvSpPr>
        <p:spPr bwMode="auto">
          <a:xfrm>
            <a:off x="152400" y="76200"/>
            <a:ext cx="8763000" cy="954088"/>
          </a:xfrm>
          <a:prstGeom prst="rect">
            <a:avLst/>
          </a:prstGeom>
          <a:noFill/>
          <a:ln w="9525">
            <a:noFill/>
            <a:miter lim="800000"/>
            <a:headEnd/>
            <a:tailEnd/>
          </a:ln>
        </p:spPr>
        <p:txBody>
          <a:bodyPr>
            <a:spAutoFit/>
          </a:bodyPr>
          <a:lstStyle/>
          <a:p>
            <a:pPr algn="ctr"/>
            <a:r>
              <a:rPr lang="en-US" sz="2800">
                <a:solidFill>
                  <a:srgbClr val="FF0000"/>
                </a:solidFill>
              </a:rPr>
              <a:t>Management of Mangrove Forests by Sindh Forest Department</a:t>
            </a:r>
          </a:p>
        </p:txBody>
      </p:sp>
      <p:pic>
        <p:nvPicPr>
          <p:cNvPr id="3076" name="Picture 3" descr="E:\Khi\Sindh Forest Dept Logo.jpg"/>
          <p:cNvPicPr>
            <a:picLocks noChangeAspect="1" noChangeArrowheads="1"/>
          </p:cNvPicPr>
          <p:nvPr/>
        </p:nvPicPr>
        <p:blipFill>
          <a:blip r:embed="rId4"/>
          <a:srcRect/>
          <a:stretch>
            <a:fillRect/>
          </a:stretch>
        </p:blipFill>
        <p:spPr bwMode="auto">
          <a:xfrm>
            <a:off x="1009650" y="5715000"/>
            <a:ext cx="1047750" cy="1000125"/>
          </a:xfrm>
          <a:prstGeom prst="rect">
            <a:avLst/>
          </a:prstGeom>
          <a:noFill/>
          <a:ln w="9525">
            <a:noFill/>
            <a:miter lim="800000"/>
            <a:headEnd/>
            <a:tailEnd/>
          </a:ln>
        </p:spPr>
      </p:pic>
      <p:sp>
        <p:nvSpPr>
          <p:cNvPr id="3077" name="TextBox 4"/>
          <p:cNvSpPr txBox="1">
            <a:spLocks noChangeArrowheads="1"/>
          </p:cNvSpPr>
          <p:nvPr/>
        </p:nvSpPr>
        <p:spPr bwMode="auto">
          <a:xfrm>
            <a:off x="2133600" y="5567363"/>
            <a:ext cx="6324600" cy="1200150"/>
          </a:xfrm>
          <a:prstGeom prst="rect">
            <a:avLst/>
          </a:prstGeom>
          <a:noFill/>
          <a:ln w="9525">
            <a:noFill/>
            <a:miter lim="800000"/>
            <a:headEnd/>
            <a:tailEnd/>
          </a:ln>
        </p:spPr>
        <p:txBody>
          <a:bodyPr>
            <a:spAutoFit/>
          </a:bodyPr>
          <a:lstStyle/>
          <a:p>
            <a:pPr algn="ctr"/>
            <a:r>
              <a:rPr lang="en-US" sz="3200" b="1">
                <a:solidFill>
                  <a:srgbClr val="000000"/>
                </a:solidFill>
              </a:rPr>
              <a:t>Riaz Ahmed Wagan</a:t>
            </a:r>
            <a:r>
              <a:rPr lang="en-US" sz="2800" b="1">
                <a:solidFill>
                  <a:srgbClr val="000000"/>
                </a:solidFill>
              </a:rPr>
              <a:t/>
            </a:r>
            <a:br>
              <a:rPr lang="en-US" sz="2800" b="1">
                <a:solidFill>
                  <a:srgbClr val="000000"/>
                </a:solidFill>
              </a:rPr>
            </a:br>
            <a:r>
              <a:rPr lang="en-US" sz="4000" b="1">
                <a:solidFill>
                  <a:srgbClr val="000000"/>
                </a:solidFill>
              </a:rPr>
              <a:t>Sindh Forest Department</a:t>
            </a:r>
            <a:endParaRPr lang="en-US" sz="4000">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304800"/>
            <a:ext cx="8382000" cy="914400"/>
          </a:xfrm>
        </p:spPr>
        <p:txBody>
          <a:bodyPr/>
          <a:lstStyle/>
          <a:p>
            <a:r>
              <a:rPr lang="en-US" smtClean="0">
                <a:solidFill>
                  <a:srgbClr val="FF0000"/>
                </a:solidFill>
              </a:rPr>
              <a:t>Coastal livelihoods contd-</a:t>
            </a:r>
          </a:p>
        </p:txBody>
      </p:sp>
      <p:sp>
        <p:nvSpPr>
          <p:cNvPr id="12291" name="Content Placeholder 2"/>
          <p:cNvSpPr>
            <a:spLocks noGrp="1"/>
          </p:cNvSpPr>
          <p:nvPr>
            <p:ph idx="1"/>
          </p:nvPr>
        </p:nvSpPr>
        <p:spPr>
          <a:xfrm>
            <a:off x="457200" y="1295400"/>
            <a:ext cx="8382000" cy="5257800"/>
          </a:xfrm>
        </p:spPr>
        <p:txBody>
          <a:bodyPr/>
          <a:lstStyle/>
          <a:p>
            <a:r>
              <a:rPr lang="en-US" smtClean="0">
                <a:solidFill>
                  <a:srgbClr val="000000"/>
                </a:solidFill>
              </a:rPr>
              <a:t>A diagnostic survey of Indus delta shows that 25% of households depend on Mangrove wood for cooking &amp; heating purpose. Each family uses 173 kg. of mangrove wood per month giving a total annual consumption of 18,000 tons.</a:t>
            </a:r>
          </a:p>
          <a:p>
            <a:r>
              <a:rPr lang="en-US" smtClean="0">
                <a:solidFill>
                  <a:srgbClr val="000000"/>
                </a:solidFill>
              </a:rPr>
              <a:t>It is estimated that a total of 6,000 camels and 3,200 cattle are using the ecosystems resources and consume about 19.5 m kg of grasses and 67 million kg of leaves annually.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33400" y="228600"/>
            <a:ext cx="8305800" cy="914400"/>
          </a:xfrm>
        </p:spPr>
        <p:txBody>
          <a:bodyPr/>
          <a:lstStyle/>
          <a:p>
            <a:pPr eaLnBrk="1" hangingPunct="1">
              <a:defRPr/>
            </a:pPr>
            <a:r>
              <a:rPr lang="en-GB" sz="3600" b="1" dirty="0" smtClean="0">
                <a:solidFill>
                  <a:srgbClr val="FF0000"/>
                </a:solidFill>
                <a:effectLst>
                  <a:outerShdw blurRad="38100" dist="38100" dir="2700000" algn="tl">
                    <a:srgbClr val="C0C0C0"/>
                  </a:outerShdw>
                </a:effectLst>
                <a:latin typeface="Arial" charset="0"/>
                <a:cs typeface="Arial" charset="0"/>
              </a:rPr>
              <a:t>Coastal Livelihoods contd-</a:t>
            </a:r>
            <a:endParaRPr lang="en-US" sz="3600" b="1" dirty="0" smtClean="0">
              <a:solidFill>
                <a:srgbClr val="FF0000"/>
              </a:solidFill>
              <a:effectLst>
                <a:outerShdw blurRad="38100" dist="38100" dir="2700000" algn="tl">
                  <a:srgbClr val="C0C0C0"/>
                </a:outerShdw>
              </a:effectLst>
              <a:latin typeface="Arial" charset="0"/>
              <a:cs typeface="Arial" charset="0"/>
            </a:endParaRPr>
          </a:p>
        </p:txBody>
      </p:sp>
      <p:sp>
        <p:nvSpPr>
          <p:cNvPr id="17411" name="Rectangle 3"/>
          <p:cNvSpPr>
            <a:spLocks noGrp="1" noChangeArrowheads="1"/>
          </p:cNvSpPr>
          <p:nvPr>
            <p:ph type="body" idx="1"/>
          </p:nvPr>
        </p:nvSpPr>
        <p:spPr>
          <a:xfrm>
            <a:off x="457200" y="1219200"/>
            <a:ext cx="8458200" cy="5638800"/>
          </a:xfrm>
          <a:noFill/>
        </p:spPr>
        <p:txBody>
          <a:bodyPr/>
          <a:lstStyle/>
          <a:p>
            <a:pPr eaLnBrk="1" hangingPunct="1">
              <a:buFont typeface="Wingdings" pitchFamily="2" charset="2"/>
              <a:buNone/>
            </a:pPr>
            <a:endParaRPr lang="en-GB" sz="1400" smtClean="0"/>
          </a:p>
          <a:p>
            <a:pPr eaLnBrk="1" hangingPunct="1"/>
            <a:r>
              <a:rPr lang="en-GB" sz="1800" b="1" smtClean="0"/>
              <a:t> </a:t>
            </a:r>
            <a:endParaRPr lang="en-GB" sz="2500" smtClean="0"/>
          </a:p>
          <a:p>
            <a:pPr eaLnBrk="1" hangingPunct="1"/>
            <a:endParaRPr lang="en-US" sz="2500" smtClean="0"/>
          </a:p>
        </p:txBody>
      </p:sp>
      <p:pic>
        <p:nvPicPr>
          <p:cNvPr id="17417" name="Picture 9" descr="Photo6"/>
          <p:cNvPicPr>
            <a:picLocks noChangeAspect="1" noChangeArrowheads="1"/>
          </p:cNvPicPr>
          <p:nvPr/>
        </p:nvPicPr>
        <p:blipFill>
          <a:blip r:embed="rId2"/>
          <a:srcRect/>
          <a:stretch>
            <a:fillRect/>
          </a:stretch>
        </p:blipFill>
        <p:spPr bwMode="auto">
          <a:xfrm>
            <a:off x="533400" y="1295400"/>
            <a:ext cx="4114800" cy="2971800"/>
          </a:xfrm>
          <a:prstGeom prst="rect">
            <a:avLst/>
          </a:prstGeom>
          <a:noFill/>
          <a:ln w="9525">
            <a:solidFill>
              <a:schemeClr val="tx1"/>
            </a:solidFill>
            <a:miter lim="800000"/>
            <a:headEnd/>
            <a:tailEnd/>
          </a:ln>
        </p:spPr>
      </p:pic>
      <p:pic>
        <p:nvPicPr>
          <p:cNvPr id="17418" name="Picture 10" descr="DSC03763"/>
          <p:cNvPicPr>
            <a:picLocks noChangeAspect="1" noChangeArrowheads="1"/>
          </p:cNvPicPr>
          <p:nvPr/>
        </p:nvPicPr>
        <p:blipFill>
          <a:blip r:embed="rId3"/>
          <a:srcRect/>
          <a:stretch>
            <a:fillRect/>
          </a:stretch>
        </p:blipFill>
        <p:spPr bwMode="auto">
          <a:xfrm>
            <a:off x="2590800" y="4343400"/>
            <a:ext cx="3733800" cy="2362200"/>
          </a:xfrm>
          <a:prstGeom prst="rect">
            <a:avLst/>
          </a:prstGeom>
          <a:noFill/>
          <a:ln w="9525">
            <a:solidFill>
              <a:schemeClr val="tx1"/>
            </a:solidFill>
            <a:miter lim="800000"/>
            <a:headEnd/>
            <a:tailEnd/>
          </a:ln>
        </p:spPr>
      </p:pic>
      <p:pic>
        <p:nvPicPr>
          <p:cNvPr id="17419" name="Picture 11" descr="DSC08518"/>
          <p:cNvPicPr>
            <a:picLocks noChangeAspect="1" noChangeArrowheads="1"/>
          </p:cNvPicPr>
          <p:nvPr/>
        </p:nvPicPr>
        <p:blipFill>
          <a:blip r:embed="rId4"/>
          <a:srcRect/>
          <a:stretch>
            <a:fillRect/>
          </a:stretch>
        </p:blipFill>
        <p:spPr bwMode="auto">
          <a:xfrm>
            <a:off x="4724400" y="1295400"/>
            <a:ext cx="4191000" cy="29718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animEffect transition="in" filter="box(in)">
                                      <p:cBhvr>
                                        <p:cTn id="7" dur="500"/>
                                        <p:tgtEl>
                                          <p:spTgt spid="17411">
                                            <p:txEl>
                                              <p:pRg st="1" end="1"/>
                                            </p:tx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499"/>
                                          </p:stCondLst>
                                        </p:cTn>
                                        <p:tgtEl>
                                          <p:spTgt spid="17417"/>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499"/>
                                          </p:stCondLst>
                                        </p:cTn>
                                        <p:tgtEl>
                                          <p:spTgt spid="17418"/>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nodeType="afterEffect">
                                  <p:stCondLst>
                                    <p:cond delay="0"/>
                                  </p:stCondLst>
                                  <p:childTnLst>
                                    <p:set>
                                      <p:cBhvr>
                                        <p:cTn id="16" dur="1" fill="hold">
                                          <p:stCondLst>
                                            <p:cond delay="499"/>
                                          </p:stCondLst>
                                        </p:cTn>
                                        <p:tgtEl>
                                          <p:spTgt spid="17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3400" y="762000"/>
            <a:ext cx="8305800" cy="990600"/>
          </a:xfrm>
        </p:spPr>
        <p:txBody>
          <a:bodyPr/>
          <a:lstStyle/>
          <a:p>
            <a:pPr eaLnBrk="1" hangingPunct="1"/>
            <a:r>
              <a:rPr lang="en-US" sz="3200" smtClean="0"/>
              <a:t>Conservation &amp; Rehabilitation Initiatives By Sindh Forest Department spread over 25 Years</a:t>
            </a:r>
          </a:p>
        </p:txBody>
      </p:sp>
      <p:graphicFrame>
        <p:nvGraphicFramePr>
          <p:cNvPr id="4" name="Table 3"/>
          <p:cNvGraphicFramePr>
            <a:graphicFrameLocks noGrp="1"/>
          </p:cNvGraphicFramePr>
          <p:nvPr/>
        </p:nvGraphicFramePr>
        <p:xfrm>
          <a:off x="609600" y="1905000"/>
          <a:ext cx="8229600" cy="4737924"/>
        </p:xfrm>
        <a:graphic>
          <a:graphicData uri="http://schemas.openxmlformats.org/drawingml/2006/table">
            <a:tbl>
              <a:tblPr firstRow="1" bandRow="1">
                <a:tableStyleId>{5C22544A-7EE6-4342-B048-85BDC9FD1C3A}</a:tableStyleId>
              </a:tblPr>
              <a:tblGrid>
                <a:gridCol w="4419600"/>
                <a:gridCol w="3810000"/>
              </a:tblGrid>
              <a:tr h="585424">
                <a:tc>
                  <a:txBody>
                    <a:bodyPr/>
                    <a:lstStyle/>
                    <a:p>
                      <a:pPr algn="ctr"/>
                      <a:r>
                        <a:rPr lang="en-US" sz="2400" b="1" dirty="0" smtClean="0">
                          <a:solidFill>
                            <a:schemeClr val="tx1"/>
                          </a:solidFill>
                        </a:rPr>
                        <a:t>Activity</a:t>
                      </a:r>
                      <a:endParaRPr lang="en-US" sz="2400" b="1" dirty="0">
                        <a:solidFill>
                          <a:schemeClr val="tx1"/>
                        </a:solidFill>
                      </a:endParaRPr>
                    </a:p>
                  </a:txBody>
                  <a:tcPr/>
                </a:tc>
                <a:tc>
                  <a:txBody>
                    <a:bodyPr/>
                    <a:lstStyle/>
                    <a:p>
                      <a:pPr algn="ctr"/>
                      <a:r>
                        <a:rPr lang="en-US" sz="2400" b="1" dirty="0" smtClean="0">
                          <a:solidFill>
                            <a:schemeClr val="tx1"/>
                          </a:solidFill>
                        </a:rPr>
                        <a:t>Achievement</a:t>
                      </a:r>
                      <a:endParaRPr lang="en-US" sz="2400" b="1" dirty="0">
                        <a:solidFill>
                          <a:schemeClr val="tx1"/>
                        </a:solidFill>
                      </a:endParaRPr>
                    </a:p>
                  </a:txBody>
                  <a:tcPr/>
                </a:tc>
              </a:tr>
              <a:tr h="585424">
                <a:tc>
                  <a:txBody>
                    <a:bodyPr/>
                    <a:lstStyle/>
                    <a:p>
                      <a:r>
                        <a:rPr lang="en-US" sz="1800" b="1" dirty="0" smtClean="0"/>
                        <a:t>Planting on Blank Mudflats</a:t>
                      </a:r>
                      <a:endParaRPr lang="en-US" dirty="0"/>
                    </a:p>
                  </a:txBody>
                  <a:tcPr/>
                </a:tc>
                <a:tc>
                  <a:txBody>
                    <a:bodyPr/>
                    <a:lstStyle/>
                    <a:p>
                      <a:r>
                        <a:rPr lang="en-US" sz="1800" b="1" dirty="0" smtClean="0"/>
                        <a:t>                       31, 400 Ha.</a:t>
                      </a:r>
                      <a:endParaRPr lang="en-US" b="1" dirty="0"/>
                    </a:p>
                  </a:txBody>
                  <a:tcPr/>
                </a:tc>
              </a:tr>
              <a:tr h="7519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Planting on High Lying Mudflats</a:t>
                      </a:r>
                    </a:p>
                  </a:txBody>
                  <a:tcPr/>
                </a:tc>
                <a:tc>
                  <a:txBody>
                    <a:bodyPr/>
                    <a:lstStyle/>
                    <a:p>
                      <a:r>
                        <a:rPr lang="en-US" sz="1800" b="1" dirty="0" smtClean="0"/>
                        <a:t>                       4, 000 Ha.</a:t>
                      </a:r>
                      <a:endParaRPr lang="en-US" b="1" dirty="0"/>
                    </a:p>
                  </a:txBody>
                  <a:tcPr/>
                </a:tc>
              </a:tr>
              <a:tr h="1281875">
                <a:tc>
                  <a:txBody>
                    <a:bodyPr/>
                    <a:lstStyle/>
                    <a:p>
                      <a:r>
                        <a:rPr lang="en-US" sz="1800" b="1" dirty="0" smtClean="0"/>
                        <a:t>Planting to Assist Natural Regeneration</a:t>
                      </a:r>
                    </a:p>
                    <a:p>
                      <a:endParaRPr lang="en-US" sz="1800" b="1" dirty="0" smtClean="0"/>
                    </a:p>
                    <a:p>
                      <a:r>
                        <a:rPr lang="en-US" sz="1800" b="1" dirty="0" smtClean="0"/>
                        <a:t>                                                      </a:t>
                      </a:r>
                    </a:p>
                    <a:p>
                      <a:r>
                        <a:rPr lang="en-US" sz="1800" b="1" dirty="0" smtClean="0"/>
                        <a:t>                                                          </a:t>
                      </a:r>
                      <a:r>
                        <a:rPr lang="en-US" sz="2400" b="1" dirty="0" smtClean="0"/>
                        <a:t>Total </a:t>
                      </a:r>
                      <a:endParaRPr lang="en-US" sz="2400" b="1" dirty="0"/>
                    </a:p>
                  </a:txBody>
                  <a:tcPr/>
                </a:tc>
                <a:tc>
                  <a:txBody>
                    <a:bodyPr/>
                    <a:lstStyle/>
                    <a:p>
                      <a:r>
                        <a:rPr lang="en-US" b="1" dirty="0" smtClean="0"/>
                        <a:t>                       15, 632 Ha.</a:t>
                      </a:r>
                    </a:p>
                    <a:p>
                      <a:endParaRPr lang="en-US" b="1" dirty="0" smtClean="0"/>
                    </a:p>
                    <a:p>
                      <a:r>
                        <a:rPr lang="en-US" b="1" dirty="0" smtClean="0"/>
                        <a:t>                      </a:t>
                      </a:r>
                      <a:r>
                        <a:rPr lang="en-US" sz="2400" b="0" dirty="0" smtClean="0"/>
                        <a:t>_________</a:t>
                      </a:r>
                    </a:p>
                    <a:p>
                      <a:r>
                        <a:rPr lang="en-US" sz="2400" b="1" dirty="0" smtClean="0"/>
                        <a:t>                </a:t>
                      </a:r>
                      <a:r>
                        <a:rPr lang="en-US" sz="2400" b="1" baseline="0" dirty="0" smtClean="0"/>
                        <a:t> </a:t>
                      </a:r>
                      <a:r>
                        <a:rPr lang="en-US" sz="2400" b="1" dirty="0" smtClean="0"/>
                        <a:t>50, 032 Ha.</a:t>
                      </a:r>
                      <a:endParaRPr lang="en-US" sz="2400" b="1" dirty="0"/>
                    </a:p>
                  </a:txBody>
                  <a:tcPr/>
                </a:tc>
              </a:tr>
              <a:tr h="1443513">
                <a:tc>
                  <a:txBody>
                    <a:bodyPr/>
                    <a:lstStyle/>
                    <a:p>
                      <a:r>
                        <a:rPr lang="en-US" b="1" dirty="0" smtClean="0"/>
                        <a:t>Planted Species</a:t>
                      </a:r>
                      <a:endParaRPr lang="en-US" b="1" dirty="0"/>
                    </a:p>
                  </a:txBody>
                  <a:tcPr/>
                </a:tc>
                <a:tc>
                  <a:txBody>
                    <a:bodyPr/>
                    <a:lstStyle/>
                    <a:p>
                      <a:pPr algn="ctr"/>
                      <a:r>
                        <a:rPr lang="en-US" sz="1800" b="1" i="1" dirty="0" err="1" smtClean="0"/>
                        <a:t>Avincennia</a:t>
                      </a:r>
                      <a:r>
                        <a:rPr lang="en-US" sz="1800" b="1" i="1" baseline="0" dirty="0" smtClean="0"/>
                        <a:t> marina</a:t>
                      </a:r>
                      <a:r>
                        <a:rPr lang="en-US" sz="1800" b="1" i="1" dirty="0" smtClean="0"/>
                        <a:t>; </a:t>
                      </a:r>
                      <a:r>
                        <a:rPr lang="en-US" sz="1800" b="1" i="1" dirty="0" err="1" smtClean="0"/>
                        <a:t>Rhizophora</a:t>
                      </a:r>
                      <a:r>
                        <a:rPr lang="en-US" sz="1800" b="1" i="1" dirty="0" smtClean="0"/>
                        <a:t>  </a:t>
                      </a:r>
                      <a:r>
                        <a:rPr lang="en-US" sz="1800" b="1" i="1" dirty="0" err="1" smtClean="0"/>
                        <a:t>mucronata</a:t>
                      </a:r>
                      <a:r>
                        <a:rPr lang="en-US" sz="1800" b="1" i="1" dirty="0" smtClean="0"/>
                        <a:t> &amp;</a:t>
                      </a:r>
                      <a:r>
                        <a:rPr lang="en-US" sz="1800" b="1" dirty="0" smtClean="0"/>
                        <a:t> </a:t>
                      </a:r>
                      <a:r>
                        <a:rPr lang="en-US" sz="1800" b="1" i="1" dirty="0" err="1" smtClean="0"/>
                        <a:t>Ceriops</a:t>
                      </a:r>
                      <a:r>
                        <a:rPr lang="en-US" sz="1800" b="1" i="1" dirty="0" smtClean="0"/>
                        <a:t> </a:t>
                      </a:r>
                      <a:r>
                        <a:rPr lang="en-US" sz="1800" b="1" i="1" dirty="0" err="1" smtClean="0"/>
                        <a:t>tagal</a:t>
                      </a:r>
                      <a:endParaRPr lang="en-US" b="1" dirty="0"/>
                    </a:p>
                  </a:txBody>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838200"/>
            <a:ext cx="8382000" cy="609600"/>
          </a:xfrm>
        </p:spPr>
        <p:txBody>
          <a:bodyPr/>
          <a:lstStyle/>
          <a:p>
            <a:r>
              <a:rPr lang="en-US" dirty="0" smtClean="0"/>
              <a:t>Current and Future </a:t>
            </a:r>
            <a:r>
              <a:rPr lang="en-US" dirty="0" smtClean="0"/>
              <a:t>Plans of SFD</a:t>
            </a:r>
            <a:endParaRPr lang="en-US" dirty="0" smtClean="0"/>
          </a:p>
        </p:txBody>
      </p:sp>
      <p:sp>
        <p:nvSpPr>
          <p:cNvPr id="14339" name="Content Placeholder 2"/>
          <p:cNvSpPr>
            <a:spLocks noGrp="1"/>
          </p:cNvSpPr>
          <p:nvPr>
            <p:ph idx="1"/>
          </p:nvPr>
        </p:nvSpPr>
        <p:spPr>
          <a:xfrm>
            <a:off x="533400" y="1447800"/>
            <a:ext cx="8305800" cy="4768850"/>
          </a:xfrm>
        </p:spPr>
        <p:txBody>
          <a:bodyPr/>
          <a:lstStyle/>
          <a:p>
            <a:r>
              <a:rPr lang="en-US" sz="2400" dirty="0" smtClean="0">
                <a:solidFill>
                  <a:srgbClr val="000000"/>
                </a:solidFill>
              </a:rPr>
              <a:t>Following development projects are underway: </a:t>
            </a:r>
          </a:p>
          <a:p>
            <a:r>
              <a:rPr lang="en-US" sz="2400" dirty="0" smtClean="0">
                <a:solidFill>
                  <a:srgbClr val="000000"/>
                </a:solidFill>
              </a:rPr>
              <a:t>Planting of Mangroves over 5000 hectares in Board of Revenue and Port Qasim areas</a:t>
            </a:r>
          </a:p>
          <a:p>
            <a:r>
              <a:rPr lang="en-US" sz="2400" dirty="0" smtClean="0">
                <a:solidFill>
                  <a:srgbClr val="000000"/>
                </a:solidFill>
              </a:rPr>
              <a:t>Planting of Mangroves over 8000 hectares in Keti Bandar and Shah Bandar areas with the assistance of Asian Development Bank </a:t>
            </a:r>
          </a:p>
          <a:p>
            <a:r>
              <a:rPr lang="en-US" sz="2400" dirty="0" smtClean="0">
                <a:solidFill>
                  <a:srgbClr val="000000"/>
                </a:solidFill>
              </a:rPr>
              <a:t>One </a:t>
            </a:r>
            <a:r>
              <a:rPr lang="en-US" sz="2400" dirty="0" smtClean="0">
                <a:solidFill>
                  <a:srgbClr val="000000"/>
                </a:solidFill>
              </a:rPr>
              <a:t>new </a:t>
            </a:r>
            <a:r>
              <a:rPr lang="en-US" sz="2400" dirty="0" smtClean="0">
                <a:solidFill>
                  <a:srgbClr val="000000"/>
                </a:solidFill>
              </a:rPr>
              <a:t>project on climate change and Sea intrusion effects is ongoing. Spanning over </a:t>
            </a:r>
            <a:r>
              <a:rPr lang="en-US" sz="2400" dirty="0" smtClean="0">
                <a:solidFill>
                  <a:srgbClr val="000000"/>
                </a:solidFill>
              </a:rPr>
              <a:t>a seven year period, mangrove plantations over </a:t>
            </a:r>
            <a:r>
              <a:rPr lang="en-US" sz="2400" dirty="0" smtClean="0">
                <a:solidFill>
                  <a:srgbClr val="000000"/>
                </a:solidFill>
              </a:rPr>
              <a:t>50,000 </a:t>
            </a:r>
            <a:r>
              <a:rPr lang="en-US" sz="2400" dirty="0" smtClean="0">
                <a:solidFill>
                  <a:srgbClr val="000000"/>
                </a:solidFill>
              </a:rPr>
              <a:t>Ha. would be developed/raised by Sindh Forest </a:t>
            </a:r>
            <a:r>
              <a:rPr lang="en-US" sz="2400" dirty="0" smtClean="0">
                <a:solidFill>
                  <a:srgbClr val="000000"/>
                </a:solidFill>
              </a:rPr>
              <a:t>Department.</a:t>
            </a:r>
          </a:p>
          <a:p>
            <a:r>
              <a:rPr lang="en-US" sz="2400" dirty="0" smtClean="0">
                <a:solidFill>
                  <a:srgbClr val="000000"/>
                </a:solidFill>
              </a:rPr>
              <a:t>A Joint project with IUCN on mangroves is also under consideration in Keti Bundar and Kharo Chan areas.</a:t>
            </a:r>
            <a:endParaRPr lang="en-US" sz="2400" dirty="0" smtClean="0">
              <a:solidFill>
                <a:srgbClr val="000000"/>
              </a:solidFill>
            </a:endParaRPr>
          </a:p>
          <a:p>
            <a:endParaRPr lang="en-US"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66800" y="838200"/>
            <a:ext cx="7772400" cy="914400"/>
          </a:xfrm>
        </p:spPr>
        <p:txBody>
          <a:bodyPr/>
          <a:lstStyle/>
          <a:p>
            <a:r>
              <a:rPr lang="en-US" sz="3600" smtClean="0"/>
              <a:t>Evident changes in mangrove coverage </a:t>
            </a:r>
          </a:p>
        </p:txBody>
      </p:sp>
      <p:pic>
        <p:nvPicPr>
          <p:cNvPr id="16387" name="Picture 2" descr="C:\Users\Muhammad Arif\Desktop\SUPARCO Report 2008\PICTURES OF REPORT\Slide13.JPG"/>
          <p:cNvPicPr>
            <a:picLocks noGrp="1" noChangeAspect="1" noChangeArrowheads="1"/>
          </p:cNvPicPr>
          <p:nvPr>
            <p:ph idx="1"/>
          </p:nvPr>
        </p:nvPicPr>
        <p:blipFill>
          <a:blip r:embed="rId2"/>
          <a:srcRect/>
          <a:stretch>
            <a:fillRect/>
          </a:stretch>
        </p:blipFill>
        <p:spPr>
          <a:xfrm>
            <a:off x="1066800" y="2101850"/>
            <a:ext cx="7543800" cy="4527550"/>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62000" y="0"/>
            <a:ext cx="7772400" cy="914400"/>
          </a:xfrm>
        </p:spPr>
        <p:txBody>
          <a:bodyPr/>
          <a:lstStyle/>
          <a:p>
            <a:pPr eaLnBrk="1" hangingPunct="1"/>
            <a:r>
              <a:rPr lang="en-US" sz="3600" smtClean="0"/>
              <a:t>Conservation initiatives 25 Years contd.</a:t>
            </a:r>
          </a:p>
        </p:txBody>
      </p:sp>
      <p:sp>
        <p:nvSpPr>
          <p:cNvPr id="32771" name="Rectangle 3"/>
          <p:cNvSpPr>
            <a:spLocks noGrp="1" noChangeArrowheads="1"/>
          </p:cNvSpPr>
          <p:nvPr>
            <p:ph type="body" idx="1"/>
          </p:nvPr>
        </p:nvSpPr>
        <p:spPr>
          <a:xfrm>
            <a:off x="685800" y="1066800"/>
            <a:ext cx="7772400" cy="5715000"/>
          </a:xfrm>
          <a:noFill/>
        </p:spPr>
        <p:txBody>
          <a:bodyPr/>
          <a:lstStyle/>
          <a:p>
            <a:pPr algn="just" eaLnBrk="1" hangingPunct="1">
              <a:lnSpc>
                <a:spcPct val="90000"/>
              </a:lnSpc>
            </a:pPr>
            <a:r>
              <a:rPr lang="en-US" sz="2400" b="1" dirty="0" smtClean="0">
                <a:solidFill>
                  <a:srgbClr val="FF0000"/>
                </a:solidFill>
              </a:rPr>
              <a:t>Pioneer Work</a:t>
            </a:r>
            <a:r>
              <a:rPr lang="en-US" sz="2400" b="1" dirty="0" smtClean="0">
                <a:solidFill>
                  <a:srgbClr val="000000"/>
                </a:solidFill>
              </a:rPr>
              <a:t>: </a:t>
            </a:r>
            <a:r>
              <a:rPr lang="en-US" sz="2400" dirty="0" smtClean="0">
                <a:solidFill>
                  <a:srgbClr val="000000"/>
                </a:solidFill>
              </a:rPr>
              <a:t>SFD is the pioneer in scientific management of Mangroves in Pakistan. The most important achievement is the re-introduction of an extinct tree species from Indus delta, </a:t>
            </a:r>
            <a:r>
              <a:rPr lang="en-US" sz="2400" i="1" dirty="0" smtClean="0">
                <a:solidFill>
                  <a:srgbClr val="000000"/>
                </a:solidFill>
              </a:rPr>
              <a:t>Rhizophora mucronata</a:t>
            </a:r>
            <a:r>
              <a:rPr lang="en-US" sz="2400" dirty="0" smtClean="0">
                <a:solidFill>
                  <a:srgbClr val="000000"/>
                </a:solidFill>
              </a:rPr>
              <a:t>. The spp. has successfully established to an extent that enough seed is available for planting operations from local source. Now trial planting of near extinction spp. </a:t>
            </a:r>
            <a:r>
              <a:rPr lang="en-US" sz="2400" i="1" dirty="0" smtClean="0">
                <a:solidFill>
                  <a:srgbClr val="000000"/>
                </a:solidFill>
              </a:rPr>
              <a:t>Ceriops tagal</a:t>
            </a:r>
            <a:r>
              <a:rPr lang="en-US" sz="2400" dirty="0" smtClean="0">
                <a:solidFill>
                  <a:srgbClr val="000000"/>
                </a:solidFill>
              </a:rPr>
              <a:t> is underway </a:t>
            </a:r>
            <a:endParaRPr lang="en-US" sz="2400" b="1" dirty="0" smtClean="0">
              <a:solidFill>
                <a:srgbClr val="000000"/>
              </a:solidFill>
            </a:endParaRPr>
          </a:p>
          <a:p>
            <a:pPr algn="just" eaLnBrk="1" hangingPunct="1">
              <a:lnSpc>
                <a:spcPct val="90000"/>
              </a:lnSpc>
            </a:pPr>
            <a:r>
              <a:rPr lang="en-US" sz="2400" b="1" dirty="0" smtClean="0">
                <a:solidFill>
                  <a:srgbClr val="FF0000"/>
                </a:solidFill>
              </a:rPr>
              <a:t>Research</a:t>
            </a:r>
            <a:r>
              <a:rPr lang="en-US" sz="2000" dirty="0" smtClean="0">
                <a:solidFill>
                  <a:srgbClr val="000000"/>
                </a:solidFill>
              </a:rPr>
              <a:t>: </a:t>
            </a:r>
            <a:r>
              <a:rPr lang="en-US" sz="2400" dirty="0" smtClean="0">
                <a:solidFill>
                  <a:srgbClr val="000000"/>
                </a:solidFill>
              </a:rPr>
              <a:t>Socio-economic Survey; Species survival rates studies,  etc. </a:t>
            </a:r>
          </a:p>
          <a:p>
            <a:pPr algn="just" eaLnBrk="1" hangingPunct="1">
              <a:lnSpc>
                <a:spcPct val="90000"/>
              </a:lnSpc>
            </a:pPr>
            <a:r>
              <a:rPr lang="en-US" sz="2400" b="1" dirty="0" smtClean="0">
                <a:solidFill>
                  <a:srgbClr val="FF0000"/>
                </a:solidFill>
              </a:rPr>
              <a:t>Awareness</a:t>
            </a:r>
            <a:r>
              <a:rPr lang="en-US" sz="2400" dirty="0" smtClean="0">
                <a:solidFill>
                  <a:srgbClr val="FF0000"/>
                </a:solidFill>
              </a:rPr>
              <a:t> R</a:t>
            </a:r>
            <a:r>
              <a:rPr lang="en-US" sz="2400" b="1" dirty="0" smtClean="0">
                <a:solidFill>
                  <a:srgbClr val="FF0000"/>
                </a:solidFill>
              </a:rPr>
              <a:t>aising</a:t>
            </a:r>
            <a:r>
              <a:rPr lang="en-US" sz="2400" b="1" dirty="0" smtClean="0">
                <a:solidFill>
                  <a:srgbClr val="000000"/>
                </a:solidFill>
              </a:rPr>
              <a:t>:</a:t>
            </a:r>
            <a:r>
              <a:rPr lang="en-US" sz="2400" dirty="0" smtClean="0">
                <a:solidFill>
                  <a:srgbClr val="000000"/>
                </a:solidFill>
              </a:rPr>
              <a:t> Activities carried out with the collaboration IUCN Pakistan, WWF Pakistan &amp; </a:t>
            </a:r>
            <a:r>
              <a:rPr lang="en-US" sz="2400" dirty="0" smtClean="0">
                <a:solidFill>
                  <a:srgbClr val="000000"/>
                </a:solidFill>
              </a:rPr>
              <a:t>NRSP </a:t>
            </a:r>
            <a:endParaRPr lang="en-US" sz="2400" dirty="0" smtClean="0">
              <a:solidFill>
                <a:srgbClr val="000000"/>
              </a:solidFill>
            </a:endParaRPr>
          </a:p>
          <a:p>
            <a:pPr algn="just" eaLnBrk="1" hangingPunct="1">
              <a:lnSpc>
                <a:spcPct val="90000"/>
              </a:lnSpc>
            </a:pPr>
            <a:r>
              <a:rPr lang="en-US" sz="2400" b="1" dirty="0" smtClean="0">
                <a:solidFill>
                  <a:srgbClr val="FF0000"/>
                </a:solidFill>
              </a:rPr>
              <a:t>Education</a:t>
            </a:r>
            <a:r>
              <a:rPr lang="en-US" sz="2400" b="1" dirty="0" smtClean="0">
                <a:solidFill>
                  <a:srgbClr val="000000"/>
                </a:solidFill>
              </a:rPr>
              <a:t>:</a:t>
            </a:r>
            <a:r>
              <a:rPr lang="en-US" sz="2400" dirty="0" smtClean="0">
                <a:solidFill>
                  <a:srgbClr val="000000"/>
                </a:solidFill>
              </a:rPr>
              <a:t> Through demonstration Plots and Nursery raising techniques, publicity and printing materials etc</a:t>
            </a:r>
          </a:p>
          <a:p>
            <a:pPr algn="just" eaLnBrk="1" hangingPunct="1">
              <a:lnSpc>
                <a:spcPct val="90000"/>
              </a:lnSpc>
            </a:pPr>
            <a:r>
              <a:rPr lang="en-US" sz="2400" b="1" dirty="0" smtClean="0">
                <a:solidFill>
                  <a:srgbClr val="FF0000"/>
                </a:solidFill>
              </a:rPr>
              <a:t>Guinness World Record</a:t>
            </a:r>
            <a:r>
              <a:rPr lang="en-US" sz="2400" b="1" dirty="0" smtClean="0">
                <a:solidFill>
                  <a:srgbClr val="000000"/>
                </a:solidFill>
              </a:rPr>
              <a:t>:</a:t>
            </a:r>
            <a:r>
              <a:rPr lang="en-US" sz="2400" dirty="0" smtClean="0">
                <a:solidFill>
                  <a:srgbClr val="000000"/>
                </a:solidFill>
              </a:rPr>
              <a:t> The July 2009 record set for planting </a:t>
            </a:r>
            <a:r>
              <a:rPr lang="en-US" sz="2400" b="1" u="sng" dirty="0" smtClean="0">
                <a:solidFill>
                  <a:srgbClr val="000000"/>
                </a:solidFill>
              </a:rPr>
              <a:t>541,176</a:t>
            </a:r>
            <a:r>
              <a:rPr lang="en-US" sz="2400" dirty="0" smtClean="0">
                <a:solidFill>
                  <a:srgbClr val="000000"/>
                </a:solidFill>
              </a:rPr>
              <a:t> </a:t>
            </a:r>
            <a:r>
              <a:rPr lang="en-US" sz="2400" i="1" dirty="0" smtClean="0">
                <a:solidFill>
                  <a:srgbClr val="000000"/>
                </a:solidFill>
              </a:rPr>
              <a:t>Rhizophora </a:t>
            </a:r>
            <a:r>
              <a:rPr lang="en-US" sz="2400" dirty="0" smtClean="0">
                <a:solidFill>
                  <a:srgbClr val="000000"/>
                </a:solidFill>
              </a:rPr>
              <a:t>plants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checkerboard(across)">
                                      <p:cBhvr>
                                        <p:cTn id="7" dur="500"/>
                                        <p:tgtEl>
                                          <p:spTgt spid="32771">
                                            <p:txEl>
                                              <p:pRg st="0" end="0"/>
                                            </p:txEl>
                                          </p:spTgt>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animEffect transition="in" filter="checkerboard(across)">
                                      <p:cBhvr>
                                        <p:cTn id="11" dur="500"/>
                                        <p:tgtEl>
                                          <p:spTgt spid="32771">
                                            <p:txEl>
                                              <p:pRg st="1" end="1"/>
                                            </p:txEl>
                                          </p:spTgt>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animEffect transition="in" filter="checkerboard(across)">
                                      <p:cBhvr>
                                        <p:cTn id="15" dur="500"/>
                                        <p:tgtEl>
                                          <p:spTgt spid="32771">
                                            <p:txEl>
                                              <p:pRg st="2" end="2"/>
                                            </p:txEl>
                                          </p:spTgt>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animEffect transition="in" filter="checkerboard(across)">
                                      <p:cBhvr>
                                        <p:cTn id="19" dur="500"/>
                                        <p:tgtEl>
                                          <p:spTgt spid="32771">
                                            <p:txEl>
                                              <p:pRg st="3" end="3"/>
                                            </p:txEl>
                                          </p:spTgt>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32771">
                                            <p:txEl>
                                              <p:pRg st="4" end="4"/>
                                            </p:txEl>
                                          </p:spTgt>
                                        </p:tgtEl>
                                        <p:attrNameLst>
                                          <p:attrName>style.visibility</p:attrName>
                                        </p:attrNameLst>
                                      </p:cBhvr>
                                      <p:to>
                                        <p:strVal val="visible"/>
                                      </p:to>
                                    </p:set>
                                    <p:animEffect transition="in" filter="checkerboard(across)">
                                      <p:cBhvr>
                                        <p:cTn id="23" dur="500"/>
                                        <p:tgtEl>
                                          <p:spTgt spid="327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152400"/>
            <a:ext cx="8382000" cy="838200"/>
          </a:xfrm>
        </p:spPr>
        <p:txBody>
          <a:bodyPr/>
          <a:lstStyle/>
          <a:p>
            <a:r>
              <a:rPr lang="en-US" smtClean="0">
                <a:solidFill>
                  <a:srgbClr val="000000"/>
                </a:solidFill>
              </a:rPr>
              <a:t/>
            </a:r>
            <a:br>
              <a:rPr lang="en-US" smtClean="0">
                <a:solidFill>
                  <a:srgbClr val="000000"/>
                </a:solidFill>
              </a:rPr>
            </a:br>
            <a:r>
              <a:rPr lang="en-US" smtClean="0">
                <a:solidFill>
                  <a:srgbClr val="FF0000"/>
                </a:solidFill>
              </a:rPr>
              <a:t>Community Participation</a:t>
            </a:r>
          </a:p>
        </p:txBody>
      </p:sp>
      <p:sp>
        <p:nvSpPr>
          <p:cNvPr id="18435" name="Content Placeholder 2"/>
          <p:cNvSpPr>
            <a:spLocks noGrp="1"/>
          </p:cNvSpPr>
          <p:nvPr>
            <p:ph idx="1"/>
          </p:nvPr>
        </p:nvSpPr>
        <p:spPr>
          <a:xfrm>
            <a:off x="457200" y="990600"/>
            <a:ext cx="8458200" cy="5257800"/>
          </a:xfrm>
        </p:spPr>
        <p:txBody>
          <a:bodyPr/>
          <a:lstStyle/>
          <a:p>
            <a:r>
              <a:rPr lang="en-US" smtClean="0"/>
              <a:t>Mangrove Restoration activities</a:t>
            </a:r>
          </a:p>
          <a:p>
            <a:endParaRPr lang="en-US" smtClean="0"/>
          </a:p>
          <a:p>
            <a:endParaRPr lang="en-US" smtClean="0"/>
          </a:p>
          <a:p>
            <a:endParaRPr lang="en-US" smtClean="0"/>
          </a:p>
        </p:txBody>
      </p:sp>
      <p:pic>
        <p:nvPicPr>
          <p:cNvPr id="18436" name="Picture 6" descr="E:\Khi\Mangrove Pictures\Keti Bandar Seed Collection &amp; Planting\S4030031.JPG"/>
          <p:cNvPicPr>
            <a:picLocks noChangeAspect="1" noChangeArrowheads="1"/>
          </p:cNvPicPr>
          <p:nvPr/>
        </p:nvPicPr>
        <p:blipFill>
          <a:blip r:embed="rId2"/>
          <a:srcRect l="4211" t="9412" r="12633" b="11765"/>
          <a:stretch>
            <a:fillRect/>
          </a:stretch>
        </p:blipFill>
        <p:spPr bwMode="auto">
          <a:xfrm>
            <a:off x="381000" y="1600200"/>
            <a:ext cx="4114800" cy="4572000"/>
          </a:xfrm>
          <a:prstGeom prst="rect">
            <a:avLst/>
          </a:prstGeom>
          <a:solidFill>
            <a:srgbClr val="000000"/>
          </a:solidFill>
          <a:ln w="9525">
            <a:solidFill>
              <a:srgbClr val="000000"/>
            </a:solidFill>
            <a:miter lim="800000"/>
            <a:headEnd/>
            <a:tailEnd/>
          </a:ln>
        </p:spPr>
      </p:pic>
      <p:pic>
        <p:nvPicPr>
          <p:cNvPr id="18437" name="Picture 5" descr="C:\Documents and Settings\Khan\Local Settings\Temporary Internet Files\Content.Word\P1010096.jpg"/>
          <p:cNvPicPr>
            <a:picLocks noChangeAspect="1" noChangeArrowheads="1"/>
          </p:cNvPicPr>
          <p:nvPr/>
        </p:nvPicPr>
        <p:blipFill>
          <a:blip r:embed="rId3"/>
          <a:srcRect/>
          <a:stretch>
            <a:fillRect/>
          </a:stretch>
        </p:blipFill>
        <p:spPr bwMode="auto">
          <a:xfrm>
            <a:off x="4495800" y="1600200"/>
            <a:ext cx="4419600" cy="4572000"/>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E:\Khi\Mangrove Pictures\Keti Bandar Seed Collection &amp; Planting\S4030023.JPG"/>
          <p:cNvPicPr>
            <a:picLocks noChangeAspect="1" noChangeArrowheads="1"/>
          </p:cNvPicPr>
          <p:nvPr/>
        </p:nvPicPr>
        <p:blipFill>
          <a:blip r:embed="rId3"/>
          <a:srcRect l="10913" t="14117" r="4366" b="18823"/>
          <a:stretch>
            <a:fillRect/>
          </a:stretch>
        </p:blipFill>
        <p:spPr bwMode="auto">
          <a:xfrm>
            <a:off x="4648200" y="1219200"/>
            <a:ext cx="4419600" cy="4800600"/>
          </a:xfrm>
          <a:prstGeom prst="rect">
            <a:avLst/>
          </a:prstGeom>
          <a:noFill/>
          <a:ln w="9525">
            <a:solidFill>
              <a:srgbClr val="000000"/>
            </a:solidFill>
            <a:miter lim="800000"/>
            <a:headEnd/>
            <a:tailEnd/>
          </a:ln>
        </p:spPr>
      </p:pic>
      <p:sp>
        <p:nvSpPr>
          <p:cNvPr id="15363" name="Rectangle 2"/>
          <p:cNvSpPr>
            <a:spLocks noGrp="1" noChangeArrowheads="1"/>
          </p:cNvSpPr>
          <p:nvPr>
            <p:ph type="title" idx="4294967295"/>
          </p:nvPr>
        </p:nvSpPr>
        <p:spPr>
          <a:xfrm>
            <a:off x="228600" y="228600"/>
            <a:ext cx="8763000" cy="838200"/>
          </a:xfrm>
        </p:spPr>
        <p:txBody>
          <a:bodyPr>
            <a:normAutofit fontScale="90000"/>
          </a:bodyPr>
          <a:lstStyle/>
          <a:p>
            <a:pPr algn="ctr" eaLnBrk="1" hangingPunct="1">
              <a:defRPr/>
            </a:pPr>
            <a:r>
              <a:rPr lang="en-US" sz="3200" dirty="0" smtClean="0">
                <a:solidFill>
                  <a:srgbClr val="FF0000"/>
                </a:solidFill>
              </a:rPr>
              <a:t>Community Participation in Mangrove Restoration activities</a:t>
            </a:r>
            <a:endParaRPr lang="en-US" sz="3600" b="1" dirty="0" smtClean="0">
              <a:solidFill>
                <a:srgbClr val="FF0000"/>
              </a:solidFill>
            </a:endParaRPr>
          </a:p>
        </p:txBody>
      </p:sp>
      <p:pic>
        <p:nvPicPr>
          <p:cNvPr id="19460" name="Picture 2" descr="H:\CFD Material\4B6H4147.jpg"/>
          <p:cNvPicPr>
            <a:picLocks noChangeAspect="1" noChangeArrowheads="1"/>
          </p:cNvPicPr>
          <p:nvPr/>
        </p:nvPicPr>
        <p:blipFill>
          <a:blip r:embed="rId4"/>
          <a:srcRect/>
          <a:stretch>
            <a:fillRect/>
          </a:stretch>
        </p:blipFill>
        <p:spPr bwMode="auto">
          <a:xfrm>
            <a:off x="533400" y="1219200"/>
            <a:ext cx="419100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04800" y="228600"/>
            <a:ext cx="8534400" cy="1219200"/>
          </a:xfrm>
        </p:spPr>
        <p:txBody>
          <a:bodyPr/>
          <a:lstStyle/>
          <a:p>
            <a:r>
              <a:rPr lang="en-US" smtClean="0">
                <a:solidFill>
                  <a:srgbClr val="FF0000"/>
                </a:solidFill>
              </a:rPr>
              <a:t>Mangrove Protection and Awareness Raising Activities</a:t>
            </a:r>
          </a:p>
        </p:txBody>
      </p:sp>
      <p:pic>
        <p:nvPicPr>
          <p:cNvPr id="20483" name="Picture 2" descr="H:\CFD Material\P1010010.JPG"/>
          <p:cNvPicPr>
            <a:picLocks noGrp="1" noChangeAspect="1" noChangeArrowheads="1"/>
          </p:cNvPicPr>
          <p:nvPr>
            <p:ph idx="1"/>
          </p:nvPr>
        </p:nvPicPr>
        <p:blipFill>
          <a:blip r:embed="rId2"/>
          <a:srcRect/>
          <a:stretch>
            <a:fillRect/>
          </a:stretch>
        </p:blipFill>
        <p:spPr>
          <a:xfrm>
            <a:off x="381000" y="1524000"/>
            <a:ext cx="8382000" cy="5029200"/>
          </a:xfr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152400"/>
            <a:ext cx="8382000" cy="1295400"/>
          </a:xfrm>
        </p:spPr>
        <p:txBody>
          <a:bodyPr/>
          <a:lstStyle/>
          <a:p>
            <a:r>
              <a:rPr lang="en-US" smtClean="0">
                <a:solidFill>
                  <a:srgbClr val="FF0000"/>
                </a:solidFill>
              </a:rPr>
              <a:t>Mangrove Protection and Awareness raising activities contd-</a:t>
            </a:r>
          </a:p>
        </p:txBody>
      </p:sp>
      <p:pic>
        <p:nvPicPr>
          <p:cNvPr id="21507" name="Picture 2" descr="H:\CFD Material\P1010004.JPG"/>
          <p:cNvPicPr>
            <a:picLocks noGrp="1" noChangeAspect="1" noChangeArrowheads="1"/>
          </p:cNvPicPr>
          <p:nvPr>
            <p:ph idx="1"/>
          </p:nvPr>
        </p:nvPicPr>
        <p:blipFill>
          <a:blip r:embed="rId2"/>
          <a:srcRect/>
          <a:stretch>
            <a:fillRect/>
          </a:stretch>
        </p:blipFill>
        <p:spPr>
          <a:xfrm>
            <a:off x="685800" y="1524000"/>
            <a:ext cx="8001000" cy="4692650"/>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304800"/>
            <a:ext cx="8382000" cy="609600"/>
          </a:xfrm>
        </p:spPr>
        <p:txBody>
          <a:bodyPr/>
          <a:lstStyle/>
          <a:p>
            <a:r>
              <a:rPr lang="en-US" smtClean="0">
                <a:solidFill>
                  <a:srgbClr val="FF0000"/>
                </a:solidFill>
              </a:rPr>
              <a:t>Extent of Pakistan’s coast</a:t>
            </a:r>
          </a:p>
        </p:txBody>
      </p:sp>
      <p:sp>
        <p:nvSpPr>
          <p:cNvPr id="4099" name="Content Placeholder 2"/>
          <p:cNvSpPr>
            <a:spLocks noGrp="1"/>
          </p:cNvSpPr>
          <p:nvPr>
            <p:ph idx="1"/>
          </p:nvPr>
        </p:nvSpPr>
        <p:spPr>
          <a:xfrm>
            <a:off x="533400" y="838200"/>
            <a:ext cx="8305800" cy="5638800"/>
          </a:xfrm>
        </p:spPr>
        <p:txBody>
          <a:bodyPr/>
          <a:lstStyle/>
          <a:p>
            <a:r>
              <a:rPr lang="en-US" smtClean="0">
                <a:solidFill>
                  <a:srgbClr val="000000"/>
                </a:solidFill>
              </a:rPr>
              <a:t>The Pakistan’s coast is about 1050 km long extending from the Indian border on the east to the Iranian border in the west. </a:t>
            </a:r>
          </a:p>
          <a:p>
            <a:r>
              <a:rPr lang="en-US" smtClean="0">
                <a:solidFill>
                  <a:srgbClr val="000000"/>
                </a:solidFill>
              </a:rPr>
              <a:t>The Exclusive Economic Zone (EEZ) of Pakistan is about 240,000 sq. km with an additional continental shelf area of about</a:t>
            </a:r>
          </a:p>
          <a:p>
            <a:r>
              <a:rPr lang="en-US" smtClean="0">
                <a:solidFill>
                  <a:srgbClr val="000000"/>
                </a:solidFill>
              </a:rPr>
              <a:t>50,000 sq. km. As such, the total maritime zone of Pakistan is over 30% of the land area NIO 2011).</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304800"/>
            <a:ext cx="8382000" cy="1219200"/>
          </a:xfrm>
        </p:spPr>
        <p:txBody>
          <a:bodyPr/>
          <a:lstStyle/>
          <a:p>
            <a:r>
              <a:rPr lang="en-US" smtClean="0">
                <a:solidFill>
                  <a:srgbClr val="FF0000"/>
                </a:solidFill>
              </a:rPr>
              <a:t>Mangrove Protection and Awareness raising activities contd-</a:t>
            </a:r>
          </a:p>
        </p:txBody>
      </p:sp>
      <p:pic>
        <p:nvPicPr>
          <p:cNvPr id="22531" name="Content Placeholder 3" descr="IUCN.jpg"/>
          <p:cNvPicPr>
            <a:picLocks noGrp="1" noChangeAspect="1"/>
          </p:cNvPicPr>
          <p:nvPr>
            <p:ph idx="1"/>
          </p:nvPr>
        </p:nvPicPr>
        <p:blipFill>
          <a:blip r:embed="rId2"/>
          <a:srcRect/>
          <a:stretch>
            <a:fillRect/>
          </a:stretch>
        </p:blipFill>
        <p:spPr>
          <a:xfrm>
            <a:off x="685800" y="1600200"/>
            <a:ext cx="8153400" cy="510540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304800"/>
            <a:ext cx="8382000" cy="838200"/>
          </a:xfrm>
        </p:spPr>
        <p:txBody>
          <a:bodyPr/>
          <a:lstStyle/>
          <a:p>
            <a:r>
              <a:rPr lang="en-US" smtClean="0">
                <a:solidFill>
                  <a:srgbClr val="FF0000"/>
                </a:solidFill>
              </a:rPr>
              <a:t>Community Protection Model</a:t>
            </a:r>
          </a:p>
        </p:txBody>
      </p:sp>
      <p:sp>
        <p:nvSpPr>
          <p:cNvPr id="23555" name="Content Placeholder 2"/>
          <p:cNvSpPr>
            <a:spLocks noGrp="1"/>
          </p:cNvSpPr>
          <p:nvPr>
            <p:ph idx="1"/>
          </p:nvPr>
        </p:nvSpPr>
        <p:spPr>
          <a:xfrm>
            <a:off x="457200" y="1219200"/>
            <a:ext cx="8382000" cy="4997450"/>
          </a:xfrm>
        </p:spPr>
        <p:txBody>
          <a:bodyPr/>
          <a:lstStyle/>
          <a:p>
            <a:r>
              <a:rPr lang="en-US" smtClean="0"/>
              <a:t>Sindh Forest Department is protecting newly planted mangrove forests through a family unit by paying a monthly sum of Rs. 6000/family for every 60 hectares of plantation. This arrangement helps in effective protection, conflict resolution and offers direct financing option to coastal communities. In future such plantations would be a source of carbon credit earnings for poor communities of the coastal belt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152400" y="304800"/>
            <a:ext cx="8839200" cy="990600"/>
          </a:xfrm>
        </p:spPr>
        <p:txBody>
          <a:bodyPr/>
          <a:lstStyle/>
          <a:p>
            <a:pPr algn="ctr" eaLnBrk="1" hangingPunct="1"/>
            <a:r>
              <a:rPr lang="en-US" sz="3200" b="1" smtClean="0">
                <a:solidFill>
                  <a:srgbClr val="FF0000"/>
                </a:solidFill>
              </a:rPr>
              <a:t>Plantations Raised by SFD in Keti Bundar area </a:t>
            </a:r>
          </a:p>
        </p:txBody>
      </p:sp>
      <p:pic>
        <p:nvPicPr>
          <p:cNvPr id="24579" name="Picture 4"/>
          <p:cNvPicPr>
            <a:picLocks noChangeAspect="1" noChangeArrowheads="1"/>
          </p:cNvPicPr>
          <p:nvPr/>
        </p:nvPicPr>
        <p:blipFill>
          <a:blip r:embed="rId3"/>
          <a:srcRect t="10020"/>
          <a:stretch>
            <a:fillRect/>
          </a:stretch>
        </p:blipFill>
        <p:spPr bwMode="auto">
          <a:xfrm>
            <a:off x="76200" y="1447800"/>
            <a:ext cx="4419600" cy="4724400"/>
          </a:xfrm>
          <a:prstGeom prst="rect">
            <a:avLst/>
          </a:prstGeom>
          <a:noFill/>
          <a:ln w="9525">
            <a:solidFill>
              <a:srgbClr val="000000"/>
            </a:solidFill>
            <a:miter lim="800000"/>
            <a:headEnd/>
            <a:tailEnd/>
          </a:ln>
        </p:spPr>
      </p:pic>
      <p:pic>
        <p:nvPicPr>
          <p:cNvPr id="24580" name="Picture 3" descr="C:\Documents and Settings\Khan\Local Settings\Temporary Internet Files\Content.Word\P1010387.jpg"/>
          <p:cNvPicPr>
            <a:picLocks noChangeAspect="1" noChangeArrowheads="1"/>
          </p:cNvPicPr>
          <p:nvPr/>
        </p:nvPicPr>
        <p:blipFill>
          <a:blip r:embed="rId4"/>
          <a:srcRect t="4225" b="1811"/>
          <a:stretch>
            <a:fillRect/>
          </a:stretch>
        </p:blipFill>
        <p:spPr bwMode="auto">
          <a:xfrm>
            <a:off x="4648200" y="1447800"/>
            <a:ext cx="4419600" cy="4724400"/>
          </a:xfrm>
          <a:prstGeom prst="rect">
            <a:avLst/>
          </a:prstGeom>
          <a:noFill/>
          <a:ln w="9525">
            <a:solidFill>
              <a:srgbClr val="000000"/>
            </a:solidFill>
            <a:miter lim="800000"/>
            <a:headEnd/>
            <a:tailEnd/>
          </a:ln>
        </p:spPr>
      </p:pic>
      <p:sp>
        <p:nvSpPr>
          <p:cNvPr id="24581" name="Rectangle 2"/>
          <p:cNvSpPr>
            <a:spLocks noGrp="1" noChangeArrowheads="1"/>
          </p:cNvSpPr>
          <p:nvPr>
            <p:ph type="title" idx="4294967295"/>
          </p:nvPr>
        </p:nvSpPr>
        <p:spPr>
          <a:xfrm>
            <a:off x="457200" y="1524000"/>
            <a:ext cx="3581400" cy="533400"/>
          </a:xfrm>
        </p:spPr>
        <p:txBody>
          <a:bodyPr/>
          <a:lstStyle/>
          <a:p>
            <a:pPr eaLnBrk="1" hangingPunct="1"/>
            <a:r>
              <a:rPr lang="en-US" sz="1600" b="1" smtClean="0">
                <a:solidFill>
                  <a:srgbClr val="000000"/>
                </a:solidFill>
              </a:rPr>
              <a:t>Three- Year Old </a:t>
            </a:r>
            <a:r>
              <a:rPr lang="en-US" sz="1600" b="1" i="1" smtClean="0">
                <a:solidFill>
                  <a:srgbClr val="000000"/>
                </a:solidFill>
              </a:rPr>
              <a:t>Avicennia </a:t>
            </a:r>
            <a:r>
              <a:rPr lang="en-US" sz="1600" b="1" smtClean="0">
                <a:solidFill>
                  <a:srgbClr val="000000"/>
                </a:solidFill>
              </a:rPr>
              <a:t>Plantation</a:t>
            </a:r>
          </a:p>
        </p:txBody>
      </p:sp>
      <p:sp>
        <p:nvSpPr>
          <p:cNvPr id="24582" name="Rectangle 2"/>
          <p:cNvSpPr>
            <a:spLocks noGrp="1" noChangeArrowheads="1"/>
          </p:cNvSpPr>
          <p:nvPr>
            <p:ph type="title" idx="4294967295"/>
          </p:nvPr>
        </p:nvSpPr>
        <p:spPr>
          <a:xfrm>
            <a:off x="5257800" y="1600200"/>
            <a:ext cx="3581400" cy="381000"/>
          </a:xfrm>
        </p:spPr>
        <p:txBody>
          <a:bodyPr/>
          <a:lstStyle/>
          <a:p>
            <a:pPr algn="ctr" eaLnBrk="1" hangingPunct="1"/>
            <a:r>
              <a:rPr lang="en-US" sz="1600" b="1" smtClean="0">
                <a:solidFill>
                  <a:srgbClr val="000000"/>
                </a:solidFill>
              </a:rPr>
              <a:t>Five-Year Old </a:t>
            </a:r>
            <a:r>
              <a:rPr lang="en-US" sz="1600" b="1" i="1" smtClean="0">
                <a:solidFill>
                  <a:srgbClr val="000000"/>
                </a:solidFill>
              </a:rPr>
              <a:t>Rhizophora </a:t>
            </a:r>
            <a:r>
              <a:rPr lang="en-US" sz="1600" b="1" smtClean="0">
                <a:solidFill>
                  <a:srgbClr val="000000"/>
                </a:solidFill>
              </a:rPr>
              <a:t>Plantation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C:\Users\F Agha Tahir Hussain\Desktop\P1010171.JPG"/>
          <p:cNvPicPr>
            <a:picLocks noChangeAspect="1" noChangeArrowheads="1"/>
          </p:cNvPicPr>
          <p:nvPr/>
        </p:nvPicPr>
        <p:blipFill>
          <a:blip r:embed="rId3"/>
          <a:srcRect/>
          <a:stretch>
            <a:fillRect/>
          </a:stretch>
        </p:blipFill>
        <p:spPr bwMode="auto">
          <a:xfrm>
            <a:off x="0" y="0"/>
            <a:ext cx="9144000" cy="6858000"/>
          </a:xfrm>
          <a:prstGeom prst="rect">
            <a:avLst/>
          </a:prstGeom>
          <a:noFill/>
          <a:ln w="9525">
            <a:solidFill>
              <a:schemeClr val="tx1"/>
            </a:solidFill>
            <a:miter lim="800000"/>
            <a:headEnd/>
            <a:tailEnd/>
          </a:ln>
        </p:spPr>
      </p:pic>
      <p:sp>
        <p:nvSpPr>
          <p:cNvPr id="25603" name="Rectangle 2"/>
          <p:cNvSpPr>
            <a:spLocks noGrp="1" noChangeArrowheads="1"/>
          </p:cNvSpPr>
          <p:nvPr>
            <p:ph type="title"/>
          </p:nvPr>
        </p:nvSpPr>
        <p:spPr>
          <a:xfrm>
            <a:off x="381000" y="350838"/>
            <a:ext cx="7772400" cy="563562"/>
          </a:xfrm>
        </p:spPr>
        <p:txBody>
          <a:bodyPr/>
          <a:lstStyle/>
          <a:p>
            <a:pPr algn="ctr" eaLnBrk="1" hangingPunct="1"/>
            <a:r>
              <a:rPr lang="en-US" sz="3600" b="1" smtClean="0">
                <a:solidFill>
                  <a:srgbClr val="000000"/>
                </a:solidFill>
              </a:rPr>
              <a:t>Mangrove Plantation at Keti Bandar</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43000" y="76200"/>
            <a:ext cx="6934200" cy="563563"/>
          </a:xfrm>
        </p:spPr>
        <p:txBody>
          <a:bodyPr/>
          <a:lstStyle/>
          <a:p>
            <a:pPr algn="ctr" eaLnBrk="1" hangingPunct="1"/>
            <a:r>
              <a:rPr lang="en-US" sz="3600" b="1" smtClean="0">
                <a:solidFill>
                  <a:srgbClr val="FF0000"/>
                </a:solidFill>
              </a:rPr>
              <a:t>Established Mangrove Plantations</a:t>
            </a:r>
          </a:p>
        </p:txBody>
      </p:sp>
      <p:pic>
        <p:nvPicPr>
          <p:cNvPr id="26627" name="Picture 4" descr="C:\Documents and Settings\Khan\Local Settings\Temporary Internet Files\Content.Word\New Picture.png"/>
          <p:cNvPicPr>
            <a:picLocks noChangeAspect="1" noChangeArrowheads="1"/>
          </p:cNvPicPr>
          <p:nvPr/>
        </p:nvPicPr>
        <p:blipFill>
          <a:blip r:embed="rId3"/>
          <a:srcRect/>
          <a:stretch>
            <a:fillRect/>
          </a:stretch>
        </p:blipFill>
        <p:spPr bwMode="auto">
          <a:xfrm>
            <a:off x="76200" y="685800"/>
            <a:ext cx="4191000" cy="2895600"/>
          </a:xfrm>
          <a:prstGeom prst="rect">
            <a:avLst/>
          </a:prstGeom>
          <a:noFill/>
          <a:ln w="9525">
            <a:solidFill>
              <a:srgbClr val="000000"/>
            </a:solidFill>
            <a:miter lim="800000"/>
            <a:headEnd/>
            <a:tailEnd/>
          </a:ln>
        </p:spPr>
      </p:pic>
      <p:pic>
        <p:nvPicPr>
          <p:cNvPr id="26628" name="Picture 4" descr="C:\Documents and Settings\Khan\Local Settings\Temporary Internet Files\Content.Word\P1010180.jpg"/>
          <p:cNvPicPr>
            <a:picLocks noChangeAspect="1" noChangeArrowheads="1"/>
          </p:cNvPicPr>
          <p:nvPr/>
        </p:nvPicPr>
        <p:blipFill>
          <a:blip r:embed="rId4"/>
          <a:srcRect/>
          <a:stretch>
            <a:fillRect/>
          </a:stretch>
        </p:blipFill>
        <p:spPr bwMode="auto">
          <a:xfrm>
            <a:off x="4419600" y="685800"/>
            <a:ext cx="4648200" cy="2895600"/>
          </a:xfrm>
          <a:prstGeom prst="rect">
            <a:avLst/>
          </a:prstGeom>
          <a:noFill/>
          <a:ln w="9525">
            <a:solidFill>
              <a:srgbClr val="000000"/>
            </a:solidFill>
            <a:miter lim="800000"/>
            <a:headEnd/>
            <a:tailEnd/>
          </a:ln>
        </p:spPr>
      </p:pic>
      <p:pic>
        <p:nvPicPr>
          <p:cNvPr id="26629" name="Picture 5" descr="C:\Documents and Settings\Khan\Local Settings\Temporary Internet Files\Content.Word\New Picture.png"/>
          <p:cNvPicPr>
            <a:picLocks noChangeAspect="1" noChangeArrowheads="1"/>
          </p:cNvPicPr>
          <p:nvPr/>
        </p:nvPicPr>
        <p:blipFill>
          <a:blip r:embed="rId5"/>
          <a:srcRect/>
          <a:stretch>
            <a:fillRect/>
          </a:stretch>
        </p:blipFill>
        <p:spPr bwMode="auto">
          <a:xfrm>
            <a:off x="1143000" y="3733800"/>
            <a:ext cx="6477000" cy="3028950"/>
          </a:xfrm>
          <a:prstGeom prst="rect">
            <a:avLst/>
          </a:prstGeom>
          <a:noFill/>
          <a:ln w="9525">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C:\Users\F Agha Tahir Hussain\Desktop\P1010038.JPG"/>
          <p:cNvPicPr>
            <a:picLocks noChangeAspect="1" noChangeArrowheads="1"/>
          </p:cNvPicPr>
          <p:nvPr/>
        </p:nvPicPr>
        <p:blipFill>
          <a:blip r:embed="rId3"/>
          <a:srcRect/>
          <a:stretch>
            <a:fillRect/>
          </a:stretch>
        </p:blipFill>
        <p:spPr bwMode="auto">
          <a:xfrm>
            <a:off x="0" y="0"/>
            <a:ext cx="9144000" cy="6858000"/>
          </a:xfrm>
          <a:prstGeom prst="rect">
            <a:avLst/>
          </a:prstGeom>
          <a:noFill/>
          <a:ln w="9525">
            <a:solidFill>
              <a:schemeClr val="tx1"/>
            </a:solidFill>
            <a:miter lim="800000"/>
            <a:headEnd/>
            <a:tailEnd/>
          </a:ln>
        </p:spPr>
      </p:pic>
      <p:sp>
        <p:nvSpPr>
          <p:cNvPr id="27651" name="Rectangle 2"/>
          <p:cNvSpPr>
            <a:spLocks noGrp="1" noChangeArrowheads="1"/>
          </p:cNvSpPr>
          <p:nvPr>
            <p:ph type="title"/>
          </p:nvPr>
        </p:nvSpPr>
        <p:spPr>
          <a:xfrm>
            <a:off x="685800" y="579438"/>
            <a:ext cx="7772400" cy="563562"/>
          </a:xfrm>
        </p:spPr>
        <p:txBody>
          <a:bodyPr/>
          <a:lstStyle/>
          <a:p>
            <a:pPr algn="ctr" eaLnBrk="1" hangingPunct="1"/>
            <a:r>
              <a:rPr lang="en-US" sz="3600" b="1" smtClean="0">
                <a:solidFill>
                  <a:srgbClr val="000000"/>
                </a:solidFill>
              </a:rPr>
              <a:t>Mangrove Plantation at Shah Bandar</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7772400" cy="1143000"/>
          </a:xfrm>
        </p:spPr>
        <p:txBody>
          <a:bodyPr/>
          <a:lstStyle/>
          <a:p>
            <a:r>
              <a:rPr lang="en-US" dirty="0" smtClean="0"/>
              <a:t>Threats to Mangroves</a:t>
            </a:r>
            <a:endParaRPr lang="en-US" dirty="0"/>
          </a:p>
        </p:txBody>
      </p:sp>
      <p:sp>
        <p:nvSpPr>
          <p:cNvPr id="3" name="Content Placeholder 2"/>
          <p:cNvSpPr>
            <a:spLocks noGrp="1"/>
          </p:cNvSpPr>
          <p:nvPr>
            <p:ph idx="1"/>
          </p:nvPr>
        </p:nvSpPr>
        <p:spPr/>
        <p:txBody>
          <a:bodyPr/>
          <a:lstStyle/>
          <a:p>
            <a:pPr lvl="0"/>
            <a:r>
              <a:rPr lang="en-GB" sz="2400" dirty="0" smtClean="0">
                <a:solidFill>
                  <a:srgbClr val="000000"/>
                </a:solidFill>
                <a:latin typeface="+mn-lt"/>
                <a:ea typeface="+mn-ea"/>
                <a:cs typeface="+mn-cs"/>
              </a:rPr>
              <a:t>Shortage </a:t>
            </a:r>
            <a:r>
              <a:rPr lang="en-GB" sz="2400" dirty="0" smtClean="0">
                <a:solidFill>
                  <a:srgbClr val="000000"/>
                </a:solidFill>
                <a:latin typeface="+mn-lt"/>
                <a:ea typeface="+mn-ea"/>
                <a:cs typeface="+mn-cs"/>
              </a:rPr>
              <a:t>of required fresh water and silt depositions from River Indus have enhanced salinity levels in the </a:t>
            </a:r>
            <a:r>
              <a:rPr lang="en-GB" sz="2400" dirty="0" smtClean="0">
                <a:solidFill>
                  <a:srgbClr val="000000"/>
                </a:solidFill>
                <a:latin typeface="+mn-lt"/>
                <a:ea typeface="+mn-ea"/>
                <a:cs typeface="+mn-cs"/>
              </a:rPr>
              <a:t>delta</a:t>
            </a:r>
          </a:p>
          <a:p>
            <a:r>
              <a:rPr lang="en-US" sz="2400" dirty="0" smtClean="0">
                <a:solidFill>
                  <a:srgbClr val="000000"/>
                </a:solidFill>
                <a:latin typeface="+mn-lt"/>
                <a:ea typeface="+mn-ea"/>
                <a:cs typeface="+mn-cs"/>
              </a:rPr>
              <a:t>Sea intrusion and erosion in the delta caused by sea level rise</a:t>
            </a:r>
          </a:p>
          <a:p>
            <a:pPr lvl="0"/>
            <a:r>
              <a:rPr lang="en-US" sz="2400" dirty="0" smtClean="0">
                <a:solidFill>
                  <a:srgbClr val="000000"/>
                </a:solidFill>
                <a:latin typeface="+mn-lt"/>
                <a:ea typeface="+mn-ea"/>
                <a:cs typeface="+mn-cs"/>
              </a:rPr>
              <a:t>Encroachment </a:t>
            </a:r>
            <a:r>
              <a:rPr lang="en-US" sz="2400" dirty="0" smtClean="0">
                <a:solidFill>
                  <a:srgbClr val="000000"/>
                </a:solidFill>
                <a:latin typeface="+mn-lt"/>
                <a:ea typeface="+mn-ea"/>
                <a:cs typeface="+mn-cs"/>
              </a:rPr>
              <a:t>for settlements around Karachi mangroves</a:t>
            </a:r>
          </a:p>
          <a:p>
            <a:pPr lvl="0"/>
            <a:r>
              <a:rPr lang="en-GB" sz="2400" dirty="0" smtClean="0">
                <a:solidFill>
                  <a:srgbClr val="000000"/>
                </a:solidFill>
                <a:latin typeface="+mn-lt"/>
                <a:ea typeface="+mn-ea"/>
                <a:cs typeface="+mn-cs"/>
              </a:rPr>
              <a:t>Industrial and municipal pollution, dumping of waste, oil spills and leakages</a:t>
            </a:r>
            <a:endParaRPr lang="en-US" sz="2400" dirty="0" smtClean="0">
              <a:solidFill>
                <a:srgbClr val="000000"/>
              </a:solidFill>
              <a:latin typeface="+mn-lt"/>
              <a:ea typeface="+mn-ea"/>
              <a:cs typeface="+mn-cs"/>
            </a:endParaRPr>
          </a:p>
          <a:p>
            <a:pPr lvl="0"/>
            <a:r>
              <a:rPr lang="en-US" sz="2400" dirty="0" smtClean="0">
                <a:solidFill>
                  <a:srgbClr val="000000"/>
                </a:solidFill>
                <a:latin typeface="+mn-lt"/>
                <a:ea typeface="+mn-ea"/>
                <a:cs typeface="+mn-cs"/>
              </a:rPr>
              <a:t>Over exploitation of mangroves for fuel wood/fodder </a:t>
            </a:r>
          </a:p>
          <a:p>
            <a:r>
              <a:rPr lang="en-US" sz="2400" dirty="0" smtClean="0">
                <a:solidFill>
                  <a:srgbClr val="000000"/>
                </a:solidFill>
                <a:latin typeface="+mn-lt"/>
                <a:ea typeface="+mn-ea"/>
                <a:cs typeface="+mn-cs"/>
              </a:rPr>
              <a:t>Grazing and Browsing by Camels</a:t>
            </a:r>
            <a:endParaRPr lang="en-US" sz="2400" dirty="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04800" y="762000"/>
            <a:ext cx="8534400" cy="762000"/>
          </a:xfrm>
        </p:spPr>
        <p:txBody>
          <a:bodyPr/>
          <a:lstStyle/>
          <a:p>
            <a:r>
              <a:rPr lang="en-US" smtClean="0"/>
              <a:t>Proposed Strategy</a:t>
            </a:r>
          </a:p>
        </p:txBody>
      </p:sp>
      <p:graphicFrame>
        <p:nvGraphicFramePr>
          <p:cNvPr id="4" name="Content Placeholder 3"/>
          <p:cNvGraphicFramePr>
            <a:graphicFrameLocks noGrp="1"/>
          </p:cNvGraphicFramePr>
          <p:nvPr>
            <p:ph idx="1"/>
          </p:nvPr>
        </p:nvGraphicFramePr>
        <p:xfrm>
          <a:off x="304800" y="1524000"/>
          <a:ext cx="8686800" cy="5224421"/>
        </p:xfrm>
        <a:graphic>
          <a:graphicData uri="http://schemas.openxmlformats.org/drawingml/2006/table">
            <a:tbl>
              <a:tblPr firstRow="1" bandRow="1">
                <a:tableStyleId>{5C22544A-7EE6-4342-B048-85BDC9FD1C3A}</a:tableStyleId>
              </a:tblPr>
              <a:tblGrid>
                <a:gridCol w="2895600"/>
                <a:gridCol w="2895600"/>
                <a:gridCol w="2895600"/>
              </a:tblGrid>
              <a:tr h="687008">
                <a:tc>
                  <a:txBody>
                    <a:bodyPr/>
                    <a:lstStyle/>
                    <a:p>
                      <a:pPr marL="0" marR="0" algn="just">
                        <a:spcBef>
                          <a:spcPts val="0"/>
                        </a:spcBef>
                        <a:spcAft>
                          <a:spcPts val="1000"/>
                        </a:spcAft>
                      </a:pPr>
                      <a:r>
                        <a:rPr lang="en-US" sz="1400" b="1" dirty="0">
                          <a:solidFill>
                            <a:srgbClr val="000000"/>
                          </a:solidFill>
                          <a:latin typeface="Arial"/>
                          <a:ea typeface="Times New Roman"/>
                          <a:cs typeface="Times New Roman"/>
                        </a:rPr>
                        <a:t>Threat </a:t>
                      </a:r>
                      <a:endParaRPr lang="en-US" sz="1400" dirty="0">
                        <a:solidFill>
                          <a:srgbClr val="000000"/>
                        </a:solidFill>
                        <a:latin typeface="Times New Roman"/>
                        <a:ea typeface="Times New Roman"/>
                        <a:cs typeface="Times New Roman"/>
                      </a:endParaRPr>
                    </a:p>
                  </a:txBody>
                  <a:tcPr marL="68580" marR="68580" marT="0" marB="0"/>
                </a:tc>
                <a:tc>
                  <a:txBody>
                    <a:bodyPr/>
                    <a:lstStyle/>
                    <a:p>
                      <a:pPr marL="0" marR="0" algn="just">
                        <a:spcBef>
                          <a:spcPts val="0"/>
                        </a:spcBef>
                        <a:spcAft>
                          <a:spcPts val="1000"/>
                        </a:spcAft>
                      </a:pPr>
                      <a:r>
                        <a:rPr lang="en-US" sz="1400" b="1" dirty="0">
                          <a:solidFill>
                            <a:srgbClr val="000000"/>
                          </a:solidFill>
                          <a:latin typeface="Arial"/>
                          <a:ea typeface="Times New Roman"/>
                          <a:cs typeface="Times New Roman"/>
                        </a:rPr>
                        <a:t>Recommendation </a:t>
                      </a:r>
                      <a:endParaRPr lang="en-US" sz="1400" dirty="0">
                        <a:solidFill>
                          <a:srgbClr val="000000"/>
                        </a:solidFill>
                        <a:latin typeface="Times New Roman"/>
                        <a:ea typeface="Times New Roman"/>
                        <a:cs typeface="Times New Roman"/>
                      </a:endParaRPr>
                    </a:p>
                  </a:txBody>
                  <a:tcPr marL="68580" marR="68580" marT="0" marB="0"/>
                </a:tc>
                <a:tc>
                  <a:txBody>
                    <a:bodyPr/>
                    <a:lstStyle/>
                    <a:p>
                      <a:pPr marL="0" marR="0" algn="just">
                        <a:spcBef>
                          <a:spcPts val="0"/>
                        </a:spcBef>
                        <a:spcAft>
                          <a:spcPts val="1000"/>
                        </a:spcAft>
                      </a:pPr>
                      <a:r>
                        <a:rPr lang="en-US" sz="1400" b="1">
                          <a:solidFill>
                            <a:srgbClr val="000000"/>
                          </a:solidFill>
                          <a:latin typeface="Arial"/>
                          <a:ea typeface="Times New Roman"/>
                          <a:cs typeface="Times New Roman"/>
                        </a:rPr>
                        <a:t>Responsibility </a:t>
                      </a:r>
                      <a:endParaRPr lang="en-US" sz="1400">
                        <a:solidFill>
                          <a:srgbClr val="000000"/>
                        </a:solidFill>
                        <a:latin typeface="Times New Roman"/>
                        <a:ea typeface="Times New Roman"/>
                        <a:cs typeface="Times New Roman"/>
                      </a:endParaRPr>
                    </a:p>
                  </a:txBody>
                  <a:tcPr marL="68580" marR="68580" marT="0" marB="0"/>
                </a:tc>
              </a:tr>
              <a:tr h="477634">
                <a:tc>
                  <a:txBody>
                    <a:bodyPr/>
                    <a:lstStyle/>
                    <a:p>
                      <a:pPr marL="0" marR="0" algn="just">
                        <a:spcBef>
                          <a:spcPts val="0"/>
                        </a:spcBef>
                        <a:spcAft>
                          <a:spcPts val="1000"/>
                        </a:spcAft>
                      </a:pPr>
                      <a:r>
                        <a:rPr lang="en-US" sz="1400" dirty="0">
                          <a:solidFill>
                            <a:srgbClr val="000000"/>
                          </a:solidFill>
                          <a:latin typeface="Arial"/>
                          <a:ea typeface="Times New Roman"/>
                          <a:cs typeface="Times New Roman"/>
                        </a:rPr>
                        <a:t>Insufficient water flow down-stream Kotri Barrage </a:t>
                      </a:r>
                      <a:endParaRPr lang="en-US" sz="1400" dirty="0">
                        <a:solidFill>
                          <a:srgbClr val="000000"/>
                        </a:solidFill>
                        <a:latin typeface="Times New Roman"/>
                        <a:ea typeface="Times New Roman"/>
                        <a:cs typeface="Times New Roman"/>
                      </a:endParaRPr>
                    </a:p>
                  </a:txBody>
                  <a:tcPr marL="68580" marR="68580" marT="0" marB="0"/>
                </a:tc>
                <a:tc>
                  <a:txBody>
                    <a:bodyPr/>
                    <a:lstStyle/>
                    <a:p>
                      <a:pPr marL="0" marR="0" algn="just">
                        <a:spcBef>
                          <a:spcPts val="0"/>
                        </a:spcBef>
                        <a:spcAft>
                          <a:spcPts val="1000"/>
                        </a:spcAft>
                      </a:pPr>
                      <a:r>
                        <a:rPr lang="en-US" sz="1400" dirty="0">
                          <a:solidFill>
                            <a:srgbClr val="000000"/>
                          </a:solidFill>
                          <a:latin typeface="Arial"/>
                          <a:ea typeface="Times New Roman"/>
                          <a:cs typeface="Times New Roman"/>
                        </a:rPr>
                        <a:t>Ensure sufficient water flow</a:t>
                      </a:r>
                      <a:endParaRPr lang="en-US" sz="1400" dirty="0">
                        <a:solidFill>
                          <a:srgbClr val="000000"/>
                        </a:solidFill>
                        <a:latin typeface="Times New Roman"/>
                        <a:ea typeface="Times New Roman"/>
                        <a:cs typeface="Times New Roman"/>
                      </a:endParaRPr>
                    </a:p>
                  </a:txBody>
                  <a:tcPr marL="68580" marR="68580" marT="0" marB="0"/>
                </a:tc>
                <a:tc>
                  <a:txBody>
                    <a:bodyPr/>
                    <a:lstStyle/>
                    <a:p>
                      <a:pPr marL="0" marR="0" algn="just">
                        <a:spcBef>
                          <a:spcPts val="0"/>
                        </a:spcBef>
                        <a:spcAft>
                          <a:spcPts val="1000"/>
                        </a:spcAft>
                      </a:pPr>
                      <a:r>
                        <a:rPr lang="en-US" sz="1400">
                          <a:solidFill>
                            <a:srgbClr val="000000"/>
                          </a:solidFill>
                          <a:latin typeface="Arial"/>
                          <a:ea typeface="Times New Roman"/>
                          <a:cs typeface="Times New Roman"/>
                        </a:rPr>
                        <a:t>Irrigation Dept: and all stakeholders</a:t>
                      </a:r>
                      <a:endParaRPr lang="en-US" sz="1400">
                        <a:solidFill>
                          <a:srgbClr val="000000"/>
                        </a:solidFill>
                        <a:latin typeface="Times New Roman"/>
                        <a:ea typeface="Times New Roman"/>
                        <a:cs typeface="Times New Roman"/>
                      </a:endParaRPr>
                    </a:p>
                  </a:txBody>
                  <a:tcPr marL="68580" marR="68580" marT="0" marB="0"/>
                </a:tc>
              </a:tr>
              <a:tr h="706637">
                <a:tc>
                  <a:txBody>
                    <a:bodyPr/>
                    <a:lstStyle/>
                    <a:p>
                      <a:pPr marL="0" marR="0" algn="just">
                        <a:spcBef>
                          <a:spcPts val="0"/>
                        </a:spcBef>
                        <a:spcAft>
                          <a:spcPts val="1000"/>
                        </a:spcAft>
                      </a:pPr>
                      <a:r>
                        <a:rPr lang="en-US" sz="1400" dirty="0">
                          <a:solidFill>
                            <a:srgbClr val="000000"/>
                          </a:solidFill>
                          <a:latin typeface="Arial"/>
                          <a:ea typeface="Times New Roman"/>
                          <a:cs typeface="Times New Roman"/>
                        </a:rPr>
                        <a:t>Industrial and Municipal Pollution </a:t>
                      </a:r>
                      <a:endParaRPr lang="en-US" sz="1400" dirty="0">
                        <a:solidFill>
                          <a:srgbClr val="000000"/>
                        </a:solidFill>
                        <a:latin typeface="Times New Roman"/>
                        <a:ea typeface="Times New Roman"/>
                        <a:cs typeface="Times New Roman"/>
                      </a:endParaRPr>
                    </a:p>
                  </a:txBody>
                  <a:tcPr marL="68580" marR="68580" marT="0" marB="0"/>
                </a:tc>
                <a:tc>
                  <a:txBody>
                    <a:bodyPr/>
                    <a:lstStyle/>
                    <a:p>
                      <a:pPr marL="0" marR="0" algn="just">
                        <a:spcBef>
                          <a:spcPts val="0"/>
                        </a:spcBef>
                        <a:spcAft>
                          <a:spcPts val="1000"/>
                        </a:spcAft>
                      </a:pPr>
                      <a:r>
                        <a:rPr lang="en-US" sz="1400" dirty="0">
                          <a:solidFill>
                            <a:srgbClr val="000000"/>
                          </a:solidFill>
                          <a:latin typeface="Arial"/>
                          <a:ea typeface="Times New Roman"/>
                          <a:cs typeface="Times New Roman"/>
                        </a:rPr>
                        <a:t>Ensure water treatment plants are operational and environmental regulations are followed </a:t>
                      </a:r>
                      <a:endParaRPr lang="en-US" sz="1400" dirty="0">
                        <a:solidFill>
                          <a:srgbClr val="000000"/>
                        </a:solidFill>
                        <a:latin typeface="Times New Roman"/>
                        <a:ea typeface="Times New Roman"/>
                        <a:cs typeface="Times New Roman"/>
                      </a:endParaRPr>
                    </a:p>
                  </a:txBody>
                  <a:tcPr marL="68580" marR="68580" marT="0" marB="0"/>
                </a:tc>
                <a:tc>
                  <a:txBody>
                    <a:bodyPr/>
                    <a:lstStyle/>
                    <a:p>
                      <a:pPr marL="0" marR="0" algn="just">
                        <a:spcBef>
                          <a:spcPts val="0"/>
                        </a:spcBef>
                        <a:spcAft>
                          <a:spcPts val="1000"/>
                        </a:spcAft>
                      </a:pPr>
                      <a:r>
                        <a:rPr lang="en-US" sz="1400" dirty="0">
                          <a:solidFill>
                            <a:srgbClr val="000000"/>
                          </a:solidFill>
                          <a:latin typeface="Arial"/>
                          <a:ea typeface="Times New Roman"/>
                          <a:cs typeface="Times New Roman"/>
                        </a:rPr>
                        <a:t>SEPA,  provincial and local Government </a:t>
                      </a:r>
                      <a:endParaRPr lang="en-US" sz="1400" dirty="0">
                        <a:solidFill>
                          <a:srgbClr val="000000"/>
                        </a:solidFill>
                        <a:latin typeface="Times New Roman"/>
                        <a:ea typeface="Times New Roman"/>
                        <a:cs typeface="Times New Roman"/>
                      </a:endParaRPr>
                    </a:p>
                  </a:txBody>
                  <a:tcPr marL="68580" marR="68580" marT="0" marB="0"/>
                </a:tc>
              </a:tr>
              <a:tr h="477634">
                <a:tc>
                  <a:txBody>
                    <a:bodyPr/>
                    <a:lstStyle/>
                    <a:p>
                      <a:pPr marL="0" marR="0" algn="just">
                        <a:spcBef>
                          <a:spcPts val="0"/>
                        </a:spcBef>
                        <a:spcAft>
                          <a:spcPts val="1000"/>
                        </a:spcAft>
                      </a:pPr>
                      <a:r>
                        <a:rPr lang="en-US" sz="1400" dirty="0">
                          <a:solidFill>
                            <a:srgbClr val="000000"/>
                          </a:solidFill>
                          <a:latin typeface="Arial"/>
                          <a:ea typeface="Times New Roman"/>
                          <a:cs typeface="Times New Roman"/>
                        </a:rPr>
                        <a:t>Oil-spill and leakages </a:t>
                      </a:r>
                      <a:endParaRPr lang="en-US" sz="1400" dirty="0">
                        <a:solidFill>
                          <a:srgbClr val="000000"/>
                        </a:solidFill>
                        <a:latin typeface="Times New Roman"/>
                        <a:ea typeface="Times New Roman"/>
                        <a:cs typeface="Times New Roman"/>
                      </a:endParaRPr>
                    </a:p>
                  </a:txBody>
                  <a:tcPr marL="68580" marR="68580" marT="0" marB="0"/>
                </a:tc>
                <a:tc>
                  <a:txBody>
                    <a:bodyPr/>
                    <a:lstStyle/>
                    <a:p>
                      <a:pPr marL="0" marR="0" algn="just">
                        <a:spcBef>
                          <a:spcPts val="0"/>
                        </a:spcBef>
                        <a:spcAft>
                          <a:spcPts val="1000"/>
                        </a:spcAft>
                      </a:pPr>
                      <a:r>
                        <a:rPr lang="en-US" sz="1400">
                          <a:solidFill>
                            <a:srgbClr val="000000"/>
                          </a:solidFill>
                          <a:latin typeface="Arial"/>
                          <a:ea typeface="Times New Roman"/>
                          <a:cs typeface="Times New Roman"/>
                        </a:rPr>
                        <a:t>Strict monitoring and adoption of a disaster  management strategy</a:t>
                      </a:r>
                      <a:endParaRPr lang="en-US" sz="1400">
                        <a:solidFill>
                          <a:srgbClr val="000000"/>
                        </a:solidFill>
                        <a:latin typeface="Times New Roman"/>
                        <a:ea typeface="Times New Roman"/>
                        <a:cs typeface="Times New Roman"/>
                      </a:endParaRPr>
                    </a:p>
                  </a:txBody>
                  <a:tcPr marL="68580" marR="68580" marT="0" marB="0"/>
                </a:tc>
                <a:tc>
                  <a:txBody>
                    <a:bodyPr/>
                    <a:lstStyle/>
                    <a:p>
                      <a:pPr marL="0" marR="0" algn="just">
                        <a:spcBef>
                          <a:spcPts val="0"/>
                        </a:spcBef>
                        <a:spcAft>
                          <a:spcPts val="1000"/>
                        </a:spcAft>
                      </a:pPr>
                      <a:r>
                        <a:rPr lang="en-US" sz="1400" dirty="0">
                          <a:solidFill>
                            <a:srgbClr val="000000"/>
                          </a:solidFill>
                          <a:latin typeface="Arial"/>
                          <a:ea typeface="Times New Roman"/>
                          <a:cs typeface="Times New Roman"/>
                        </a:rPr>
                        <a:t>SEPA, Maritime security agencies</a:t>
                      </a:r>
                      <a:endParaRPr lang="en-US" sz="1400" dirty="0">
                        <a:solidFill>
                          <a:srgbClr val="000000"/>
                        </a:solidFill>
                        <a:latin typeface="Times New Roman"/>
                        <a:ea typeface="Times New Roman"/>
                        <a:cs typeface="Times New Roman"/>
                      </a:endParaRPr>
                    </a:p>
                  </a:txBody>
                  <a:tcPr marL="68580" marR="68580" marT="0" marB="0"/>
                </a:tc>
              </a:tr>
              <a:tr h="942182">
                <a:tc>
                  <a:txBody>
                    <a:bodyPr/>
                    <a:lstStyle/>
                    <a:p>
                      <a:pPr marL="0" marR="0" algn="just">
                        <a:spcBef>
                          <a:spcPts val="0"/>
                        </a:spcBef>
                        <a:spcAft>
                          <a:spcPts val="1000"/>
                        </a:spcAft>
                      </a:pPr>
                      <a:r>
                        <a:rPr lang="en-US" sz="1400" dirty="0">
                          <a:solidFill>
                            <a:srgbClr val="000000"/>
                          </a:solidFill>
                          <a:latin typeface="Arial"/>
                          <a:ea typeface="Times New Roman"/>
                          <a:cs typeface="Times New Roman"/>
                        </a:rPr>
                        <a:t>Sea-level rise</a:t>
                      </a:r>
                      <a:endParaRPr lang="en-US" sz="1400" dirty="0">
                        <a:solidFill>
                          <a:srgbClr val="000000"/>
                        </a:solidFill>
                        <a:latin typeface="Times New Roman"/>
                        <a:ea typeface="Times New Roman"/>
                        <a:cs typeface="Times New Roman"/>
                      </a:endParaRPr>
                    </a:p>
                  </a:txBody>
                  <a:tcPr marL="68580" marR="68580" marT="0" marB="0"/>
                </a:tc>
                <a:tc>
                  <a:txBody>
                    <a:bodyPr/>
                    <a:lstStyle/>
                    <a:p>
                      <a:pPr marL="0" marR="0" algn="just">
                        <a:spcBef>
                          <a:spcPts val="0"/>
                        </a:spcBef>
                        <a:spcAft>
                          <a:spcPts val="1000"/>
                        </a:spcAft>
                      </a:pPr>
                      <a:r>
                        <a:rPr lang="en-US" sz="1400" dirty="0">
                          <a:solidFill>
                            <a:srgbClr val="000000"/>
                          </a:solidFill>
                          <a:latin typeface="Arial"/>
                          <a:ea typeface="Times New Roman"/>
                          <a:cs typeface="Times New Roman"/>
                        </a:rPr>
                        <a:t>Research into the affect of climate change and setting up on monitoring cell</a:t>
                      </a:r>
                      <a:endParaRPr lang="en-US" sz="1400" dirty="0">
                        <a:solidFill>
                          <a:srgbClr val="000000"/>
                        </a:solidFill>
                        <a:latin typeface="Times New Roman"/>
                        <a:ea typeface="Times New Roman"/>
                        <a:cs typeface="Times New Roman"/>
                      </a:endParaRPr>
                    </a:p>
                  </a:txBody>
                  <a:tcPr marL="68580" marR="68580" marT="0" marB="0"/>
                </a:tc>
                <a:tc>
                  <a:txBody>
                    <a:bodyPr/>
                    <a:lstStyle/>
                    <a:p>
                      <a:pPr marL="0" marR="0" algn="just">
                        <a:spcBef>
                          <a:spcPts val="0"/>
                        </a:spcBef>
                        <a:spcAft>
                          <a:spcPts val="1000"/>
                        </a:spcAft>
                      </a:pPr>
                      <a:r>
                        <a:rPr lang="en-US" sz="1400" dirty="0">
                          <a:solidFill>
                            <a:srgbClr val="000000"/>
                          </a:solidFill>
                          <a:latin typeface="Arial"/>
                          <a:ea typeface="Times New Roman"/>
                          <a:cs typeface="Times New Roman"/>
                        </a:rPr>
                        <a:t>SEPA, Ministry of </a:t>
                      </a:r>
                      <a:r>
                        <a:rPr lang="en-US" sz="1400" dirty="0" err="1">
                          <a:solidFill>
                            <a:srgbClr val="000000"/>
                          </a:solidFill>
                          <a:latin typeface="Arial"/>
                          <a:ea typeface="Times New Roman"/>
                          <a:cs typeface="Times New Roman"/>
                        </a:rPr>
                        <a:t>Env</a:t>
                      </a:r>
                      <a:r>
                        <a:rPr lang="en-US" sz="1400" dirty="0">
                          <a:solidFill>
                            <a:srgbClr val="000000"/>
                          </a:solidFill>
                          <a:latin typeface="Arial"/>
                          <a:ea typeface="Times New Roman"/>
                          <a:cs typeface="Times New Roman"/>
                        </a:rPr>
                        <a:t> (Global Change Impact Study Centre). Field level interventions by SFD through biological control mechanism</a:t>
                      </a:r>
                      <a:r>
                        <a:rPr lang="en-US" sz="1400" dirty="0" smtClean="0">
                          <a:solidFill>
                            <a:srgbClr val="000000"/>
                          </a:solidFill>
                          <a:latin typeface="Arial"/>
                          <a:ea typeface="Times New Roman"/>
                          <a:cs typeface="Times New Roman"/>
                        </a:rPr>
                        <a:t>. NGOs etc</a:t>
                      </a:r>
                      <a:endParaRPr lang="en-US" sz="1400" dirty="0">
                        <a:solidFill>
                          <a:srgbClr val="000000"/>
                        </a:solidFill>
                        <a:latin typeface="Times New Roman"/>
                        <a:ea typeface="Times New Roman"/>
                        <a:cs typeface="Times New Roman"/>
                      </a:endParaRPr>
                    </a:p>
                  </a:txBody>
                  <a:tcPr marL="68580" marR="68580" marT="0" marB="0"/>
                </a:tc>
              </a:tr>
              <a:tr h="477634">
                <a:tc>
                  <a:txBody>
                    <a:bodyPr/>
                    <a:lstStyle/>
                    <a:p>
                      <a:pPr marL="0" marR="0" algn="just">
                        <a:spcBef>
                          <a:spcPts val="0"/>
                        </a:spcBef>
                        <a:spcAft>
                          <a:spcPts val="1000"/>
                        </a:spcAft>
                      </a:pPr>
                      <a:r>
                        <a:rPr lang="en-US" sz="1400">
                          <a:solidFill>
                            <a:srgbClr val="000000"/>
                          </a:solidFill>
                          <a:latin typeface="Arial"/>
                          <a:ea typeface="Times New Roman"/>
                          <a:cs typeface="Times New Roman"/>
                        </a:rPr>
                        <a:t>Encroachment for settlements </a:t>
                      </a:r>
                      <a:endParaRPr lang="en-US" sz="1400">
                        <a:solidFill>
                          <a:srgbClr val="000000"/>
                        </a:solidFill>
                        <a:latin typeface="Times New Roman"/>
                        <a:ea typeface="Times New Roman"/>
                        <a:cs typeface="Times New Roman"/>
                      </a:endParaRPr>
                    </a:p>
                  </a:txBody>
                  <a:tcPr marL="68580" marR="68580" marT="0" marB="0"/>
                </a:tc>
                <a:tc>
                  <a:txBody>
                    <a:bodyPr/>
                    <a:lstStyle/>
                    <a:p>
                      <a:pPr marL="0" marR="0" algn="just">
                        <a:spcBef>
                          <a:spcPts val="0"/>
                        </a:spcBef>
                        <a:spcAft>
                          <a:spcPts val="1000"/>
                        </a:spcAft>
                      </a:pPr>
                      <a:r>
                        <a:rPr lang="en-US" sz="1400" dirty="0">
                          <a:solidFill>
                            <a:srgbClr val="000000"/>
                          </a:solidFill>
                          <a:latin typeface="Arial"/>
                          <a:ea typeface="Times New Roman"/>
                          <a:cs typeface="Times New Roman"/>
                        </a:rPr>
                        <a:t>Enforcement of laws </a:t>
                      </a:r>
                      <a:endParaRPr lang="en-US" sz="1400" dirty="0">
                        <a:solidFill>
                          <a:srgbClr val="000000"/>
                        </a:solidFill>
                        <a:latin typeface="Times New Roman"/>
                        <a:ea typeface="Times New Roman"/>
                        <a:cs typeface="Times New Roman"/>
                      </a:endParaRPr>
                    </a:p>
                  </a:txBody>
                  <a:tcPr marL="68580" marR="68580" marT="0" marB="0"/>
                </a:tc>
                <a:tc>
                  <a:txBody>
                    <a:bodyPr/>
                    <a:lstStyle/>
                    <a:p>
                      <a:pPr marL="0" marR="0" algn="just">
                        <a:spcBef>
                          <a:spcPts val="0"/>
                        </a:spcBef>
                        <a:spcAft>
                          <a:spcPts val="1000"/>
                        </a:spcAft>
                      </a:pPr>
                      <a:r>
                        <a:rPr lang="en-US" sz="1400" dirty="0">
                          <a:solidFill>
                            <a:srgbClr val="000000"/>
                          </a:solidFill>
                          <a:latin typeface="Arial"/>
                          <a:ea typeface="Times New Roman"/>
                          <a:cs typeface="Times New Roman"/>
                        </a:rPr>
                        <a:t>Sindh Police, Sindh Forest Dept, PQA, KPT. </a:t>
                      </a:r>
                      <a:endParaRPr lang="en-US" sz="1400" dirty="0">
                        <a:solidFill>
                          <a:srgbClr val="000000"/>
                        </a:solidFill>
                        <a:latin typeface="Times New Roman"/>
                        <a:ea typeface="Times New Roman"/>
                        <a:cs typeface="Times New Roman"/>
                      </a:endParaRPr>
                    </a:p>
                  </a:txBody>
                  <a:tcPr marL="68580" marR="68580" marT="0" marB="0"/>
                </a:tc>
              </a:tr>
              <a:tr h="706637">
                <a:tc>
                  <a:txBody>
                    <a:bodyPr/>
                    <a:lstStyle/>
                    <a:p>
                      <a:pPr marL="0" marR="0" algn="just">
                        <a:spcBef>
                          <a:spcPts val="0"/>
                        </a:spcBef>
                        <a:spcAft>
                          <a:spcPts val="1000"/>
                        </a:spcAft>
                      </a:pPr>
                      <a:r>
                        <a:rPr lang="en-US" sz="1400">
                          <a:solidFill>
                            <a:srgbClr val="000000"/>
                          </a:solidFill>
                          <a:latin typeface="Arial"/>
                          <a:ea typeface="Times New Roman"/>
                          <a:cs typeface="Times New Roman"/>
                        </a:rPr>
                        <a:t>Cutting for fuel-wood and fodder </a:t>
                      </a:r>
                      <a:endParaRPr lang="en-US" sz="1400">
                        <a:solidFill>
                          <a:srgbClr val="000000"/>
                        </a:solidFill>
                        <a:latin typeface="Times New Roman"/>
                        <a:ea typeface="Times New Roman"/>
                        <a:cs typeface="Times New Roman"/>
                      </a:endParaRPr>
                    </a:p>
                  </a:txBody>
                  <a:tcPr marL="68580" marR="68580" marT="0" marB="0"/>
                </a:tc>
                <a:tc>
                  <a:txBody>
                    <a:bodyPr/>
                    <a:lstStyle/>
                    <a:p>
                      <a:pPr marL="0" marR="0" algn="just">
                        <a:spcBef>
                          <a:spcPts val="0"/>
                        </a:spcBef>
                        <a:spcAft>
                          <a:spcPts val="1000"/>
                        </a:spcAft>
                      </a:pPr>
                      <a:r>
                        <a:rPr lang="en-US" sz="1400" dirty="0">
                          <a:solidFill>
                            <a:srgbClr val="000000"/>
                          </a:solidFill>
                          <a:latin typeface="Arial"/>
                          <a:ea typeface="Times New Roman"/>
                          <a:cs typeface="Times New Roman"/>
                        </a:rPr>
                        <a:t>Enforcement of laws, raising new plantations and provision of alternate sources of wood and energy</a:t>
                      </a:r>
                      <a:endParaRPr lang="en-US" sz="1400" dirty="0">
                        <a:solidFill>
                          <a:srgbClr val="000000"/>
                        </a:solidFill>
                        <a:latin typeface="Times New Roman"/>
                        <a:ea typeface="Times New Roman"/>
                        <a:cs typeface="Times New Roman"/>
                      </a:endParaRPr>
                    </a:p>
                  </a:txBody>
                  <a:tcPr marL="68580" marR="68580" marT="0" marB="0"/>
                </a:tc>
                <a:tc>
                  <a:txBody>
                    <a:bodyPr/>
                    <a:lstStyle/>
                    <a:p>
                      <a:pPr marL="0" marR="0" algn="just">
                        <a:spcBef>
                          <a:spcPts val="0"/>
                        </a:spcBef>
                        <a:spcAft>
                          <a:spcPts val="1000"/>
                        </a:spcAft>
                      </a:pPr>
                      <a:r>
                        <a:rPr lang="en-US" sz="1400" dirty="0">
                          <a:solidFill>
                            <a:srgbClr val="000000"/>
                          </a:solidFill>
                          <a:latin typeface="Arial"/>
                          <a:ea typeface="Times New Roman"/>
                          <a:cs typeface="Times New Roman"/>
                        </a:rPr>
                        <a:t>Sindh Forest Dept, NGO’s, provincial govt. </a:t>
                      </a:r>
                      <a:endParaRPr lang="en-US" sz="1400" dirty="0">
                        <a:solidFill>
                          <a:srgbClr val="000000"/>
                        </a:solidFill>
                        <a:latin typeface="Times New Roman"/>
                        <a:ea typeface="Times New Roman"/>
                        <a:cs typeface="Times New Roman"/>
                      </a:endParaRPr>
                    </a:p>
                  </a:txBody>
                  <a:tcPr marL="68580" marR="68580" marT="0" marB="0"/>
                </a:tc>
              </a:tr>
              <a:tr h="477634">
                <a:tc>
                  <a:txBody>
                    <a:bodyPr/>
                    <a:lstStyle/>
                    <a:p>
                      <a:pPr marL="0" marR="0" algn="just">
                        <a:spcBef>
                          <a:spcPts val="0"/>
                        </a:spcBef>
                        <a:spcAft>
                          <a:spcPts val="1000"/>
                        </a:spcAft>
                      </a:pPr>
                      <a:r>
                        <a:rPr lang="en-US" sz="1400">
                          <a:solidFill>
                            <a:srgbClr val="000000"/>
                          </a:solidFill>
                          <a:latin typeface="Arial"/>
                          <a:ea typeface="Times New Roman"/>
                          <a:cs typeface="Times New Roman"/>
                        </a:rPr>
                        <a:t>Awareness in local people, politicians and general public</a:t>
                      </a:r>
                      <a:endParaRPr lang="en-US" sz="1400">
                        <a:solidFill>
                          <a:srgbClr val="000000"/>
                        </a:solidFill>
                        <a:latin typeface="Times New Roman"/>
                        <a:ea typeface="Times New Roman"/>
                        <a:cs typeface="Times New Roman"/>
                      </a:endParaRPr>
                    </a:p>
                  </a:txBody>
                  <a:tcPr marL="68580" marR="68580" marT="0" marB="0"/>
                </a:tc>
                <a:tc>
                  <a:txBody>
                    <a:bodyPr/>
                    <a:lstStyle/>
                    <a:p>
                      <a:pPr marL="0" marR="0" algn="just">
                        <a:spcBef>
                          <a:spcPts val="0"/>
                        </a:spcBef>
                        <a:spcAft>
                          <a:spcPts val="1000"/>
                        </a:spcAft>
                      </a:pPr>
                      <a:r>
                        <a:rPr lang="en-US" sz="1400">
                          <a:solidFill>
                            <a:srgbClr val="000000"/>
                          </a:solidFill>
                          <a:latin typeface="Arial"/>
                          <a:ea typeface="Times New Roman"/>
                          <a:cs typeface="Times New Roman"/>
                        </a:rPr>
                        <a:t>Massive awareness campaign is required</a:t>
                      </a:r>
                      <a:endParaRPr lang="en-US" sz="1400">
                        <a:solidFill>
                          <a:srgbClr val="000000"/>
                        </a:solidFill>
                        <a:latin typeface="Times New Roman"/>
                        <a:ea typeface="Times New Roman"/>
                        <a:cs typeface="Times New Roman"/>
                      </a:endParaRPr>
                    </a:p>
                  </a:txBody>
                  <a:tcPr marL="68580" marR="68580" marT="0" marB="0"/>
                </a:tc>
                <a:tc>
                  <a:txBody>
                    <a:bodyPr/>
                    <a:lstStyle/>
                    <a:p>
                      <a:pPr marL="0" marR="0" algn="just">
                        <a:spcBef>
                          <a:spcPts val="0"/>
                        </a:spcBef>
                        <a:spcAft>
                          <a:spcPts val="1000"/>
                        </a:spcAft>
                      </a:pPr>
                      <a:r>
                        <a:rPr lang="en-US" sz="1400" dirty="0">
                          <a:solidFill>
                            <a:srgbClr val="000000"/>
                          </a:solidFill>
                          <a:latin typeface="Arial"/>
                          <a:ea typeface="Times New Roman"/>
                          <a:cs typeface="Times New Roman"/>
                        </a:rPr>
                        <a:t>NGOs, Media and Government Organizations</a:t>
                      </a:r>
                      <a:endParaRPr lang="en-US" sz="1400" dirty="0">
                        <a:solidFill>
                          <a:srgbClr val="000000"/>
                        </a:solidFill>
                        <a:latin typeface="Times New Roman"/>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descr="C:\Users\F Agha Tahir Hussain\Desktop\Receiving new record  certificate from Guinness World Record Adjudicator_2.jpg"/>
          <p:cNvPicPr>
            <a:picLocks noChangeAspect="1" noChangeArrowheads="1"/>
          </p:cNvPicPr>
          <p:nvPr/>
        </p:nvPicPr>
        <p:blipFill>
          <a:blip r:embed="rId3"/>
          <a:srcRect/>
          <a:stretch>
            <a:fillRect/>
          </a:stretch>
        </p:blipFill>
        <p:spPr bwMode="auto">
          <a:xfrm>
            <a:off x="0" y="0"/>
            <a:ext cx="9144000" cy="6858000"/>
          </a:xfrm>
          <a:prstGeom prst="rect">
            <a:avLst/>
          </a:prstGeom>
          <a:noFill/>
          <a:ln w="9525">
            <a:solidFill>
              <a:schemeClr val="accent1"/>
            </a:solidFill>
            <a:miter lim="800000"/>
            <a:headEnd/>
            <a:tailEnd/>
          </a:ln>
        </p:spPr>
      </p:pic>
      <p:sp>
        <p:nvSpPr>
          <p:cNvPr id="29699" name="TextBox 8"/>
          <p:cNvSpPr txBox="1">
            <a:spLocks noChangeArrowheads="1"/>
          </p:cNvSpPr>
          <p:nvPr/>
        </p:nvSpPr>
        <p:spPr bwMode="auto">
          <a:xfrm flipH="1">
            <a:off x="4343400" y="5934075"/>
            <a:ext cx="4114800" cy="954088"/>
          </a:xfrm>
          <a:prstGeom prst="rect">
            <a:avLst/>
          </a:prstGeom>
          <a:noFill/>
          <a:ln w="9525">
            <a:noFill/>
            <a:miter lim="800000"/>
            <a:headEnd/>
            <a:tailEnd/>
          </a:ln>
        </p:spPr>
        <p:txBody>
          <a:bodyPr>
            <a:spAutoFit/>
          </a:bodyPr>
          <a:lstStyle/>
          <a:p>
            <a:r>
              <a:rPr lang="en-US" sz="5600">
                <a:solidFill>
                  <a:srgbClr val="7FF72D"/>
                </a:solidFill>
                <a:latin typeface="Forte" pitchFamily="66" charset="0"/>
              </a:rPr>
              <a:t>THANK YOU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066800" y="304800"/>
            <a:ext cx="7772400" cy="914400"/>
          </a:xfrm>
        </p:spPr>
        <p:txBody>
          <a:bodyPr/>
          <a:lstStyle/>
          <a:p>
            <a:r>
              <a:rPr lang="en-US" smtClean="0">
                <a:solidFill>
                  <a:srgbClr val="FF0000"/>
                </a:solidFill>
              </a:rPr>
              <a:t>Coastal Resources of Sindh</a:t>
            </a:r>
          </a:p>
        </p:txBody>
      </p:sp>
      <p:sp>
        <p:nvSpPr>
          <p:cNvPr id="5123" name="Content Placeholder 2"/>
          <p:cNvSpPr>
            <a:spLocks noGrp="1"/>
          </p:cNvSpPr>
          <p:nvPr>
            <p:ph idx="1"/>
          </p:nvPr>
        </p:nvSpPr>
        <p:spPr>
          <a:xfrm>
            <a:off x="533400" y="1295400"/>
            <a:ext cx="8305800" cy="4921250"/>
          </a:xfrm>
        </p:spPr>
        <p:txBody>
          <a:bodyPr/>
          <a:lstStyle/>
          <a:p>
            <a:pPr eaLnBrk="1" hangingPunct="1"/>
            <a:r>
              <a:rPr lang="en-US" smtClean="0">
                <a:solidFill>
                  <a:srgbClr val="000000"/>
                </a:solidFill>
              </a:rPr>
              <a:t>In Sindh, mangroves of the Indus Delta are present in the districts of Thatta and Karachi; However deltaic area devoid of mangroves is also present in Badin district as well.</a:t>
            </a:r>
          </a:p>
          <a:p>
            <a:pPr eaLnBrk="1" hangingPunct="1"/>
            <a:r>
              <a:rPr lang="en-US" smtClean="0">
                <a:solidFill>
                  <a:srgbClr val="000000"/>
                </a:solidFill>
              </a:rPr>
              <a:t>Early records show eight species of mangroves exist along the delta. Presently only four are found i.e. </a:t>
            </a:r>
            <a:r>
              <a:rPr lang="en-US" i="1" u="sng" smtClean="0">
                <a:solidFill>
                  <a:srgbClr val="000000"/>
                </a:solidFill>
              </a:rPr>
              <a:t>Avicennia</a:t>
            </a:r>
            <a:r>
              <a:rPr lang="en-US" i="1" smtClean="0">
                <a:solidFill>
                  <a:srgbClr val="000000"/>
                </a:solidFill>
              </a:rPr>
              <a:t> </a:t>
            </a:r>
            <a:r>
              <a:rPr lang="en-US" i="1" u="sng" smtClean="0">
                <a:solidFill>
                  <a:srgbClr val="000000"/>
                </a:solidFill>
              </a:rPr>
              <a:t>marina</a:t>
            </a:r>
            <a:r>
              <a:rPr lang="en-US" i="1" smtClean="0">
                <a:solidFill>
                  <a:srgbClr val="000000"/>
                </a:solidFill>
              </a:rPr>
              <a:t>, </a:t>
            </a:r>
            <a:r>
              <a:rPr lang="en-US" i="1" u="sng" smtClean="0">
                <a:solidFill>
                  <a:srgbClr val="000000"/>
                </a:solidFill>
              </a:rPr>
              <a:t>Rhizophora</a:t>
            </a:r>
            <a:r>
              <a:rPr lang="en-US" i="1" smtClean="0">
                <a:solidFill>
                  <a:srgbClr val="000000"/>
                </a:solidFill>
              </a:rPr>
              <a:t> </a:t>
            </a:r>
            <a:r>
              <a:rPr lang="en-US" i="1" u="sng" smtClean="0">
                <a:solidFill>
                  <a:srgbClr val="000000"/>
                </a:solidFill>
              </a:rPr>
              <a:t>mucronata</a:t>
            </a:r>
            <a:r>
              <a:rPr lang="en-US" i="1" smtClean="0">
                <a:solidFill>
                  <a:srgbClr val="000000"/>
                </a:solidFill>
              </a:rPr>
              <a:t>, </a:t>
            </a:r>
            <a:r>
              <a:rPr lang="en-US" i="1" u="sng" smtClean="0">
                <a:solidFill>
                  <a:srgbClr val="000000"/>
                </a:solidFill>
              </a:rPr>
              <a:t>Aegiceras</a:t>
            </a:r>
            <a:r>
              <a:rPr lang="en-US" i="1" smtClean="0">
                <a:solidFill>
                  <a:srgbClr val="000000"/>
                </a:solidFill>
              </a:rPr>
              <a:t> </a:t>
            </a:r>
            <a:r>
              <a:rPr lang="en-US" i="1" u="sng" smtClean="0">
                <a:solidFill>
                  <a:srgbClr val="000000"/>
                </a:solidFill>
              </a:rPr>
              <a:t>corniculatum</a:t>
            </a:r>
            <a:r>
              <a:rPr lang="en-US" i="1" smtClean="0">
                <a:solidFill>
                  <a:srgbClr val="000000"/>
                </a:solidFill>
              </a:rPr>
              <a:t> and </a:t>
            </a:r>
            <a:r>
              <a:rPr lang="en-US" i="1" u="sng" smtClean="0">
                <a:solidFill>
                  <a:srgbClr val="000000"/>
                </a:solidFill>
              </a:rPr>
              <a:t>Ceriops</a:t>
            </a:r>
            <a:r>
              <a:rPr lang="en-US" i="1" smtClean="0">
                <a:solidFill>
                  <a:srgbClr val="000000"/>
                </a:solidFill>
              </a:rPr>
              <a:t> </a:t>
            </a:r>
            <a:r>
              <a:rPr lang="en-US" i="1" u="sng" smtClean="0">
                <a:solidFill>
                  <a:srgbClr val="000000"/>
                </a:solidFill>
              </a:rPr>
              <a:t>tagal </a:t>
            </a:r>
            <a:endParaRPr lang="en-US" smtClean="0">
              <a:solidFill>
                <a:srgbClr val="0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solidFill>
                  <a:srgbClr val="006666"/>
                </a:solidFill>
              </a:rPr>
              <a:t>Ownership status of the Mangroves of Indus delta</a:t>
            </a:r>
            <a:endParaRPr lang="en-US" dirty="0"/>
          </a:p>
        </p:txBody>
      </p:sp>
      <p:graphicFrame>
        <p:nvGraphicFramePr>
          <p:cNvPr id="4" name="Content Placeholder 3"/>
          <p:cNvGraphicFramePr>
            <a:graphicFrameLocks noGrp="1"/>
          </p:cNvGraphicFramePr>
          <p:nvPr>
            <p:ph idx="1"/>
          </p:nvPr>
        </p:nvGraphicFramePr>
        <p:xfrm>
          <a:off x="457200" y="1447800"/>
          <a:ext cx="8305800" cy="5029200"/>
        </p:xfrm>
        <a:graphic>
          <a:graphicData uri="http://schemas.openxmlformats.org/drawingml/2006/table">
            <a:tbl>
              <a:tblPr firstRow="1" bandRow="1">
                <a:tableStyleId>{5C22544A-7EE6-4342-B048-85BDC9FD1C3A}</a:tableStyleId>
              </a:tblPr>
              <a:tblGrid>
                <a:gridCol w="2768600"/>
                <a:gridCol w="2641600"/>
                <a:gridCol w="2895600"/>
              </a:tblGrid>
              <a:tr h="838200">
                <a:tc>
                  <a:txBody>
                    <a:bodyPr/>
                    <a:lstStyle/>
                    <a:p>
                      <a:pPr marL="457200" marR="0" lvl="0" indent="-457200" algn="l" defTabSz="914400" rtl="0" eaLnBrk="1" fontAlgn="base" latinLnBrk="0" hangingPunct="1">
                        <a:lnSpc>
                          <a:spcPct val="100000"/>
                        </a:lnSpc>
                        <a:spcBef>
                          <a:spcPct val="0"/>
                        </a:spcBef>
                        <a:spcAft>
                          <a:spcPct val="0"/>
                        </a:spcAft>
                        <a:buClrTx/>
                        <a:buSzPct val="75000"/>
                        <a:buFontTx/>
                        <a:buNone/>
                        <a:tabLst/>
                      </a:pPr>
                      <a:r>
                        <a:rPr kumimoji="0" lang="en-US" sz="2400" b="1" i="0" u="none" strike="noStrike" cap="none" normalizeH="0" baseline="0" dirty="0" smtClean="0">
                          <a:ln>
                            <a:noFill/>
                          </a:ln>
                          <a:solidFill>
                            <a:srgbClr val="000000"/>
                          </a:solidFill>
                          <a:effectLst/>
                          <a:latin typeface="+mn-lt"/>
                        </a:rPr>
                        <a:t>Organization / Department</a:t>
                      </a:r>
                    </a:p>
                  </a:txBody>
                  <a:tcPr horzOverflow="overflow"/>
                </a:tc>
                <a:tc>
                  <a:txBody>
                    <a:bodyPr/>
                    <a:lstStyle/>
                    <a:p>
                      <a:pPr marL="457200" marR="0" lvl="0" indent="-457200" algn="ctr" defTabSz="914400" rtl="0" eaLnBrk="1" fontAlgn="base" latinLnBrk="0" hangingPunct="1">
                        <a:lnSpc>
                          <a:spcPct val="100000"/>
                        </a:lnSpc>
                        <a:spcBef>
                          <a:spcPct val="0"/>
                        </a:spcBef>
                        <a:spcAft>
                          <a:spcPct val="0"/>
                        </a:spcAft>
                        <a:buClrTx/>
                        <a:buSzPct val="75000"/>
                        <a:buFontTx/>
                        <a:buNone/>
                        <a:tabLst/>
                      </a:pPr>
                      <a:r>
                        <a:rPr kumimoji="0" lang="en-US" sz="2400" b="1" i="0" u="none" strike="noStrike" cap="none" normalizeH="0" baseline="0" dirty="0" smtClean="0">
                          <a:ln>
                            <a:noFill/>
                          </a:ln>
                          <a:solidFill>
                            <a:srgbClr val="000000"/>
                          </a:solidFill>
                          <a:effectLst/>
                          <a:latin typeface="+mn-lt"/>
                        </a:rPr>
                        <a:t>Area</a:t>
                      </a:r>
                    </a:p>
                    <a:p>
                      <a:pPr marL="457200" marR="0" lvl="0" indent="-457200" algn="ctr" defTabSz="914400" rtl="0" eaLnBrk="0" fontAlgn="base" latinLnBrk="0" hangingPunct="0">
                        <a:lnSpc>
                          <a:spcPct val="100000"/>
                        </a:lnSpc>
                        <a:spcBef>
                          <a:spcPct val="0"/>
                        </a:spcBef>
                        <a:spcAft>
                          <a:spcPct val="0"/>
                        </a:spcAft>
                        <a:buClrTx/>
                        <a:buSzPct val="75000"/>
                        <a:buFontTx/>
                        <a:buNone/>
                        <a:tabLst/>
                      </a:pPr>
                      <a:r>
                        <a:rPr kumimoji="0" lang="en-US" sz="2400" b="0" i="0" u="none" strike="noStrike" cap="none" normalizeH="0" baseline="0" dirty="0" smtClean="0">
                          <a:ln>
                            <a:noFill/>
                          </a:ln>
                          <a:solidFill>
                            <a:srgbClr val="000000"/>
                          </a:solidFill>
                          <a:effectLst/>
                          <a:latin typeface="+mn-lt"/>
                        </a:rPr>
                        <a:t>(Hectares)</a:t>
                      </a:r>
                    </a:p>
                  </a:txBody>
                  <a:tcPr horzOverflow="overflow"/>
                </a:tc>
                <a:tc>
                  <a:txBody>
                    <a:bodyPr/>
                    <a:lstStyle/>
                    <a:p>
                      <a:pPr marL="457200" marR="0" lvl="0" indent="-457200" algn="l" defTabSz="914400" rtl="0" eaLnBrk="1" fontAlgn="base" latinLnBrk="0" hangingPunct="1">
                        <a:lnSpc>
                          <a:spcPct val="100000"/>
                        </a:lnSpc>
                        <a:spcBef>
                          <a:spcPct val="0"/>
                        </a:spcBef>
                        <a:spcAft>
                          <a:spcPct val="0"/>
                        </a:spcAft>
                        <a:buClrTx/>
                        <a:buSzPct val="75000"/>
                        <a:buFontTx/>
                        <a:buNone/>
                        <a:tabLst/>
                      </a:pPr>
                      <a:r>
                        <a:rPr kumimoji="0" lang="en-US" sz="2400" b="1" i="0" u="none" strike="noStrike" cap="none" normalizeH="0" baseline="0" dirty="0" smtClean="0">
                          <a:ln>
                            <a:noFill/>
                          </a:ln>
                          <a:solidFill>
                            <a:srgbClr val="000000"/>
                          </a:solidFill>
                          <a:effectLst/>
                          <a:latin typeface="+mn-lt"/>
                        </a:rPr>
                        <a:t>Legal Status</a:t>
                      </a:r>
                    </a:p>
                  </a:txBody>
                  <a:tcPr horzOverflow="overflow"/>
                </a:tc>
              </a:tr>
              <a:tr h="838200">
                <a:tc>
                  <a:txBody>
                    <a:bodyPr/>
                    <a:lstStyle/>
                    <a:p>
                      <a:pPr marL="457200" marR="0" lvl="0" indent="-457200" algn="l" defTabSz="914400" rtl="0" eaLnBrk="1" fontAlgn="base" latinLnBrk="0" hangingPunct="1">
                        <a:lnSpc>
                          <a:spcPct val="100000"/>
                        </a:lnSpc>
                        <a:spcBef>
                          <a:spcPct val="0"/>
                        </a:spcBef>
                        <a:spcAft>
                          <a:spcPct val="0"/>
                        </a:spcAft>
                        <a:buClrTx/>
                        <a:buSzPct val="75000"/>
                        <a:buFontTx/>
                        <a:buNone/>
                        <a:tabLst/>
                      </a:pPr>
                      <a:r>
                        <a:rPr kumimoji="0" lang="en-US" sz="2400" b="0" i="0" u="none" strike="noStrike" cap="none" normalizeH="0" baseline="0" dirty="0" smtClean="0">
                          <a:ln>
                            <a:noFill/>
                          </a:ln>
                          <a:solidFill>
                            <a:srgbClr val="002060"/>
                          </a:solidFill>
                          <a:effectLst/>
                          <a:latin typeface="+mn-lt"/>
                        </a:rPr>
                        <a:t>Sindh Forest Department</a:t>
                      </a:r>
                      <a:endParaRPr kumimoji="0" lang="en-US" sz="2400" b="1" i="0" u="none" strike="noStrike" cap="none" normalizeH="0" baseline="0" dirty="0" smtClean="0">
                        <a:ln>
                          <a:noFill/>
                        </a:ln>
                        <a:solidFill>
                          <a:srgbClr val="002060"/>
                        </a:solidFill>
                        <a:effectLst/>
                        <a:latin typeface="+mn-lt"/>
                      </a:endParaRPr>
                    </a:p>
                  </a:txBody>
                  <a:tcPr horzOverflow="overflow"/>
                </a:tc>
                <a:tc>
                  <a:txBody>
                    <a:bodyPr/>
                    <a:lstStyle/>
                    <a:p>
                      <a:pPr marL="457200" marR="0" lvl="0" indent="-457200" algn="l" defTabSz="914400" rtl="0" eaLnBrk="1" fontAlgn="base" latinLnBrk="0" hangingPunct="1">
                        <a:lnSpc>
                          <a:spcPct val="100000"/>
                        </a:lnSpc>
                        <a:spcBef>
                          <a:spcPct val="0"/>
                        </a:spcBef>
                        <a:spcAft>
                          <a:spcPct val="0"/>
                        </a:spcAft>
                        <a:buClrTx/>
                        <a:buSzPct val="75000"/>
                        <a:buFontTx/>
                        <a:buNone/>
                        <a:tabLst/>
                      </a:pPr>
                      <a:r>
                        <a:rPr kumimoji="0" lang="en-US" sz="2400" b="0" i="0" u="none" strike="noStrike" cap="none" normalizeH="0" baseline="0" dirty="0" smtClean="0">
                          <a:ln>
                            <a:noFill/>
                          </a:ln>
                          <a:solidFill>
                            <a:srgbClr val="002060"/>
                          </a:solidFill>
                          <a:effectLst/>
                          <a:latin typeface="+mn-lt"/>
                        </a:rPr>
                        <a:t>280,470   </a:t>
                      </a:r>
                    </a:p>
                  </a:txBody>
                  <a:tcPr horzOverflow="overflow"/>
                </a:tc>
                <a:tc>
                  <a:txBody>
                    <a:bodyPr/>
                    <a:lstStyle/>
                    <a:p>
                      <a:pPr marL="457200" marR="0" lvl="0" indent="-457200" algn="l" defTabSz="914400" rtl="0" eaLnBrk="1" fontAlgn="base" latinLnBrk="0" hangingPunct="1">
                        <a:lnSpc>
                          <a:spcPct val="100000"/>
                        </a:lnSpc>
                        <a:spcBef>
                          <a:spcPct val="0"/>
                        </a:spcBef>
                        <a:spcAft>
                          <a:spcPct val="0"/>
                        </a:spcAft>
                        <a:buClrTx/>
                        <a:buSzPct val="75000"/>
                        <a:buFontTx/>
                        <a:buNone/>
                        <a:tabLst/>
                      </a:pPr>
                      <a:r>
                        <a:rPr kumimoji="0" lang="en-US" sz="2400" b="0" i="0" u="none" strike="noStrike" cap="none" normalizeH="0" baseline="0" dirty="0" smtClean="0">
                          <a:ln>
                            <a:noFill/>
                          </a:ln>
                          <a:solidFill>
                            <a:srgbClr val="002060"/>
                          </a:solidFill>
                          <a:effectLst/>
                          <a:latin typeface="+mn-lt"/>
                        </a:rPr>
                        <a:t>Protected Forests (1958)</a:t>
                      </a:r>
                      <a:endParaRPr kumimoji="0" lang="en-US" sz="2400" b="1" i="0" u="none" strike="noStrike" cap="none" normalizeH="0" baseline="0" dirty="0" smtClean="0">
                        <a:ln>
                          <a:noFill/>
                        </a:ln>
                        <a:solidFill>
                          <a:srgbClr val="002060"/>
                        </a:solidFill>
                        <a:effectLst/>
                        <a:latin typeface="+mn-lt"/>
                      </a:endParaRPr>
                    </a:p>
                  </a:txBody>
                  <a:tcPr horzOverflow="overflow"/>
                </a:tc>
              </a:tr>
              <a:tr h="838200">
                <a:tc>
                  <a:txBody>
                    <a:bodyPr/>
                    <a:lstStyle/>
                    <a:p>
                      <a:pPr marL="457200" marR="0" lvl="0" indent="-457200" algn="l" defTabSz="914400" rtl="0" eaLnBrk="1" fontAlgn="base" latinLnBrk="0" hangingPunct="1">
                        <a:lnSpc>
                          <a:spcPct val="100000"/>
                        </a:lnSpc>
                        <a:spcBef>
                          <a:spcPct val="0"/>
                        </a:spcBef>
                        <a:spcAft>
                          <a:spcPct val="0"/>
                        </a:spcAft>
                        <a:buClrTx/>
                        <a:buSzPct val="75000"/>
                        <a:buFontTx/>
                        <a:buNone/>
                        <a:tabLst/>
                      </a:pPr>
                      <a:r>
                        <a:rPr kumimoji="0" lang="en-US" sz="2400" b="0" i="0" u="none" strike="noStrike" cap="none" normalizeH="0" baseline="0" dirty="0" smtClean="0">
                          <a:ln>
                            <a:noFill/>
                          </a:ln>
                          <a:solidFill>
                            <a:srgbClr val="002060"/>
                          </a:solidFill>
                          <a:effectLst/>
                          <a:latin typeface="+mn-lt"/>
                        </a:rPr>
                        <a:t>Sindh Board of Revenue</a:t>
                      </a:r>
                      <a:endParaRPr kumimoji="0" lang="en-US" sz="2400" b="1" i="0" u="none" strike="noStrike" cap="none" normalizeH="0" baseline="0" dirty="0" smtClean="0">
                        <a:ln>
                          <a:noFill/>
                        </a:ln>
                        <a:solidFill>
                          <a:srgbClr val="002060"/>
                        </a:solidFill>
                        <a:effectLst/>
                        <a:latin typeface="+mn-lt"/>
                      </a:endParaRPr>
                    </a:p>
                  </a:txBody>
                  <a:tcPr horzOverflow="overflow"/>
                </a:tc>
                <a:tc>
                  <a:txBody>
                    <a:bodyPr/>
                    <a:lstStyle/>
                    <a:p>
                      <a:pPr marL="457200" marR="0" lvl="0" indent="-457200" algn="l" defTabSz="914400" rtl="0" eaLnBrk="1" fontAlgn="base" latinLnBrk="0" hangingPunct="1">
                        <a:lnSpc>
                          <a:spcPct val="100000"/>
                        </a:lnSpc>
                        <a:spcBef>
                          <a:spcPct val="0"/>
                        </a:spcBef>
                        <a:spcAft>
                          <a:spcPct val="0"/>
                        </a:spcAft>
                        <a:buClrTx/>
                        <a:buSzPct val="75000"/>
                        <a:buFontTx/>
                        <a:buNone/>
                        <a:tabLst/>
                      </a:pPr>
                      <a:r>
                        <a:rPr kumimoji="0" lang="en-US" sz="2400" b="0" i="0" u="none" strike="noStrike" cap="none" normalizeH="0" baseline="0" smtClean="0">
                          <a:ln>
                            <a:noFill/>
                          </a:ln>
                          <a:solidFill>
                            <a:srgbClr val="002060"/>
                          </a:solidFill>
                          <a:effectLst/>
                          <a:latin typeface="+mn-lt"/>
                        </a:rPr>
                        <a:t>260,000</a:t>
                      </a:r>
                      <a:endParaRPr kumimoji="0" lang="en-US" sz="2400" b="1" i="0" u="none" strike="noStrike" cap="none" normalizeH="0" baseline="0" smtClean="0">
                        <a:ln>
                          <a:noFill/>
                        </a:ln>
                        <a:solidFill>
                          <a:srgbClr val="002060"/>
                        </a:solidFill>
                        <a:effectLst/>
                        <a:latin typeface="+mn-lt"/>
                      </a:endParaRPr>
                    </a:p>
                  </a:txBody>
                  <a:tcPr horzOverflow="overflow"/>
                </a:tc>
                <a:tc>
                  <a:txBody>
                    <a:bodyPr/>
                    <a:lstStyle/>
                    <a:p>
                      <a:pPr marL="457200" marR="0" lvl="0" indent="-457200" algn="l" defTabSz="914400" rtl="0" eaLnBrk="1" fontAlgn="base" latinLnBrk="0" hangingPunct="1">
                        <a:lnSpc>
                          <a:spcPct val="100000"/>
                        </a:lnSpc>
                        <a:spcBef>
                          <a:spcPct val="0"/>
                        </a:spcBef>
                        <a:spcAft>
                          <a:spcPct val="0"/>
                        </a:spcAft>
                        <a:buClrTx/>
                        <a:buSzPct val="75000"/>
                        <a:buFontTx/>
                        <a:buNone/>
                        <a:tabLst/>
                      </a:pPr>
                      <a:r>
                        <a:rPr kumimoji="0" lang="en-US" sz="2400" b="0" i="0" u="none" strike="noStrike" cap="none" normalizeH="0" baseline="0" dirty="0" smtClean="0">
                          <a:ln>
                            <a:noFill/>
                          </a:ln>
                          <a:solidFill>
                            <a:srgbClr val="002060"/>
                          </a:solidFill>
                          <a:effectLst/>
                          <a:latin typeface="+mn-lt"/>
                        </a:rPr>
                        <a:t>Protected Forests (Nov. 2010)</a:t>
                      </a:r>
                      <a:endParaRPr kumimoji="0" lang="en-US" sz="2400" b="1" i="0" u="none" strike="noStrike" cap="none" normalizeH="0" baseline="0" dirty="0" smtClean="0">
                        <a:ln>
                          <a:noFill/>
                        </a:ln>
                        <a:solidFill>
                          <a:srgbClr val="002060"/>
                        </a:solidFill>
                        <a:effectLst/>
                        <a:latin typeface="+mn-lt"/>
                      </a:endParaRPr>
                    </a:p>
                  </a:txBody>
                  <a:tcPr horzOverflow="overflow"/>
                </a:tc>
              </a:tr>
              <a:tr h="838200">
                <a:tc>
                  <a:txBody>
                    <a:bodyPr/>
                    <a:lstStyle/>
                    <a:p>
                      <a:pPr marL="457200" marR="0" lvl="0" indent="-457200" algn="l" defTabSz="914400" rtl="0" eaLnBrk="1" fontAlgn="base" latinLnBrk="0" hangingPunct="1">
                        <a:lnSpc>
                          <a:spcPct val="100000"/>
                        </a:lnSpc>
                        <a:spcBef>
                          <a:spcPct val="0"/>
                        </a:spcBef>
                        <a:spcAft>
                          <a:spcPct val="0"/>
                        </a:spcAft>
                        <a:buClrTx/>
                        <a:buSzPct val="75000"/>
                        <a:buFontTx/>
                        <a:buNone/>
                        <a:tabLst/>
                      </a:pPr>
                      <a:r>
                        <a:rPr kumimoji="0" lang="en-US" sz="2400" b="0" i="0" u="none" strike="noStrike" cap="none" normalizeH="0" baseline="0" dirty="0" smtClean="0">
                          <a:ln>
                            <a:noFill/>
                          </a:ln>
                          <a:solidFill>
                            <a:srgbClr val="002060"/>
                          </a:solidFill>
                          <a:effectLst/>
                          <a:latin typeface="+mn-lt"/>
                        </a:rPr>
                        <a:t>Port Qasim Authority</a:t>
                      </a:r>
                      <a:endParaRPr kumimoji="0" lang="en-US" sz="2400" b="1" i="0" u="none" strike="noStrike" cap="none" normalizeH="0" baseline="0" dirty="0" smtClean="0">
                        <a:ln>
                          <a:noFill/>
                        </a:ln>
                        <a:solidFill>
                          <a:srgbClr val="002060"/>
                        </a:solidFill>
                        <a:effectLst/>
                        <a:latin typeface="+mn-lt"/>
                      </a:endParaRPr>
                    </a:p>
                  </a:txBody>
                  <a:tcPr horzOverflow="overflow"/>
                </a:tc>
                <a:tc>
                  <a:txBody>
                    <a:bodyPr/>
                    <a:lstStyle/>
                    <a:p>
                      <a:pPr marL="457200" marR="0" lvl="0" indent="-457200" algn="l" defTabSz="914400" rtl="0" eaLnBrk="1" fontAlgn="base" latinLnBrk="0" hangingPunct="1">
                        <a:lnSpc>
                          <a:spcPct val="100000"/>
                        </a:lnSpc>
                        <a:spcBef>
                          <a:spcPct val="0"/>
                        </a:spcBef>
                        <a:spcAft>
                          <a:spcPct val="0"/>
                        </a:spcAft>
                        <a:buClrTx/>
                        <a:buSzPct val="75000"/>
                        <a:buFontTx/>
                        <a:buNone/>
                        <a:tabLst/>
                      </a:pPr>
                      <a:r>
                        <a:rPr kumimoji="0" lang="en-US" sz="2400" b="0" i="0" u="none" strike="noStrike" cap="none" normalizeH="0" baseline="0" dirty="0" smtClean="0">
                          <a:ln>
                            <a:noFill/>
                          </a:ln>
                          <a:solidFill>
                            <a:srgbClr val="002060"/>
                          </a:solidFill>
                          <a:effectLst/>
                          <a:latin typeface="+mn-lt"/>
                        </a:rPr>
                        <a:t>64,400</a:t>
                      </a:r>
                      <a:endParaRPr kumimoji="0" lang="en-US" sz="2400" b="1" i="0" u="none" strike="noStrike" cap="none" normalizeH="0" baseline="0" dirty="0" smtClean="0">
                        <a:ln>
                          <a:noFill/>
                        </a:ln>
                        <a:solidFill>
                          <a:srgbClr val="002060"/>
                        </a:solidFill>
                        <a:effectLst/>
                        <a:latin typeface="+mn-lt"/>
                      </a:endParaRPr>
                    </a:p>
                  </a:txBody>
                  <a:tcPr horzOverflow="overflow"/>
                </a:tc>
                <a:tc>
                  <a:txBody>
                    <a:bodyPr/>
                    <a:lstStyle/>
                    <a:p>
                      <a:pPr marL="457200" marR="0" lvl="0" indent="-457200" algn="l" defTabSz="914400" rtl="0" eaLnBrk="1" fontAlgn="base" latinLnBrk="0" hangingPunct="1">
                        <a:lnSpc>
                          <a:spcPct val="100000"/>
                        </a:lnSpc>
                        <a:spcBef>
                          <a:spcPct val="0"/>
                        </a:spcBef>
                        <a:spcAft>
                          <a:spcPct val="0"/>
                        </a:spcAft>
                        <a:buClrTx/>
                        <a:buSzPct val="75000"/>
                        <a:buFontTx/>
                        <a:buNone/>
                        <a:tabLst/>
                      </a:pPr>
                      <a:r>
                        <a:rPr kumimoji="0" lang="en-US" sz="2400" b="0" i="0" u="none" strike="noStrike" cap="none" normalizeH="0" baseline="0" dirty="0" smtClean="0">
                          <a:ln>
                            <a:noFill/>
                          </a:ln>
                          <a:solidFill>
                            <a:srgbClr val="002060"/>
                          </a:solidFill>
                          <a:effectLst/>
                          <a:latin typeface="+mn-lt"/>
                        </a:rPr>
                        <a:t>Protected Forests (1958)</a:t>
                      </a:r>
                      <a:endParaRPr kumimoji="0" lang="en-US" sz="2400" b="1" i="0" u="none" strike="noStrike" cap="none" normalizeH="0" baseline="0" dirty="0" smtClean="0">
                        <a:ln>
                          <a:noFill/>
                        </a:ln>
                        <a:solidFill>
                          <a:srgbClr val="002060"/>
                        </a:solidFill>
                        <a:effectLst/>
                        <a:latin typeface="+mn-lt"/>
                      </a:endParaRPr>
                    </a:p>
                  </a:txBody>
                  <a:tcPr horzOverflow="overflow"/>
                </a:tc>
              </a:tr>
              <a:tr h="838200">
                <a:tc>
                  <a:txBody>
                    <a:bodyPr/>
                    <a:lstStyle/>
                    <a:p>
                      <a:pPr marL="457200" marR="0" lvl="0" indent="-457200" algn="l" defTabSz="914400" rtl="0" eaLnBrk="1" fontAlgn="base" latinLnBrk="0" hangingPunct="1">
                        <a:lnSpc>
                          <a:spcPct val="100000"/>
                        </a:lnSpc>
                        <a:spcBef>
                          <a:spcPct val="0"/>
                        </a:spcBef>
                        <a:spcAft>
                          <a:spcPct val="0"/>
                        </a:spcAft>
                        <a:buClrTx/>
                        <a:buSzPct val="75000"/>
                        <a:buFontTx/>
                        <a:buNone/>
                        <a:tabLst/>
                      </a:pPr>
                      <a:r>
                        <a:rPr kumimoji="0" lang="en-US" sz="2400" b="0" i="0" u="none" strike="noStrike" cap="none" normalizeH="0" baseline="0" dirty="0" smtClean="0">
                          <a:ln>
                            <a:noFill/>
                          </a:ln>
                          <a:solidFill>
                            <a:srgbClr val="002060"/>
                          </a:solidFill>
                          <a:effectLst/>
                          <a:latin typeface="+mn-lt"/>
                        </a:rPr>
                        <a:t>Karachi Port Trust </a:t>
                      </a:r>
                    </a:p>
                  </a:txBody>
                  <a:tcPr horzOverflow="overflow"/>
                </a:tc>
                <a:tc>
                  <a:txBody>
                    <a:bodyPr/>
                    <a:lstStyle/>
                    <a:p>
                      <a:pPr marL="457200" marR="0" lvl="0" indent="-457200" algn="l" defTabSz="914400" rtl="0" eaLnBrk="1" fontAlgn="base" latinLnBrk="0" hangingPunct="1">
                        <a:lnSpc>
                          <a:spcPct val="100000"/>
                        </a:lnSpc>
                        <a:spcBef>
                          <a:spcPct val="0"/>
                        </a:spcBef>
                        <a:spcAft>
                          <a:spcPct val="0"/>
                        </a:spcAft>
                        <a:buClrTx/>
                        <a:buSzPct val="75000"/>
                        <a:buFontTx/>
                        <a:buNone/>
                        <a:tabLst/>
                      </a:pPr>
                      <a:r>
                        <a:rPr kumimoji="0" lang="en-US" sz="2400" b="0" i="0" u="none" strike="noStrike" cap="none" normalizeH="0" baseline="0" dirty="0" smtClean="0">
                          <a:ln>
                            <a:noFill/>
                          </a:ln>
                          <a:solidFill>
                            <a:srgbClr val="002060"/>
                          </a:solidFill>
                          <a:effectLst/>
                          <a:latin typeface="+mn-lt"/>
                        </a:rPr>
                        <a:t>2,000</a:t>
                      </a:r>
                    </a:p>
                  </a:txBody>
                  <a:tcPr horzOverflow="overflow"/>
                </a:tc>
                <a:tc>
                  <a:txBody>
                    <a:bodyPr/>
                    <a:lstStyle/>
                    <a:p>
                      <a:pPr marL="457200" marR="0" lvl="0" indent="-457200" algn="l" defTabSz="914400" rtl="0" eaLnBrk="1" fontAlgn="base" latinLnBrk="0" hangingPunct="1">
                        <a:lnSpc>
                          <a:spcPct val="100000"/>
                        </a:lnSpc>
                        <a:spcBef>
                          <a:spcPct val="0"/>
                        </a:spcBef>
                        <a:spcAft>
                          <a:spcPct val="0"/>
                        </a:spcAft>
                        <a:buClrTx/>
                        <a:buSzPct val="75000"/>
                        <a:buFontTx/>
                        <a:buNone/>
                        <a:tabLst/>
                      </a:pPr>
                      <a:r>
                        <a:rPr kumimoji="0" lang="en-US" sz="2400" b="0" i="0" u="none" strike="noStrike" cap="none" normalizeH="0" baseline="0" dirty="0" smtClean="0">
                          <a:ln>
                            <a:noFill/>
                          </a:ln>
                          <a:solidFill>
                            <a:srgbClr val="002060"/>
                          </a:solidFill>
                          <a:effectLst/>
                          <a:latin typeface="+mn-lt"/>
                        </a:rPr>
                        <a:t>Protected Forests (Nov. 2010)</a:t>
                      </a:r>
                      <a:endParaRPr kumimoji="0" lang="en-US" sz="2400" b="1" i="0" u="none" strike="noStrike" cap="none" normalizeH="0" baseline="0" dirty="0" smtClean="0">
                        <a:ln>
                          <a:noFill/>
                        </a:ln>
                        <a:solidFill>
                          <a:srgbClr val="002060"/>
                        </a:solidFill>
                        <a:effectLst/>
                        <a:latin typeface="+mn-lt"/>
                      </a:endParaRPr>
                    </a:p>
                  </a:txBody>
                  <a:tcPr horzOverflow="overflow"/>
                </a:tc>
              </a:tr>
              <a:tr h="838200">
                <a:tc>
                  <a:txBody>
                    <a:bodyPr/>
                    <a:lstStyle/>
                    <a:p>
                      <a:pPr marL="457200" marR="0" lvl="0" indent="-457200" algn="l" defTabSz="914400" rtl="0" eaLnBrk="1" fontAlgn="base" latinLnBrk="0" hangingPunct="1">
                        <a:lnSpc>
                          <a:spcPct val="100000"/>
                        </a:lnSpc>
                        <a:spcBef>
                          <a:spcPct val="0"/>
                        </a:spcBef>
                        <a:spcAft>
                          <a:spcPct val="0"/>
                        </a:spcAft>
                        <a:buClrTx/>
                        <a:buSzPct val="75000"/>
                        <a:buFontTx/>
                        <a:buNone/>
                        <a:tabLst/>
                      </a:pPr>
                      <a:r>
                        <a:rPr kumimoji="0" lang="en-US" sz="2400" b="1" i="0" u="none" strike="noStrike" cap="none" normalizeH="0" baseline="0" dirty="0" smtClean="0">
                          <a:ln>
                            <a:noFill/>
                          </a:ln>
                          <a:solidFill>
                            <a:srgbClr val="000000"/>
                          </a:solidFill>
                          <a:effectLst/>
                          <a:latin typeface="+mn-lt"/>
                        </a:rPr>
                        <a:t>Total</a:t>
                      </a:r>
                    </a:p>
                  </a:txBody>
                  <a:tcPr horzOverflow="overflow"/>
                </a:tc>
                <a:tc>
                  <a:txBody>
                    <a:bodyPr/>
                    <a:lstStyle/>
                    <a:p>
                      <a:pPr marL="457200" marR="0" lvl="0" indent="-457200" algn="l" defTabSz="914400" rtl="0" eaLnBrk="1" fontAlgn="base" latinLnBrk="0" hangingPunct="1">
                        <a:lnSpc>
                          <a:spcPct val="100000"/>
                        </a:lnSpc>
                        <a:spcBef>
                          <a:spcPct val="0"/>
                        </a:spcBef>
                        <a:spcAft>
                          <a:spcPct val="0"/>
                        </a:spcAft>
                        <a:buClrTx/>
                        <a:buSzPct val="75000"/>
                        <a:buFontTx/>
                        <a:buNone/>
                        <a:tabLst/>
                      </a:pPr>
                      <a:r>
                        <a:rPr kumimoji="0" lang="en-US" sz="2400" b="1" i="0" u="none" strike="noStrike" cap="none" normalizeH="0" baseline="0" dirty="0" smtClean="0">
                          <a:ln>
                            <a:noFill/>
                          </a:ln>
                          <a:solidFill>
                            <a:srgbClr val="000000"/>
                          </a:solidFill>
                          <a:effectLst/>
                          <a:latin typeface="+mn-lt"/>
                        </a:rPr>
                        <a:t>606,870</a:t>
                      </a:r>
                    </a:p>
                  </a:txBody>
                  <a:tcPr horzOverflow="overflow"/>
                </a:tc>
                <a:tc>
                  <a:txBody>
                    <a:bodyPr/>
                    <a:lstStyle/>
                    <a:p>
                      <a:pPr marL="457200" marR="0" lvl="0" indent="-457200" algn="l" defTabSz="914400" rtl="0" eaLnBrk="1" fontAlgn="base" latinLnBrk="0" hangingPunct="1">
                        <a:lnSpc>
                          <a:spcPct val="100000"/>
                        </a:lnSpc>
                        <a:spcBef>
                          <a:spcPct val="0"/>
                        </a:spcBef>
                        <a:spcAft>
                          <a:spcPct val="0"/>
                        </a:spcAft>
                        <a:buClrTx/>
                        <a:buSzPct val="75000"/>
                        <a:buFontTx/>
                        <a:buNone/>
                        <a:tabLst/>
                      </a:pPr>
                      <a:endParaRPr kumimoji="0" lang="en-US" sz="2400" b="1" i="0" u="none" strike="noStrike" cap="none" normalizeH="0" baseline="0" dirty="0" smtClean="0">
                        <a:ln>
                          <a:noFill/>
                        </a:ln>
                        <a:solidFill>
                          <a:schemeClr val="tx1"/>
                        </a:solidFill>
                        <a:effectLst/>
                        <a:latin typeface="+mn-lt"/>
                      </a:endParaRPr>
                    </a:p>
                  </a:txBody>
                  <a:tcPr horzOverflow="overflow"/>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066800" y="304800"/>
            <a:ext cx="7772400" cy="914400"/>
          </a:xfrm>
        </p:spPr>
        <p:txBody>
          <a:bodyPr/>
          <a:lstStyle/>
          <a:p>
            <a:r>
              <a:rPr lang="en-US" smtClean="0">
                <a:solidFill>
                  <a:srgbClr val="FF0000"/>
                </a:solidFill>
              </a:rPr>
              <a:t>Coastal Resources of Pakistan</a:t>
            </a:r>
          </a:p>
        </p:txBody>
      </p:sp>
      <p:sp>
        <p:nvSpPr>
          <p:cNvPr id="7171" name="Content Placeholder 2"/>
          <p:cNvSpPr>
            <a:spLocks noGrp="1"/>
          </p:cNvSpPr>
          <p:nvPr>
            <p:ph idx="1"/>
          </p:nvPr>
        </p:nvSpPr>
        <p:spPr>
          <a:xfrm>
            <a:off x="533400" y="1219200"/>
            <a:ext cx="8305800" cy="5410200"/>
          </a:xfrm>
        </p:spPr>
        <p:txBody>
          <a:bodyPr/>
          <a:lstStyle/>
          <a:p>
            <a:r>
              <a:rPr lang="en-US" b="1" smtClean="0">
                <a:solidFill>
                  <a:srgbClr val="000000"/>
                </a:solidFill>
              </a:rPr>
              <a:t>MANGROVES:</a:t>
            </a:r>
            <a:r>
              <a:rPr lang="en-US" smtClean="0">
                <a:solidFill>
                  <a:srgbClr val="000000"/>
                </a:solidFill>
              </a:rPr>
              <a:t> The Indus delta mangrove ecosystem is spread over 600,000 hectares</a:t>
            </a:r>
          </a:p>
          <a:p>
            <a:r>
              <a:rPr lang="en-US" smtClean="0">
                <a:solidFill>
                  <a:srgbClr val="000000"/>
                </a:solidFill>
              </a:rPr>
              <a:t>SUPARCO in 2009 estimated, the total covered mangrove forest area along the Coast of Sindh as107,640 hectares, out of which the mangrove forests at Karachi harbour area are spread over 1,160 hectares and in Indus Deltaic region, over an area of 106,480 ha. </a:t>
            </a:r>
          </a:p>
          <a:p>
            <a:r>
              <a:rPr lang="en-US" smtClean="0">
                <a:solidFill>
                  <a:srgbClr val="000000"/>
                </a:solidFill>
              </a:rPr>
              <a:t>About 7500 hectares of Mangroves exist in Baluchistan coast </a:t>
            </a:r>
          </a:p>
          <a:p>
            <a:endParaRPr lang="en-US" smtClean="0"/>
          </a:p>
        </p:txBody>
      </p:sp>
      <p:pic>
        <p:nvPicPr>
          <p:cNvPr id="7172" name="Picture 4" descr="C:\Users\Muhammad Arif\Desktop\SUPARCO Report 2008\PICTURES OF REPORT\Slide4.JPG"/>
          <p:cNvPicPr>
            <a:picLocks noChangeAspect="1" noChangeArrowheads="1"/>
          </p:cNvPicPr>
          <p:nvPr/>
        </p:nvPicPr>
        <p:blipFill>
          <a:blip r:embed="rId2"/>
          <a:srcRect/>
          <a:stretch>
            <a:fillRect/>
          </a:stretch>
        </p:blipFill>
        <p:spPr bwMode="auto">
          <a:xfrm>
            <a:off x="-381000" y="0"/>
            <a:ext cx="9906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0" y="76200"/>
            <a:ext cx="7772400" cy="762000"/>
          </a:xfrm>
        </p:spPr>
        <p:txBody>
          <a:bodyPr/>
          <a:lstStyle/>
          <a:p>
            <a:r>
              <a:rPr lang="en-US" sz="4000" smtClean="0"/>
              <a:t>    </a:t>
            </a:r>
            <a:r>
              <a:rPr lang="en-US" sz="3600" b="1" smtClean="0">
                <a:solidFill>
                  <a:srgbClr val="000000"/>
                </a:solidFill>
              </a:rPr>
              <a:t>Mangrove Species of Indus Delta</a:t>
            </a:r>
          </a:p>
        </p:txBody>
      </p:sp>
      <p:pic>
        <p:nvPicPr>
          <p:cNvPr id="8195" name="Picture 10" descr="C:\Documents and Settings\Khan\Local Settings\Temporary Internet Files\Content.Word\P1010339.jpg"/>
          <p:cNvPicPr>
            <a:picLocks noChangeAspect="1" noChangeArrowheads="1"/>
          </p:cNvPicPr>
          <p:nvPr/>
        </p:nvPicPr>
        <p:blipFill>
          <a:blip r:embed="rId3"/>
          <a:srcRect/>
          <a:stretch>
            <a:fillRect/>
          </a:stretch>
        </p:blipFill>
        <p:spPr bwMode="auto">
          <a:xfrm>
            <a:off x="5562600" y="3886200"/>
            <a:ext cx="3505200" cy="2895600"/>
          </a:xfrm>
          <a:prstGeom prst="rect">
            <a:avLst/>
          </a:prstGeom>
          <a:noFill/>
          <a:ln w="9525">
            <a:solidFill>
              <a:srgbClr val="000000"/>
            </a:solidFill>
            <a:miter lim="800000"/>
            <a:headEnd/>
            <a:tailEnd/>
          </a:ln>
        </p:spPr>
      </p:pic>
      <p:pic>
        <p:nvPicPr>
          <p:cNvPr id="8196" name="Picture 7" descr="D:\CFD Presentation Pack_April 2010\Four Mangrove Species\Rhizohora with stilt roots.jpg"/>
          <p:cNvPicPr>
            <a:picLocks noChangeAspect="1" noChangeArrowheads="1"/>
          </p:cNvPicPr>
          <p:nvPr/>
        </p:nvPicPr>
        <p:blipFill>
          <a:blip r:embed="rId4"/>
          <a:srcRect t="6110" b="4073"/>
          <a:stretch>
            <a:fillRect/>
          </a:stretch>
        </p:blipFill>
        <p:spPr bwMode="auto">
          <a:xfrm>
            <a:off x="5562600" y="762000"/>
            <a:ext cx="3505200" cy="2981325"/>
          </a:xfrm>
          <a:prstGeom prst="rect">
            <a:avLst/>
          </a:prstGeom>
          <a:solidFill>
            <a:srgbClr val="000000"/>
          </a:solidFill>
          <a:ln w="9525">
            <a:solidFill>
              <a:srgbClr val="000000"/>
            </a:solidFill>
            <a:miter lim="800000"/>
            <a:headEnd/>
            <a:tailEnd/>
          </a:ln>
        </p:spPr>
      </p:pic>
      <p:pic>
        <p:nvPicPr>
          <p:cNvPr id="8197" name="Picture 8" descr="D:\CFD Presentation Pack_April 2010\Four Mangrove Species\Ceriops tagal-2.jpg"/>
          <p:cNvPicPr>
            <a:picLocks noChangeAspect="1" noChangeArrowheads="1"/>
          </p:cNvPicPr>
          <p:nvPr/>
        </p:nvPicPr>
        <p:blipFill>
          <a:blip r:embed="rId5"/>
          <a:srcRect l="6117" t="4539" r="4079" b="1514"/>
          <a:stretch>
            <a:fillRect/>
          </a:stretch>
        </p:blipFill>
        <p:spPr bwMode="auto">
          <a:xfrm>
            <a:off x="76200" y="3962400"/>
            <a:ext cx="3276600" cy="2819400"/>
          </a:xfrm>
          <a:prstGeom prst="rect">
            <a:avLst/>
          </a:prstGeom>
          <a:noFill/>
          <a:ln w="9525">
            <a:solidFill>
              <a:srgbClr val="000000"/>
            </a:solidFill>
            <a:miter lim="800000"/>
            <a:headEnd/>
            <a:tailEnd/>
          </a:ln>
        </p:spPr>
      </p:pic>
      <p:sp>
        <p:nvSpPr>
          <p:cNvPr id="8198" name="Text Box 8"/>
          <p:cNvSpPr txBox="1">
            <a:spLocks noChangeArrowheads="1"/>
          </p:cNvSpPr>
          <p:nvPr/>
        </p:nvSpPr>
        <p:spPr bwMode="auto">
          <a:xfrm>
            <a:off x="3886200" y="3048000"/>
            <a:ext cx="1957388" cy="609600"/>
          </a:xfrm>
          <a:prstGeom prst="rect">
            <a:avLst/>
          </a:prstGeom>
          <a:solidFill>
            <a:srgbClr val="FFFFFF"/>
          </a:solidFill>
          <a:ln w="9525">
            <a:solidFill>
              <a:srgbClr val="000000"/>
            </a:solidFill>
            <a:miter lim="800000"/>
            <a:headEnd/>
            <a:tailEnd/>
          </a:ln>
        </p:spPr>
        <p:txBody>
          <a:bodyPr/>
          <a:lstStyle/>
          <a:p>
            <a:pPr algn="ctr">
              <a:spcAft>
                <a:spcPts val="1000"/>
              </a:spcAft>
            </a:pPr>
            <a:r>
              <a:rPr lang="en-US" sz="1400" b="1" i="1">
                <a:latin typeface="Calibri" pitchFamily="34" charset="0"/>
              </a:rPr>
              <a:t>Rhizophora mucronata </a:t>
            </a:r>
            <a:r>
              <a:rPr lang="en-US" sz="1400" b="1">
                <a:latin typeface="Calibri" pitchFamily="34" charset="0"/>
              </a:rPr>
              <a:t>(Kumri)</a:t>
            </a:r>
            <a:endParaRPr lang="en-US" sz="1400"/>
          </a:p>
        </p:txBody>
      </p:sp>
      <p:sp>
        <p:nvSpPr>
          <p:cNvPr id="8199" name="Text Box 9"/>
          <p:cNvSpPr txBox="1">
            <a:spLocks noChangeArrowheads="1"/>
          </p:cNvSpPr>
          <p:nvPr/>
        </p:nvSpPr>
        <p:spPr bwMode="auto">
          <a:xfrm>
            <a:off x="3171825" y="4152900"/>
            <a:ext cx="1552575" cy="571500"/>
          </a:xfrm>
          <a:prstGeom prst="rect">
            <a:avLst/>
          </a:prstGeom>
          <a:solidFill>
            <a:srgbClr val="FFFFFF"/>
          </a:solidFill>
          <a:ln w="9525">
            <a:solidFill>
              <a:srgbClr val="000000"/>
            </a:solidFill>
            <a:miter lim="800000"/>
            <a:headEnd/>
            <a:tailEnd/>
          </a:ln>
        </p:spPr>
        <p:txBody>
          <a:bodyPr/>
          <a:lstStyle/>
          <a:p>
            <a:pPr algn="ctr">
              <a:spcAft>
                <a:spcPts val="1000"/>
              </a:spcAft>
            </a:pPr>
            <a:r>
              <a:rPr lang="en-US" sz="1400" b="1" i="1">
                <a:latin typeface="Calibri" pitchFamily="34" charset="0"/>
              </a:rPr>
              <a:t>Ceriops tagal </a:t>
            </a:r>
            <a:r>
              <a:rPr lang="en-US" sz="1400" b="1">
                <a:latin typeface="Calibri" pitchFamily="34" charset="0"/>
              </a:rPr>
              <a:t>(Kiriri)</a:t>
            </a:r>
            <a:endParaRPr lang="en-US" sz="1400"/>
          </a:p>
        </p:txBody>
      </p:sp>
      <p:sp>
        <p:nvSpPr>
          <p:cNvPr id="8200" name="Text Box 10"/>
          <p:cNvSpPr txBox="1">
            <a:spLocks noChangeArrowheads="1"/>
          </p:cNvSpPr>
          <p:nvPr/>
        </p:nvSpPr>
        <p:spPr bwMode="auto">
          <a:xfrm>
            <a:off x="3886200" y="6019800"/>
            <a:ext cx="2133600" cy="533400"/>
          </a:xfrm>
          <a:prstGeom prst="rect">
            <a:avLst/>
          </a:prstGeom>
          <a:solidFill>
            <a:srgbClr val="FFFFFF"/>
          </a:solidFill>
          <a:ln w="9525">
            <a:solidFill>
              <a:srgbClr val="000000"/>
            </a:solidFill>
            <a:miter lim="800000"/>
            <a:headEnd/>
            <a:tailEnd/>
          </a:ln>
        </p:spPr>
        <p:txBody>
          <a:bodyPr/>
          <a:lstStyle/>
          <a:p>
            <a:pPr algn="ctr">
              <a:spcAft>
                <a:spcPts val="1000"/>
              </a:spcAft>
            </a:pPr>
            <a:r>
              <a:rPr lang="en-US" sz="1400" b="1" i="1">
                <a:latin typeface="Calibri" pitchFamily="34" charset="0"/>
              </a:rPr>
              <a:t>Aegiceras corniculatum </a:t>
            </a:r>
            <a:r>
              <a:rPr lang="en-US" sz="1400" b="1">
                <a:latin typeface="Calibri" pitchFamily="34" charset="0"/>
              </a:rPr>
              <a:t>(Chaunr)</a:t>
            </a:r>
            <a:endParaRPr lang="en-US" sz="1400"/>
          </a:p>
        </p:txBody>
      </p:sp>
      <p:pic>
        <p:nvPicPr>
          <p:cNvPr id="8201" name="Picture 10" descr="C:\Users\F Agha Tahir Hussain\Desktop\Fully grown Avencinnia tree.JPG"/>
          <p:cNvPicPr>
            <a:picLocks noChangeAspect="1" noChangeArrowheads="1"/>
          </p:cNvPicPr>
          <p:nvPr/>
        </p:nvPicPr>
        <p:blipFill>
          <a:blip r:embed="rId6"/>
          <a:srcRect/>
          <a:stretch>
            <a:fillRect/>
          </a:stretch>
        </p:blipFill>
        <p:spPr bwMode="auto">
          <a:xfrm>
            <a:off x="76200" y="762000"/>
            <a:ext cx="3352800" cy="2971800"/>
          </a:xfrm>
          <a:prstGeom prst="rect">
            <a:avLst/>
          </a:prstGeom>
          <a:noFill/>
          <a:ln w="12700">
            <a:solidFill>
              <a:srgbClr val="000000"/>
            </a:solidFill>
            <a:miter lim="800000"/>
            <a:headEnd/>
            <a:tailEnd/>
          </a:ln>
        </p:spPr>
      </p:pic>
      <p:sp>
        <p:nvSpPr>
          <p:cNvPr id="8202" name="Text Box 7"/>
          <p:cNvSpPr txBox="1">
            <a:spLocks noChangeArrowheads="1"/>
          </p:cNvSpPr>
          <p:nvPr/>
        </p:nvSpPr>
        <p:spPr bwMode="auto">
          <a:xfrm>
            <a:off x="3200400" y="990600"/>
            <a:ext cx="1524000" cy="647700"/>
          </a:xfrm>
          <a:prstGeom prst="rect">
            <a:avLst/>
          </a:prstGeom>
          <a:solidFill>
            <a:srgbClr val="FFFFFF"/>
          </a:solidFill>
          <a:ln w="9525">
            <a:solidFill>
              <a:srgbClr val="000000"/>
            </a:solidFill>
            <a:miter lim="800000"/>
            <a:headEnd/>
            <a:tailEnd/>
          </a:ln>
        </p:spPr>
        <p:txBody>
          <a:bodyPr/>
          <a:lstStyle/>
          <a:p>
            <a:pPr algn="ctr">
              <a:spcAft>
                <a:spcPts val="1000"/>
              </a:spcAft>
            </a:pPr>
            <a:r>
              <a:rPr lang="en-US" sz="1400" b="1" i="1">
                <a:latin typeface="Calibri" pitchFamily="34" charset="0"/>
              </a:rPr>
              <a:t>Avicennia marina </a:t>
            </a:r>
            <a:r>
              <a:rPr lang="en-US" sz="1400" b="1">
                <a:latin typeface="Calibri" pitchFamily="34" charset="0"/>
              </a:rPr>
              <a:t>(Teemur)</a:t>
            </a:r>
            <a:endParaRPr lang="en-US" sz="1400" b="1"/>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81000" y="152400"/>
            <a:ext cx="8458200" cy="838200"/>
          </a:xfrm>
        </p:spPr>
        <p:txBody>
          <a:bodyPr/>
          <a:lstStyle/>
          <a:p>
            <a:r>
              <a:rPr lang="en-US" smtClean="0">
                <a:solidFill>
                  <a:srgbClr val="FF0000"/>
                </a:solidFill>
              </a:rPr>
              <a:t>Coastal Resources of Pakistan cont-</a:t>
            </a:r>
          </a:p>
        </p:txBody>
      </p:sp>
      <p:sp>
        <p:nvSpPr>
          <p:cNvPr id="9219" name="Content Placeholder 2"/>
          <p:cNvSpPr>
            <a:spLocks noGrp="1"/>
          </p:cNvSpPr>
          <p:nvPr>
            <p:ph idx="1"/>
          </p:nvPr>
        </p:nvSpPr>
        <p:spPr>
          <a:xfrm>
            <a:off x="609600" y="990600"/>
            <a:ext cx="8229600" cy="5638800"/>
          </a:xfrm>
        </p:spPr>
        <p:txBody>
          <a:bodyPr/>
          <a:lstStyle/>
          <a:p>
            <a:r>
              <a:rPr lang="en-US" b="1" smtClean="0">
                <a:solidFill>
                  <a:srgbClr val="000000"/>
                </a:solidFill>
              </a:rPr>
              <a:t>FISHERIES: </a:t>
            </a:r>
            <a:r>
              <a:rPr lang="en-US" smtClean="0">
                <a:solidFill>
                  <a:srgbClr val="000000"/>
                </a:solidFill>
              </a:rPr>
              <a:t>The deltaic networks of creeks are a major breeding area for commercially important coastal fisheries that include shrimps, finfish, crabs etc with average export value of US $110 million a year.</a:t>
            </a:r>
          </a:p>
          <a:p>
            <a:r>
              <a:rPr lang="en-US" smtClean="0">
                <a:solidFill>
                  <a:srgbClr val="000000"/>
                </a:solidFill>
              </a:rPr>
              <a:t>The annual average catch of Shrimps from Sindh coast is 27,500 tons (35 times larger) whereas, from Balochistan is 800 tons</a:t>
            </a:r>
          </a:p>
          <a:p>
            <a:r>
              <a:rPr lang="en-US" smtClean="0">
                <a:solidFill>
                  <a:srgbClr val="000000"/>
                </a:solidFill>
              </a:rPr>
              <a:t>The annual Finfish harvest in Sindh is 231,000 tons as compared with 103,000 tons of Balochistan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381000"/>
            <a:ext cx="7772400" cy="762000"/>
          </a:xfrm>
        </p:spPr>
        <p:txBody>
          <a:bodyPr/>
          <a:lstStyle/>
          <a:p>
            <a:pPr eaLnBrk="1" hangingPunct="1"/>
            <a:r>
              <a:rPr lang="en-GB" sz="4000" smtClean="0">
                <a:solidFill>
                  <a:srgbClr val="FF0000"/>
                </a:solidFill>
              </a:rPr>
              <a:t>Economic importance of mangroves</a:t>
            </a:r>
            <a:endParaRPr lang="en-US" sz="4000" smtClean="0">
              <a:solidFill>
                <a:srgbClr val="FF0000"/>
              </a:solidFill>
            </a:endParaRPr>
          </a:p>
        </p:txBody>
      </p:sp>
      <p:sp>
        <p:nvSpPr>
          <p:cNvPr id="13316" name="Rectangle 4"/>
          <p:cNvSpPr>
            <a:spLocks noChangeArrowheads="1"/>
          </p:cNvSpPr>
          <p:nvPr>
            <p:ph type="body" idx="1"/>
          </p:nvPr>
        </p:nvSpPr>
        <p:spPr>
          <a:xfrm>
            <a:off x="457200" y="1143000"/>
            <a:ext cx="8686800" cy="3581400"/>
          </a:xfrm>
          <a:solidFill>
            <a:srgbClr val="CCFFFF"/>
          </a:solidFill>
          <a:ln>
            <a:solidFill>
              <a:schemeClr val="tx1"/>
            </a:solidFill>
          </a:ln>
        </p:spPr>
        <p:txBody>
          <a:bodyPr/>
          <a:lstStyle/>
          <a:p>
            <a:pPr eaLnBrk="1" hangingPunct="1">
              <a:lnSpc>
                <a:spcPct val="80000"/>
              </a:lnSpc>
              <a:spcBef>
                <a:spcPct val="0"/>
              </a:spcBef>
            </a:pPr>
            <a:r>
              <a:rPr lang="en-US" sz="1800" smtClean="0">
                <a:latin typeface="Tahoma" pitchFamily="34" charset="0"/>
                <a:cs typeface="Arial" charset="0"/>
              </a:rPr>
              <a:t> </a:t>
            </a:r>
            <a:r>
              <a:rPr lang="en-US" sz="2000" smtClean="0">
                <a:cs typeface="Arial" charset="0"/>
              </a:rPr>
              <a:t>Important supplier of nutrient and oxygen</a:t>
            </a:r>
          </a:p>
          <a:p>
            <a:pPr eaLnBrk="1" hangingPunct="1">
              <a:lnSpc>
                <a:spcPct val="80000"/>
              </a:lnSpc>
              <a:spcBef>
                <a:spcPct val="0"/>
              </a:spcBef>
            </a:pPr>
            <a:r>
              <a:rPr lang="en-US" sz="1800" smtClean="0">
                <a:cs typeface="Arial" charset="0"/>
              </a:rPr>
              <a:t> </a:t>
            </a:r>
            <a:r>
              <a:rPr lang="en-US" sz="2000" smtClean="0">
                <a:cs typeface="Arial" charset="0"/>
              </a:rPr>
              <a:t>Nurseries for many species of fish and shrimp </a:t>
            </a:r>
          </a:p>
          <a:p>
            <a:pPr eaLnBrk="1" hangingPunct="1">
              <a:lnSpc>
                <a:spcPct val="80000"/>
              </a:lnSpc>
              <a:spcBef>
                <a:spcPct val="0"/>
              </a:spcBef>
            </a:pPr>
            <a:r>
              <a:rPr lang="en-US" sz="2000" smtClean="0">
                <a:cs typeface="Arial" charset="0"/>
              </a:rPr>
              <a:t> Stabilize shorelines and reduce coastal erosion</a:t>
            </a:r>
          </a:p>
          <a:p>
            <a:pPr eaLnBrk="1" hangingPunct="1">
              <a:lnSpc>
                <a:spcPct val="80000"/>
              </a:lnSpc>
              <a:spcBef>
                <a:spcPct val="0"/>
              </a:spcBef>
            </a:pPr>
            <a:r>
              <a:rPr lang="en-US" sz="2000" smtClean="0">
                <a:cs typeface="Arial" charset="0"/>
              </a:rPr>
              <a:t> Protect coastal areas from storm damage</a:t>
            </a:r>
          </a:p>
          <a:p>
            <a:pPr eaLnBrk="1" hangingPunct="1">
              <a:lnSpc>
                <a:spcPct val="80000"/>
              </a:lnSpc>
              <a:spcBef>
                <a:spcPct val="0"/>
              </a:spcBef>
            </a:pPr>
            <a:r>
              <a:rPr lang="en-US" sz="2000" smtClean="0">
                <a:cs typeface="Arial" charset="0"/>
              </a:rPr>
              <a:t> Act as carbon sinks</a:t>
            </a:r>
          </a:p>
          <a:p>
            <a:pPr eaLnBrk="1" hangingPunct="1">
              <a:lnSpc>
                <a:spcPct val="90000"/>
              </a:lnSpc>
              <a:spcBef>
                <a:spcPct val="0"/>
              </a:spcBef>
              <a:buClrTx/>
              <a:buSzTx/>
              <a:buFontTx/>
              <a:buNone/>
            </a:pPr>
            <a:r>
              <a:rPr lang="en-US" sz="2000" b="1" smtClean="0">
                <a:solidFill>
                  <a:srgbClr val="000000"/>
                </a:solidFill>
              </a:rPr>
              <a:t>	</a:t>
            </a:r>
            <a:r>
              <a:rPr lang="en-US" sz="2000" b="1" smtClean="0"/>
              <a:t>One ha of properly managed mangroves can yield annually </a:t>
            </a:r>
          </a:p>
          <a:p>
            <a:pPr marL="742950" lvl="1" indent="-285750">
              <a:lnSpc>
                <a:spcPct val="80000"/>
              </a:lnSpc>
            </a:pPr>
            <a:r>
              <a:rPr lang="en-US" sz="2000" b="1" smtClean="0"/>
              <a:t>100 kg of Fish, 25 kg of Shrimp and 15kg of Crab meat</a:t>
            </a:r>
          </a:p>
          <a:p>
            <a:pPr marL="742950" lvl="1" indent="-285750">
              <a:lnSpc>
                <a:spcPct val="80000"/>
              </a:lnSpc>
              <a:buFont typeface="Wingdings" pitchFamily="2" charset="2"/>
              <a:buNone/>
            </a:pPr>
            <a:r>
              <a:rPr lang="en-US" sz="2000" b="1" smtClean="0"/>
              <a:t> 			(IUCN 2005)</a:t>
            </a:r>
          </a:p>
          <a:p>
            <a:pPr marL="742950" lvl="1" indent="-285750">
              <a:lnSpc>
                <a:spcPct val="80000"/>
              </a:lnSpc>
            </a:pPr>
            <a:r>
              <a:rPr lang="en-US" sz="2000" b="1" smtClean="0"/>
              <a:t>In Dollars terms</a:t>
            </a:r>
          </a:p>
          <a:p>
            <a:pPr marL="742950" lvl="1" indent="-285750" eaLnBrk="1" hangingPunct="1">
              <a:lnSpc>
                <a:spcPct val="90000"/>
              </a:lnSpc>
              <a:spcBef>
                <a:spcPct val="0"/>
              </a:spcBef>
              <a:buClrTx/>
              <a:buSzTx/>
              <a:buFont typeface="Symbol" pitchFamily="18" charset="2"/>
              <a:buNone/>
            </a:pPr>
            <a:r>
              <a:rPr lang="en-US" sz="2000" b="1" smtClean="0"/>
              <a:t>Direct Valuation = $ 37500/ha   (Fishery and Forestry products)</a:t>
            </a:r>
          </a:p>
          <a:p>
            <a:pPr marL="742950" lvl="1" indent="-285750" eaLnBrk="1" hangingPunct="1">
              <a:lnSpc>
                <a:spcPct val="90000"/>
              </a:lnSpc>
              <a:spcBef>
                <a:spcPct val="0"/>
              </a:spcBef>
              <a:buClrTx/>
              <a:buSzTx/>
              <a:buFont typeface="Symbol" pitchFamily="18" charset="2"/>
              <a:buNone/>
            </a:pPr>
            <a:r>
              <a:rPr lang="en-US" sz="2000" b="1" smtClean="0"/>
              <a:t>Indirect Valuation = $ 1700/ha  (Protective services)</a:t>
            </a:r>
          </a:p>
          <a:p>
            <a:pPr marL="742950" lvl="1" indent="-285750" eaLnBrk="1" hangingPunct="1">
              <a:lnSpc>
                <a:spcPct val="90000"/>
              </a:lnSpc>
              <a:spcBef>
                <a:spcPct val="0"/>
              </a:spcBef>
              <a:buClrTx/>
              <a:buSzTx/>
              <a:buFont typeface="Symbol" pitchFamily="18" charset="2"/>
              <a:buNone/>
            </a:pPr>
            <a:endParaRPr lang="en-US" sz="2000" b="1" smtClean="0"/>
          </a:p>
          <a:p>
            <a:pPr marL="742950" lvl="1" indent="-285750">
              <a:lnSpc>
                <a:spcPct val="80000"/>
              </a:lnSpc>
            </a:pPr>
            <a:endParaRPr lang="en-US" sz="1800" b="1" smtClean="0"/>
          </a:p>
          <a:p>
            <a:pPr eaLnBrk="1" hangingPunct="1">
              <a:lnSpc>
                <a:spcPct val="90000"/>
              </a:lnSpc>
              <a:spcBef>
                <a:spcPct val="0"/>
              </a:spcBef>
              <a:buClrTx/>
              <a:buSzTx/>
              <a:buFontTx/>
              <a:buNone/>
            </a:pPr>
            <a:endParaRPr lang="en-US" sz="1800" b="1" smtClean="0"/>
          </a:p>
          <a:p>
            <a:pPr eaLnBrk="1" hangingPunct="1">
              <a:lnSpc>
                <a:spcPct val="80000"/>
              </a:lnSpc>
              <a:spcBef>
                <a:spcPct val="0"/>
              </a:spcBef>
            </a:pPr>
            <a:endParaRPr lang="en-US" sz="1800" smtClean="0">
              <a:latin typeface="Tahoma" pitchFamily="34" charset="0"/>
              <a:cs typeface="Arial" charset="0"/>
            </a:endParaRPr>
          </a:p>
        </p:txBody>
      </p:sp>
      <p:pic>
        <p:nvPicPr>
          <p:cNvPr id="13319" name="Picture 7" descr="Picture 011"/>
          <p:cNvPicPr>
            <a:picLocks noChangeAspect="1" noChangeArrowheads="1"/>
          </p:cNvPicPr>
          <p:nvPr/>
        </p:nvPicPr>
        <p:blipFill>
          <a:blip r:embed="rId2"/>
          <a:srcRect/>
          <a:stretch>
            <a:fillRect/>
          </a:stretch>
        </p:blipFill>
        <p:spPr bwMode="auto">
          <a:xfrm>
            <a:off x="1143000" y="4800600"/>
            <a:ext cx="2057400" cy="1752600"/>
          </a:xfrm>
          <a:prstGeom prst="rect">
            <a:avLst/>
          </a:prstGeom>
          <a:noFill/>
          <a:ln w="9525">
            <a:noFill/>
            <a:miter lim="800000"/>
            <a:headEnd/>
            <a:tailEnd/>
          </a:ln>
        </p:spPr>
      </p:pic>
      <p:pic>
        <p:nvPicPr>
          <p:cNvPr id="13321" name="Picture 9" descr="Picture 017"/>
          <p:cNvPicPr>
            <a:picLocks noChangeAspect="1" noChangeArrowheads="1"/>
          </p:cNvPicPr>
          <p:nvPr/>
        </p:nvPicPr>
        <p:blipFill>
          <a:blip r:embed="rId3"/>
          <a:srcRect/>
          <a:stretch>
            <a:fillRect/>
          </a:stretch>
        </p:blipFill>
        <p:spPr bwMode="auto">
          <a:xfrm>
            <a:off x="3505200" y="4800600"/>
            <a:ext cx="2209800" cy="1752600"/>
          </a:xfrm>
          <a:prstGeom prst="rect">
            <a:avLst/>
          </a:prstGeom>
          <a:noFill/>
          <a:ln w="9525">
            <a:noFill/>
            <a:miter lim="800000"/>
            <a:headEnd/>
            <a:tailEnd/>
          </a:ln>
        </p:spPr>
      </p:pic>
      <p:sp>
        <p:nvSpPr>
          <p:cNvPr id="10246" name="Rectangle 10"/>
          <p:cNvSpPr>
            <a:spLocks noChangeArrowheads="1"/>
          </p:cNvSpPr>
          <p:nvPr/>
        </p:nvSpPr>
        <p:spPr bwMode="auto">
          <a:xfrm>
            <a:off x="6629400" y="5029200"/>
            <a:ext cx="1447800" cy="1295400"/>
          </a:xfrm>
          <a:prstGeom prst="rect">
            <a:avLst/>
          </a:prstGeom>
          <a:solidFill>
            <a:schemeClr val="accent1"/>
          </a:solidFill>
          <a:ln w="9525">
            <a:solidFill>
              <a:schemeClr val="tx1"/>
            </a:solidFill>
            <a:miter lim="800000"/>
            <a:headEnd/>
            <a:tailEnd/>
          </a:ln>
        </p:spPr>
        <p:txBody>
          <a:bodyPr wrap="none" anchor="ctr"/>
          <a:lstStyle/>
          <a:p>
            <a:endParaRPr lang="en-US"/>
          </a:p>
        </p:txBody>
      </p:sp>
      <p:pic>
        <p:nvPicPr>
          <p:cNvPr id="13325" name="Picture 13" descr="Picture 035"/>
          <p:cNvPicPr>
            <a:picLocks noChangeAspect="1" noChangeArrowheads="1"/>
          </p:cNvPicPr>
          <p:nvPr/>
        </p:nvPicPr>
        <p:blipFill>
          <a:blip r:embed="rId4"/>
          <a:srcRect/>
          <a:stretch>
            <a:fillRect/>
          </a:stretch>
        </p:blipFill>
        <p:spPr bwMode="auto">
          <a:xfrm>
            <a:off x="6096000" y="4800600"/>
            <a:ext cx="2286000" cy="1752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331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1331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13321"/>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13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81000" y="0"/>
            <a:ext cx="8458200" cy="762000"/>
          </a:xfrm>
        </p:spPr>
        <p:txBody>
          <a:bodyPr/>
          <a:lstStyle/>
          <a:p>
            <a:r>
              <a:rPr lang="en-US" smtClean="0">
                <a:solidFill>
                  <a:srgbClr val="FF0000"/>
                </a:solidFill>
              </a:rPr>
              <a:t>Coastal livelihoods</a:t>
            </a:r>
          </a:p>
        </p:txBody>
      </p:sp>
      <p:sp>
        <p:nvSpPr>
          <p:cNvPr id="11267" name="Content Placeholder 2"/>
          <p:cNvSpPr>
            <a:spLocks noGrp="1"/>
          </p:cNvSpPr>
          <p:nvPr>
            <p:ph idx="1"/>
          </p:nvPr>
        </p:nvSpPr>
        <p:spPr>
          <a:xfrm>
            <a:off x="304800" y="685800"/>
            <a:ext cx="8686800" cy="6019800"/>
          </a:xfrm>
        </p:spPr>
        <p:txBody>
          <a:bodyPr/>
          <a:lstStyle/>
          <a:p>
            <a:r>
              <a:rPr lang="en-US" smtClean="0">
                <a:solidFill>
                  <a:srgbClr val="000000"/>
                </a:solidFill>
              </a:rPr>
              <a:t>The human population in and around mangrove forests on the coast of Pakistan is estimated to be about 1.2 million. Nearly 900,000 reside in the Indus Delta and 300,000 on the Baluchistan Coast. The number of households is estimated to be about 140,000 in the Indus Delta and 30,000 on the Baluchistan Coast Coastal Population of about 210,000 is directly dependant on coastal resources</a:t>
            </a:r>
          </a:p>
          <a:p>
            <a:r>
              <a:rPr lang="en-US" smtClean="0">
                <a:solidFill>
                  <a:srgbClr val="000000"/>
                </a:solidFill>
              </a:rPr>
              <a:t>About 90% of the households in the coastal</a:t>
            </a:r>
          </a:p>
          <a:p>
            <a:r>
              <a:rPr lang="en-US" smtClean="0">
                <a:solidFill>
                  <a:srgbClr val="000000"/>
                </a:solidFill>
              </a:rPr>
              <a:t>communities rely on fishing and other fisheries related activities(Siddiqi et.al 2007)</a:t>
            </a:r>
            <a:r>
              <a:rPr lang="en-US" smtClean="0"/>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Designs\Nature.pot</Template>
  <TotalTime>3323</TotalTime>
  <Words>1220</Words>
  <Application>Microsoft Office PowerPoint</Application>
  <PresentationFormat>On-screen Show (4:3)</PresentationFormat>
  <Paragraphs>152</Paragraphs>
  <Slides>28</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Times New Roman</vt:lpstr>
      <vt:lpstr>Arial</vt:lpstr>
      <vt:lpstr>Wingdings</vt:lpstr>
      <vt:lpstr>Calibri</vt:lpstr>
      <vt:lpstr>Tahoma</vt:lpstr>
      <vt:lpstr>Symbol</vt:lpstr>
      <vt:lpstr>Forte</vt:lpstr>
      <vt:lpstr>Nature</vt:lpstr>
      <vt:lpstr>Slide 1</vt:lpstr>
      <vt:lpstr>Extent of Pakistan’s coast</vt:lpstr>
      <vt:lpstr>Coastal Resources of Sindh</vt:lpstr>
      <vt:lpstr>Ownership status of the Mangroves of Indus delta</vt:lpstr>
      <vt:lpstr>Coastal Resources of Pakistan</vt:lpstr>
      <vt:lpstr>    Mangrove Species of Indus Delta</vt:lpstr>
      <vt:lpstr>Coastal Resources of Pakistan cont-</vt:lpstr>
      <vt:lpstr>Economic importance of mangroves</vt:lpstr>
      <vt:lpstr>Coastal livelihoods</vt:lpstr>
      <vt:lpstr>Coastal livelihoods contd-</vt:lpstr>
      <vt:lpstr>Coastal Livelihoods contd-</vt:lpstr>
      <vt:lpstr>Conservation &amp; Rehabilitation Initiatives By Sindh Forest Department spread over 25 Years</vt:lpstr>
      <vt:lpstr>Current and Future Plans of SFD</vt:lpstr>
      <vt:lpstr>Evident changes in mangrove coverage </vt:lpstr>
      <vt:lpstr>Conservation initiatives 25 Years contd.</vt:lpstr>
      <vt:lpstr> Community Participation</vt:lpstr>
      <vt:lpstr>Community Participation in Mangrove Restoration activities</vt:lpstr>
      <vt:lpstr>Mangrove Protection and Awareness Raising Activities</vt:lpstr>
      <vt:lpstr>Mangrove Protection and Awareness raising activities contd-</vt:lpstr>
      <vt:lpstr>Mangrove Protection and Awareness raising activities contd-</vt:lpstr>
      <vt:lpstr>Community Protection Model</vt:lpstr>
      <vt:lpstr>Plantations Raised by SFD in Keti Bundar area </vt:lpstr>
      <vt:lpstr>Mangrove Plantation at Keti Bandar</vt:lpstr>
      <vt:lpstr>Established Mangrove Plantations</vt:lpstr>
      <vt:lpstr>Mangrove Plantation at Shah Bandar</vt:lpstr>
      <vt:lpstr>Threats to Mangroves</vt:lpstr>
      <vt:lpstr>Proposed Strategy</vt:lpstr>
      <vt:lpstr>Slide 28</vt:lpstr>
    </vt:vector>
  </TitlesOfParts>
  <Company>Wagan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Mangrove Rehabilitation in Pakistan  By Riaz Ahmed Wagan</dc:title>
  <dc:creator>Ahmer</dc:creator>
  <cp:lastModifiedBy>Muhammad Arif</cp:lastModifiedBy>
  <cp:revision>491</cp:revision>
  <dcterms:created xsi:type="dcterms:W3CDTF">2002-11-18T05:46:34Z</dcterms:created>
  <dcterms:modified xsi:type="dcterms:W3CDTF">2013-02-28T05:15:55Z</dcterms:modified>
</cp:coreProperties>
</file>