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66" r:id="rId2"/>
    <p:sldId id="259" r:id="rId3"/>
    <p:sldId id="367" r:id="rId4"/>
    <p:sldId id="371" r:id="rId5"/>
    <p:sldId id="368" r:id="rId6"/>
    <p:sldId id="369" r:id="rId7"/>
    <p:sldId id="370"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4" autoAdjust="0"/>
    <p:restoredTop sz="94660"/>
  </p:normalViewPr>
  <p:slideViewPr>
    <p:cSldViewPr>
      <p:cViewPr varScale="1">
        <p:scale>
          <a:sx n="68" d="100"/>
          <a:sy n="68" d="100"/>
        </p:scale>
        <p:origin x="-13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323B2-692D-41C9-9599-957FA9CAC9F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B62BA86-2EA5-471D-A36E-36A33CE93AB0}">
      <dgm:prSet phldrT="[Text]"/>
      <dgm:spPr/>
      <dgm:t>
        <a:bodyPr/>
        <a:lstStyle/>
        <a:p>
          <a:r>
            <a:rPr lang="en-US" dirty="0" smtClean="0"/>
            <a:t>Individual</a:t>
          </a:r>
          <a:endParaRPr lang="en-US" dirty="0"/>
        </a:p>
      </dgm:t>
    </dgm:pt>
    <dgm:pt modelId="{4E2A5F7E-CD83-4EBB-B888-B40C05747A98}" type="parTrans" cxnId="{0F95C493-5A91-40BC-854D-F0F7234577B5}">
      <dgm:prSet/>
      <dgm:spPr/>
      <dgm:t>
        <a:bodyPr/>
        <a:lstStyle/>
        <a:p>
          <a:endParaRPr lang="en-US"/>
        </a:p>
      </dgm:t>
    </dgm:pt>
    <dgm:pt modelId="{86FC42A1-6E2F-464E-90FD-188BF770F64E}" type="sibTrans" cxnId="{0F95C493-5A91-40BC-854D-F0F7234577B5}">
      <dgm:prSet/>
      <dgm:spPr/>
      <dgm:t>
        <a:bodyPr/>
        <a:lstStyle/>
        <a:p>
          <a:endParaRPr lang="en-US"/>
        </a:p>
      </dgm:t>
    </dgm:pt>
    <dgm:pt modelId="{7E07552D-9CF6-4E20-8AA1-96F87BF0D687}">
      <dgm:prSet phldrT="[Text]"/>
      <dgm:spPr/>
      <dgm:t>
        <a:bodyPr/>
        <a:lstStyle/>
        <a:p>
          <a:r>
            <a:rPr lang="en-US" dirty="0" smtClean="0"/>
            <a:t>Aware</a:t>
          </a:r>
          <a:endParaRPr lang="en-US" dirty="0"/>
        </a:p>
      </dgm:t>
    </dgm:pt>
    <dgm:pt modelId="{1F84D1CB-5CF8-4ED0-95BB-B3368E02DE28}" type="parTrans" cxnId="{348CA6FB-2ED0-48D9-A8C4-80C402C10E84}">
      <dgm:prSet/>
      <dgm:spPr/>
      <dgm:t>
        <a:bodyPr/>
        <a:lstStyle/>
        <a:p>
          <a:endParaRPr lang="en-US"/>
        </a:p>
      </dgm:t>
    </dgm:pt>
    <dgm:pt modelId="{14469412-0FBD-4880-A68A-6A0471F90385}" type="sibTrans" cxnId="{348CA6FB-2ED0-48D9-A8C4-80C402C10E84}">
      <dgm:prSet/>
      <dgm:spPr/>
      <dgm:t>
        <a:bodyPr/>
        <a:lstStyle/>
        <a:p>
          <a:endParaRPr lang="en-US"/>
        </a:p>
      </dgm:t>
    </dgm:pt>
    <dgm:pt modelId="{C707927B-263B-4C73-B23F-8262F26332BC}">
      <dgm:prSet phldrT="[Text]"/>
      <dgm:spPr/>
      <dgm:t>
        <a:bodyPr/>
        <a:lstStyle/>
        <a:p>
          <a:r>
            <a:rPr lang="en-US" dirty="0" smtClean="0"/>
            <a:t>Empowered</a:t>
          </a:r>
          <a:endParaRPr lang="en-US" dirty="0"/>
        </a:p>
      </dgm:t>
    </dgm:pt>
    <dgm:pt modelId="{36F041D1-AE9B-4CBB-84CF-FE8C84E4E5CA}" type="parTrans" cxnId="{57526CCF-7483-4F36-AC03-31387B37ABB1}">
      <dgm:prSet/>
      <dgm:spPr/>
      <dgm:t>
        <a:bodyPr/>
        <a:lstStyle/>
        <a:p>
          <a:endParaRPr lang="en-US"/>
        </a:p>
      </dgm:t>
    </dgm:pt>
    <dgm:pt modelId="{F3694180-A49F-4FBA-82CF-DF1D8ADE6CCF}" type="sibTrans" cxnId="{57526CCF-7483-4F36-AC03-31387B37ABB1}">
      <dgm:prSet/>
      <dgm:spPr/>
      <dgm:t>
        <a:bodyPr/>
        <a:lstStyle/>
        <a:p>
          <a:endParaRPr lang="en-US"/>
        </a:p>
      </dgm:t>
    </dgm:pt>
    <dgm:pt modelId="{EFAC1B31-E1A2-427C-9E35-96930AE8AE66}">
      <dgm:prSet phldrT="[Text]"/>
      <dgm:spPr/>
      <dgm:t>
        <a:bodyPr/>
        <a:lstStyle/>
        <a:p>
          <a:r>
            <a:rPr lang="en-US" dirty="0" smtClean="0"/>
            <a:t>Included</a:t>
          </a:r>
          <a:endParaRPr lang="en-US" dirty="0"/>
        </a:p>
      </dgm:t>
    </dgm:pt>
    <dgm:pt modelId="{96B28C65-7D0C-47FB-9C08-8CE443103DD8}" type="parTrans" cxnId="{C4B7B61B-54E9-46F8-AEED-6940C567B3AB}">
      <dgm:prSet/>
      <dgm:spPr/>
      <dgm:t>
        <a:bodyPr/>
        <a:lstStyle/>
        <a:p>
          <a:endParaRPr lang="en-US"/>
        </a:p>
      </dgm:t>
    </dgm:pt>
    <dgm:pt modelId="{005EFD7B-1D13-4653-AF4C-6230886DEA95}" type="sibTrans" cxnId="{C4B7B61B-54E9-46F8-AEED-6940C567B3AB}">
      <dgm:prSet/>
      <dgm:spPr/>
      <dgm:t>
        <a:bodyPr/>
        <a:lstStyle/>
        <a:p>
          <a:endParaRPr lang="en-US"/>
        </a:p>
      </dgm:t>
    </dgm:pt>
    <dgm:pt modelId="{4BF8DAA5-A63F-49FC-BD26-401B2C9FEFD4}" type="pres">
      <dgm:prSet presAssocID="{383323B2-692D-41C9-9599-957FA9CAC9F9}" presName="composite" presStyleCnt="0">
        <dgm:presLayoutVars>
          <dgm:chMax val="1"/>
          <dgm:dir/>
          <dgm:resizeHandles val="exact"/>
        </dgm:presLayoutVars>
      </dgm:prSet>
      <dgm:spPr/>
      <dgm:t>
        <a:bodyPr/>
        <a:lstStyle/>
        <a:p>
          <a:endParaRPr lang="en-US"/>
        </a:p>
      </dgm:t>
    </dgm:pt>
    <dgm:pt modelId="{B3EC3242-948F-491D-8749-A81A9DD03492}" type="pres">
      <dgm:prSet presAssocID="{383323B2-692D-41C9-9599-957FA9CAC9F9}" presName="radial" presStyleCnt="0">
        <dgm:presLayoutVars>
          <dgm:animLvl val="ctr"/>
        </dgm:presLayoutVars>
      </dgm:prSet>
      <dgm:spPr/>
    </dgm:pt>
    <dgm:pt modelId="{DFF1334D-6DDD-4005-815E-D593EAC961D8}" type="pres">
      <dgm:prSet presAssocID="{8B62BA86-2EA5-471D-A36E-36A33CE93AB0}" presName="centerShape" presStyleLbl="vennNode1" presStyleIdx="0" presStyleCnt="4"/>
      <dgm:spPr/>
      <dgm:t>
        <a:bodyPr/>
        <a:lstStyle/>
        <a:p>
          <a:endParaRPr lang="en-US"/>
        </a:p>
      </dgm:t>
    </dgm:pt>
    <dgm:pt modelId="{210C7DEB-E26C-4C9D-85A2-CD7CF70B01A3}" type="pres">
      <dgm:prSet presAssocID="{7E07552D-9CF6-4E20-8AA1-96F87BF0D687}" presName="node" presStyleLbl="vennNode1" presStyleIdx="1" presStyleCnt="4">
        <dgm:presLayoutVars>
          <dgm:bulletEnabled val="1"/>
        </dgm:presLayoutVars>
      </dgm:prSet>
      <dgm:spPr/>
      <dgm:t>
        <a:bodyPr/>
        <a:lstStyle/>
        <a:p>
          <a:endParaRPr lang="en-US"/>
        </a:p>
      </dgm:t>
    </dgm:pt>
    <dgm:pt modelId="{E98B2DE9-7C60-4DCB-8C9E-FC019506D8C1}" type="pres">
      <dgm:prSet presAssocID="{C707927B-263B-4C73-B23F-8262F26332BC}" presName="node" presStyleLbl="vennNode1" presStyleIdx="2" presStyleCnt="4">
        <dgm:presLayoutVars>
          <dgm:bulletEnabled val="1"/>
        </dgm:presLayoutVars>
      </dgm:prSet>
      <dgm:spPr/>
      <dgm:t>
        <a:bodyPr/>
        <a:lstStyle/>
        <a:p>
          <a:endParaRPr lang="en-US"/>
        </a:p>
      </dgm:t>
    </dgm:pt>
    <dgm:pt modelId="{3294A86F-DDCB-419F-9230-1C2067C1D4D3}" type="pres">
      <dgm:prSet presAssocID="{EFAC1B31-E1A2-427C-9E35-96930AE8AE66}" presName="node" presStyleLbl="vennNode1" presStyleIdx="3" presStyleCnt="4">
        <dgm:presLayoutVars>
          <dgm:bulletEnabled val="1"/>
        </dgm:presLayoutVars>
      </dgm:prSet>
      <dgm:spPr/>
      <dgm:t>
        <a:bodyPr/>
        <a:lstStyle/>
        <a:p>
          <a:endParaRPr lang="en-US"/>
        </a:p>
      </dgm:t>
    </dgm:pt>
  </dgm:ptLst>
  <dgm:cxnLst>
    <dgm:cxn modelId="{6608845A-6A13-4E7D-8D75-6D910AB1661A}" type="presOf" srcId="{8B62BA86-2EA5-471D-A36E-36A33CE93AB0}" destId="{DFF1334D-6DDD-4005-815E-D593EAC961D8}" srcOrd="0" destOrd="0" presId="urn:microsoft.com/office/officeart/2005/8/layout/radial3"/>
    <dgm:cxn modelId="{84110584-4CD9-485F-B00B-9DDA541D1D10}" type="presOf" srcId="{383323B2-692D-41C9-9599-957FA9CAC9F9}" destId="{4BF8DAA5-A63F-49FC-BD26-401B2C9FEFD4}" srcOrd="0" destOrd="0" presId="urn:microsoft.com/office/officeart/2005/8/layout/radial3"/>
    <dgm:cxn modelId="{C9241692-0433-4D21-BEE8-F739EA78034A}" type="presOf" srcId="{7E07552D-9CF6-4E20-8AA1-96F87BF0D687}" destId="{210C7DEB-E26C-4C9D-85A2-CD7CF70B01A3}" srcOrd="0" destOrd="0" presId="urn:microsoft.com/office/officeart/2005/8/layout/radial3"/>
    <dgm:cxn modelId="{57526CCF-7483-4F36-AC03-31387B37ABB1}" srcId="{8B62BA86-2EA5-471D-A36E-36A33CE93AB0}" destId="{C707927B-263B-4C73-B23F-8262F26332BC}" srcOrd="1" destOrd="0" parTransId="{36F041D1-AE9B-4CBB-84CF-FE8C84E4E5CA}" sibTransId="{F3694180-A49F-4FBA-82CF-DF1D8ADE6CCF}"/>
    <dgm:cxn modelId="{348CA6FB-2ED0-48D9-A8C4-80C402C10E84}" srcId="{8B62BA86-2EA5-471D-A36E-36A33CE93AB0}" destId="{7E07552D-9CF6-4E20-8AA1-96F87BF0D687}" srcOrd="0" destOrd="0" parTransId="{1F84D1CB-5CF8-4ED0-95BB-B3368E02DE28}" sibTransId="{14469412-0FBD-4880-A68A-6A0471F90385}"/>
    <dgm:cxn modelId="{BB8CAD0E-4EB3-489F-A6F2-BD65C7C79AC5}" type="presOf" srcId="{EFAC1B31-E1A2-427C-9E35-96930AE8AE66}" destId="{3294A86F-DDCB-419F-9230-1C2067C1D4D3}" srcOrd="0" destOrd="0" presId="urn:microsoft.com/office/officeart/2005/8/layout/radial3"/>
    <dgm:cxn modelId="{C4B7B61B-54E9-46F8-AEED-6940C567B3AB}" srcId="{8B62BA86-2EA5-471D-A36E-36A33CE93AB0}" destId="{EFAC1B31-E1A2-427C-9E35-96930AE8AE66}" srcOrd="2" destOrd="0" parTransId="{96B28C65-7D0C-47FB-9C08-8CE443103DD8}" sibTransId="{005EFD7B-1D13-4653-AF4C-6230886DEA95}"/>
    <dgm:cxn modelId="{5AB68874-DD53-4703-8C49-15A0DB391378}" type="presOf" srcId="{C707927B-263B-4C73-B23F-8262F26332BC}" destId="{E98B2DE9-7C60-4DCB-8C9E-FC019506D8C1}" srcOrd="0" destOrd="0" presId="urn:microsoft.com/office/officeart/2005/8/layout/radial3"/>
    <dgm:cxn modelId="{0F95C493-5A91-40BC-854D-F0F7234577B5}" srcId="{383323B2-692D-41C9-9599-957FA9CAC9F9}" destId="{8B62BA86-2EA5-471D-A36E-36A33CE93AB0}" srcOrd="0" destOrd="0" parTransId="{4E2A5F7E-CD83-4EBB-B888-B40C05747A98}" sibTransId="{86FC42A1-6E2F-464E-90FD-188BF770F64E}"/>
    <dgm:cxn modelId="{F75420BE-2C52-42E2-8423-3FA6B71361D5}" type="presParOf" srcId="{4BF8DAA5-A63F-49FC-BD26-401B2C9FEFD4}" destId="{B3EC3242-948F-491D-8749-A81A9DD03492}" srcOrd="0" destOrd="0" presId="urn:microsoft.com/office/officeart/2005/8/layout/radial3"/>
    <dgm:cxn modelId="{2007E4BE-C173-4173-BC04-E987ED24E82E}" type="presParOf" srcId="{B3EC3242-948F-491D-8749-A81A9DD03492}" destId="{DFF1334D-6DDD-4005-815E-D593EAC961D8}" srcOrd="0" destOrd="0" presId="urn:microsoft.com/office/officeart/2005/8/layout/radial3"/>
    <dgm:cxn modelId="{853DF1AD-1AC5-469F-B088-F9E02ABBD3AD}" type="presParOf" srcId="{B3EC3242-948F-491D-8749-A81A9DD03492}" destId="{210C7DEB-E26C-4C9D-85A2-CD7CF70B01A3}" srcOrd="1" destOrd="0" presId="urn:microsoft.com/office/officeart/2005/8/layout/radial3"/>
    <dgm:cxn modelId="{0B6F197E-F704-4963-9F0A-F6F89B63AA20}" type="presParOf" srcId="{B3EC3242-948F-491D-8749-A81A9DD03492}" destId="{E98B2DE9-7C60-4DCB-8C9E-FC019506D8C1}" srcOrd="2" destOrd="0" presId="urn:microsoft.com/office/officeart/2005/8/layout/radial3"/>
    <dgm:cxn modelId="{EF130385-CF18-43F1-B5DF-2CEB476CD377}" type="presParOf" srcId="{B3EC3242-948F-491D-8749-A81A9DD03492}" destId="{3294A86F-DDCB-419F-9230-1C2067C1D4D3}" srcOrd="3"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F2A266-1DE7-4750-A4F4-FDFFF05DC2A5}" type="doc">
      <dgm:prSet loTypeId="urn:microsoft.com/office/officeart/2005/8/layout/process2" loCatId="process" qsTypeId="urn:microsoft.com/office/officeart/2005/8/quickstyle/simple5" qsCatId="simple" csTypeId="urn:microsoft.com/office/officeart/2005/8/colors/accent2_2" csCatId="accent2" phldr="1"/>
      <dgm:spPr/>
      <dgm:t>
        <a:bodyPr/>
        <a:lstStyle/>
        <a:p>
          <a:endParaRPr lang="en-US"/>
        </a:p>
      </dgm:t>
    </dgm:pt>
    <dgm:pt modelId="{20DAD2D0-C87C-416D-89D4-CC5FE6FE8543}">
      <dgm:prSet phldrT="[Text]"/>
      <dgm:spPr/>
      <dgm:t>
        <a:bodyPr/>
        <a:lstStyle/>
        <a:p>
          <a:pPr algn="ctr"/>
          <a:r>
            <a:rPr lang="en-US" dirty="0" smtClean="0"/>
            <a:t>Climate Change Orientation Training</a:t>
          </a:r>
          <a:endParaRPr lang="en-US" dirty="0"/>
        </a:p>
      </dgm:t>
    </dgm:pt>
    <dgm:pt modelId="{23728FEF-9C62-4C10-91F1-5A700AEF6C3B}" type="parTrans" cxnId="{2BDF5855-36E2-44F6-97DB-81C6F7AD5F22}">
      <dgm:prSet/>
      <dgm:spPr/>
      <dgm:t>
        <a:bodyPr/>
        <a:lstStyle/>
        <a:p>
          <a:pPr algn="ctr"/>
          <a:endParaRPr lang="en-US"/>
        </a:p>
      </dgm:t>
    </dgm:pt>
    <dgm:pt modelId="{11EC0CB4-26C0-4567-BD86-0E33AF6B5864}" type="sibTrans" cxnId="{2BDF5855-36E2-44F6-97DB-81C6F7AD5F22}">
      <dgm:prSet/>
      <dgm:spPr/>
      <dgm:t>
        <a:bodyPr/>
        <a:lstStyle/>
        <a:p>
          <a:pPr algn="ctr"/>
          <a:endParaRPr lang="en-US"/>
        </a:p>
      </dgm:t>
    </dgm:pt>
    <dgm:pt modelId="{59C2FC11-EF60-417F-8FC9-BF4B7996D5C8}">
      <dgm:prSet phldrT="[Text]"/>
      <dgm:spPr/>
      <dgm:t>
        <a:bodyPr/>
        <a:lstStyle/>
        <a:p>
          <a:pPr algn="ctr"/>
          <a:r>
            <a:rPr lang="en-US" dirty="0" smtClean="0"/>
            <a:t>LAPA Development Training</a:t>
          </a:r>
          <a:endParaRPr lang="en-US" dirty="0"/>
        </a:p>
      </dgm:t>
    </dgm:pt>
    <dgm:pt modelId="{4BEE1553-DED3-4E94-A7D0-BCE995B81EDD}" type="parTrans" cxnId="{45DEFFE0-0308-4101-BC37-8959B4D9B6B8}">
      <dgm:prSet/>
      <dgm:spPr/>
      <dgm:t>
        <a:bodyPr/>
        <a:lstStyle/>
        <a:p>
          <a:pPr algn="ctr"/>
          <a:endParaRPr lang="en-US"/>
        </a:p>
      </dgm:t>
    </dgm:pt>
    <dgm:pt modelId="{20E64DD3-3DB4-4D83-ACD3-2D4FA42A4914}" type="sibTrans" cxnId="{45DEFFE0-0308-4101-BC37-8959B4D9B6B8}">
      <dgm:prSet/>
      <dgm:spPr/>
      <dgm:t>
        <a:bodyPr/>
        <a:lstStyle/>
        <a:p>
          <a:pPr algn="ctr"/>
          <a:endParaRPr lang="en-US"/>
        </a:p>
      </dgm:t>
    </dgm:pt>
    <dgm:pt modelId="{82147BCF-602C-4984-8690-3A3C0D8CA240}">
      <dgm:prSet phldrT="[Text]"/>
      <dgm:spPr>
        <a:gradFill rotWithShape="0">
          <a:gsLst>
            <a:gs pos="0">
              <a:srgbClr val="000082"/>
            </a:gs>
            <a:gs pos="30000">
              <a:srgbClr val="66008F"/>
            </a:gs>
            <a:gs pos="64999">
              <a:srgbClr val="BA0066"/>
            </a:gs>
            <a:gs pos="89999">
              <a:srgbClr val="FF0000"/>
            </a:gs>
            <a:gs pos="100000">
              <a:srgbClr val="FF8200"/>
            </a:gs>
          </a:gsLst>
          <a:lin ang="16200000" scaled="0"/>
        </a:gradFill>
      </dgm:spPr>
      <dgm:t>
        <a:bodyPr/>
        <a:lstStyle/>
        <a:p>
          <a:pPr algn="ctr"/>
          <a:r>
            <a:rPr lang="en-US" dirty="0" smtClean="0"/>
            <a:t>LAPA Review Workshop</a:t>
          </a:r>
          <a:endParaRPr lang="en-US" dirty="0"/>
        </a:p>
      </dgm:t>
    </dgm:pt>
    <dgm:pt modelId="{4F2D3449-396C-43E1-8677-B7BD6D467FF7}" type="parTrans" cxnId="{4B507BFB-BF78-40D0-8326-9F1E16DAA6C5}">
      <dgm:prSet/>
      <dgm:spPr/>
      <dgm:t>
        <a:bodyPr/>
        <a:lstStyle/>
        <a:p>
          <a:endParaRPr lang="en-US"/>
        </a:p>
      </dgm:t>
    </dgm:pt>
    <dgm:pt modelId="{22391534-5C5B-4E6B-A0D7-792A705C863F}" type="sibTrans" cxnId="{4B507BFB-BF78-40D0-8326-9F1E16DAA6C5}">
      <dgm:prSet/>
      <dgm:spPr/>
      <dgm:t>
        <a:bodyPr/>
        <a:lstStyle/>
        <a:p>
          <a:endParaRPr lang="en-US"/>
        </a:p>
      </dgm:t>
    </dgm:pt>
    <dgm:pt modelId="{4EFE4FFB-753D-49F2-ACC4-368B709C6266}" type="pres">
      <dgm:prSet presAssocID="{ABF2A266-1DE7-4750-A4F4-FDFFF05DC2A5}" presName="linearFlow" presStyleCnt="0">
        <dgm:presLayoutVars>
          <dgm:resizeHandles val="exact"/>
        </dgm:presLayoutVars>
      </dgm:prSet>
      <dgm:spPr/>
      <dgm:t>
        <a:bodyPr/>
        <a:lstStyle/>
        <a:p>
          <a:endParaRPr lang="en-US"/>
        </a:p>
      </dgm:t>
    </dgm:pt>
    <dgm:pt modelId="{A0710FFA-A15D-416C-906F-566F573531B4}" type="pres">
      <dgm:prSet presAssocID="{20DAD2D0-C87C-416D-89D4-CC5FE6FE8543}" presName="node" presStyleLbl="node1" presStyleIdx="0" presStyleCnt="3">
        <dgm:presLayoutVars>
          <dgm:bulletEnabled val="1"/>
        </dgm:presLayoutVars>
      </dgm:prSet>
      <dgm:spPr/>
      <dgm:t>
        <a:bodyPr/>
        <a:lstStyle/>
        <a:p>
          <a:endParaRPr lang="en-US"/>
        </a:p>
      </dgm:t>
    </dgm:pt>
    <dgm:pt modelId="{9480B668-0950-41C3-90C8-06D92C661B18}" type="pres">
      <dgm:prSet presAssocID="{11EC0CB4-26C0-4567-BD86-0E33AF6B5864}" presName="sibTrans" presStyleLbl="sibTrans2D1" presStyleIdx="0" presStyleCnt="2"/>
      <dgm:spPr/>
      <dgm:t>
        <a:bodyPr/>
        <a:lstStyle/>
        <a:p>
          <a:endParaRPr lang="en-US"/>
        </a:p>
      </dgm:t>
    </dgm:pt>
    <dgm:pt modelId="{E2016B0E-8461-4C94-9791-5E00B4590E09}" type="pres">
      <dgm:prSet presAssocID="{11EC0CB4-26C0-4567-BD86-0E33AF6B5864}" presName="connectorText" presStyleLbl="sibTrans2D1" presStyleIdx="0" presStyleCnt="2"/>
      <dgm:spPr/>
      <dgm:t>
        <a:bodyPr/>
        <a:lstStyle/>
        <a:p>
          <a:endParaRPr lang="en-US"/>
        </a:p>
      </dgm:t>
    </dgm:pt>
    <dgm:pt modelId="{5896F55A-C4B2-4994-814E-55A8098936CF}" type="pres">
      <dgm:prSet presAssocID="{59C2FC11-EF60-417F-8FC9-BF4B7996D5C8}" presName="node" presStyleLbl="node1" presStyleIdx="1" presStyleCnt="3">
        <dgm:presLayoutVars>
          <dgm:bulletEnabled val="1"/>
        </dgm:presLayoutVars>
      </dgm:prSet>
      <dgm:spPr/>
      <dgm:t>
        <a:bodyPr/>
        <a:lstStyle/>
        <a:p>
          <a:endParaRPr lang="en-US"/>
        </a:p>
      </dgm:t>
    </dgm:pt>
    <dgm:pt modelId="{F7EB1271-DE6C-4FFF-8B9B-36F37D8F9226}" type="pres">
      <dgm:prSet presAssocID="{20E64DD3-3DB4-4D83-ACD3-2D4FA42A4914}" presName="sibTrans" presStyleLbl="sibTrans2D1" presStyleIdx="1" presStyleCnt="2"/>
      <dgm:spPr/>
      <dgm:t>
        <a:bodyPr/>
        <a:lstStyle/>
        <a:p>
          <a:endParaRPr lang="en-US"/>
        </a:p>
      </dgm:t>
    </dgm:pt>
    <dgm:pt modelId="{70BE3CF1-7A60-45A7-B0D8-0A8ABABFB3BF}" type="pres">
      <dgm:prSet presAssocID="{20E64DD3-3DB4-4D83-ACD3-2D4FA42A4914}" presName="connectorText" presStyleLbl="sibTrans2D1" presStyleIdx="1" presStyleCnt="2"/>
      <dgm:spPr/>
      <dgm:t>
        <a:bodyPr/>
        <a:lstStyle/>
        <a:p>
          <a:endParaRPr lang="en-US"/>
        </a:p>
      </dgm:t>
    </dgm:pt>
    <dgm:pt modelId="{CD9DD0E9-9196-46CE-B8E3-20850E1AB3F2}" type="pres">
      <dgm:prSet presAssocID="{82147BCF-602C-4984-8690-3A3C0D8CA240}" presName="node" presStyleLbl="node1" presStyleIdx="2" presStyleCnt="3">
        <dgm:presLayoutVars>
          <dgm:bulletEnabled val="1"/>
        </dgm:presLayoutVars>
      </dgm:prSet>
      <dgm:spPr/>
      <dgm:t>
        <a:bodyPr/>
        <a:lstStyle/>
        <a:p>
          <a:endParaRPr lang="en-US"/>
        </a:p>
      </dgm:t>
    </dgm:pt>
  </dgm:ptLst>
  <dgm:cxnLst>
    <dgm:cxn modelId="{4B01712E-9ECA-44AC-9D48-E4D026825D89}" type="presOf" srcId="{11EC0CB4-26C0-4567-BD86-0E33AF6B5864}" destId="{E2016B0E-8461-4C94-9791-5E00B4590E09}" srcOrd="1" destOrd="0" presId="urn:microsoft.com/office/officeart/2005/8/layout/process2"/>
    <dgm:cxn modelId="{D621A792-800C-4F9B-A7B8-2E8F95F27670}" type="presOf" srcId="{ABF2A266-1DE7-4750-A4F4-FDFFF05DC2A5}" destId="{4EFE4FFB-753D-49F2-ACC4-368B709C6266}" srcOrd="0" destOrd="0" presId="urn:microsoft.com/office/officeart/2005/8/layout/process2"/>
    <dgm:cxn modelId="{63B85938-8D35-420E-8154-B88CA736ED05}" type="presOf" srcId="{20E64DD3-3DB4-4D83-ACD3-2D4FA42A4914}" destId="{F7EB1271-DE6C-4FFF-8B9B-36F37D8F9226}" srcOrd="0" destOrd="0" presId="urn:microsoft.com/office/officeart/2005/8/layout/process2"/>
    <dgm:cxn modelId="{4B507BFB-BF78-40D0-8326-9F1E16DAA6C5}" srcId="{ABF2A266-1DE7-4750-A4F4-FDFFF05DC2A5}" destId="{82147BCF-602C-4984-8690-3A3C0D8CA240}" srcOrd="2" destOrd="0" parTransId="{4F2D3449-396C-43E1-8677-B7BD6D467FF7}" sibTransId="{22391534-5C5B-4E6B-A0D7-792A705C863F}"/>
    <dgm:cxn modelId="{B26C7F40-D005-495C-8D6E-4E8A4239793B}" type="presOf" srcId="{11EC0CB4-26C0-4567-BD86-0E33AF6B5864}" destId="{9480B668-0950-41C3-90C8-06D92C661B18}" srcOrd="0" destOrd="0" presId="urn:microsoft.com/office/officeart/2005/8/layout/process2"/>
    <dgm:cxn modelId="{4D67B30C-A00A-4F00-AA3B-410C33A1C2AB}" type="presOf" srcId="{82147BCF-602C-4984-8690-3A3C0D8CA240}" destId="{CD9DD0E9-9196-46CE-B8E3-20850E1AB3F2}" srcOrd="0" destOrd="0" presId="urn:microsoft.com/office/officeart/2005/8/layout/process2"/>
    <dgm:cxn modelId="{95EABBB2-CA3E-4E5F-9AEA-09437A54DDE0}" type="presOf" srcId="{59C2FC11-EF60-417F-8FC9-BF4B7996D5C8}" destId="{5896F55A-C4B2-4994-814E-55A8098936CF}" srcOrd="0" destOrd="0" presId="urn:microsoft.com/office/officeart/2005/8/layout/process2"/>
    <dgm:cxn modelId="{4C81DADB-09FC-4CA6-AFC3-07CE6E831153}" type="presOf" srcId="{20DAD2D0-C87C-416D-89D4-CC5FE6FE8543}" destId="{A0710FFA-A15D-416C-906F-566F573531B4}" srcOrd="0" destOrd="0" presId="urn:microsoft.com/office/officeart/2005/8/layout/process2"/>
    <dgm:cxn modelId="{45DEFFE0-0308-4101-BC37-8959B4D9B6B8}" srcId="{ABF2A266-1DE7-4750-A4F4-FDFFF05DC2A5}" destId="{59C2FC11-EF60-417F-8FC9-BF4B7996D5C8}" srcOrd="1" destOrd="0" parTransId="{4BEE1553-DED3-4E94-A7D0-BCE995B81EDD}" sibTransId="{20E64DD3-3DB4-4D83-ACD3-2D4FA42A4914}"/>
    <dgm:cxn modelId="{643BA1EF-F74D-4B35-BA98-4F56391AF467}" type="presOf" srcId="{20E64DD3-3DB4-4D83-ACD3-2D4FA42A4914}" destId="{70BE3CF1-7A60-45A7-B0D8-0A8ABABFB3BF}" srcOrd="1" destOrd="0" presId="urn:microsoft.com/office/officeart/2005/8/layout/process2"/>
    <dgm:cxn modelId="{2BDF5855-36E2-44F6-97DB-81C6F7AD5F22}" srcId="{ABF2A266-1DE7-4750-A4F4-FDFFF05DC2A5}" destId="{20DAD2D0-C87C-416D-89D4-CC5FE6FE8543}" srcOrd="0" destOrd="0" parTransId="{23728FEF-9C62-4C10-91F1-5A700AEF6C3B}" sibTransId="{11EC0CB4-26C0-4567-BD86-0E33AF6B5864}"/>
    <dgm:cxn modelId="{004C54BB-1C5D-4809-A8F8-D20C6587454E}" type="presParOf" srcId="{4EFE4FFB-753D-49F2-ACC4-368B709C6266}" destId="{A0710FFA-A15D-416C-906F-566F573531B4}" srcOrd="0" destOrd="0" presId="urn:microsoft.com/office/officeart/2005/8/layout/process2"/>
    <dgm:cxn modelId="{7D20DF36-642B-431F-A1EE-DAA023DA1E65}" type="presParOf" srcId="{4EFE4FFB-753D-49F2-ACC4-368B709C6266}" destId="{9480B668-0950-41C3-90C8-06D92C661B18}" srcOrd="1" destOrd="0" presId="urn:microsoft.com/office/officeart/2005/8/layout/process2"/>
    <dgm:cxn modelId="{BD937398-9F46-4572-B8C7-53FC6F2BF01C}" type="presParOf" srcId="{9480B668-0950-41C3-90C8-06D92C661B18}" destId="{E2016B0E-8461-4C94-9791-5E00B4590E09}" srcOrd="0" destOrd="0" presId="urn:microsoft.com/office/officeart/2005/8/layout/process2"/>
    <dgm:cxn modelId="{A25165C7-2196-4031-8E6C-7F0B3B4F6DB0}" type="presParOf" srcId="{4EFE4FFB-753D-49F2-ACC4-368B709C6266}" destId="{5896F55A-C4B2-4994-814E-55A8098936CF}" srcOrd="2" destOrd="0" presId="urn:microsoft.com/office/officeart/2005/8/layout/process2"/>
    <dgm:cxn modelId="{0EB23EDC-02CE-4253-9234-5188DF2F6139}" type="presParOf" srcId="{4EFE4FFB-753D-49F2-ACC4-368B709C6266}" destId="{F7EB1271-DE6C-4FFF-8B9B-36F37D8F9226}" srcOrd="3" destOrd="0" presId="urn:microsoft.com/office/officeart/2005/8/layout/process2"/>
    <dgm:cxn modelId="{76E41E9C-C8D5-4FB5-AEE5-BF5CB3887DE8}" type="presParOf" srcId="{F7EB1271-DE6C-4FFF-8B9B-36F37D8F9226}" destId="{70BE3CF1-7A60-45A7-B0D8-0A8ABABFB3BF}" srcOrd="0" destOrd="0" presId="urn:microsoft.com/office/officeart/2005/8/layout/process2"/>
    <dgm:cxn modelId="{25F4CF6F-93EA-4AC9-B4BB-DB61E32E6658}" type="presParOf" srcId="{4EFE4FFB-753D-49F2-ACC4-368B709C6266}" destId="{CD9DD0E9-9196-46CE-B8E3-20850E1AB3F2}"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F1334D-6DDD-4005-815E-D593EAC961D8}">
      <dsp:nvSpPr>
        <dsp:cNvPr id="0" name=""/>
        <dsp:cNvSpPr/>
      </dsp:nvSpPr>
      <dsp:spPr>
        <a:xfrm>
          <a:off x="1799828" y="1189854"/>
          <a:ext cx="2496343" cy="24963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Individual</a:t>
          </a:r>
          <a:endParaRPr lang="en-US" sz="3300" kern="1200" dirty="0"/>
        </a:p>
      </dsp:txBody>
      <dsp:txXfrm>
        <a:off x="1799828" y="1189854"/>
        <a:ext cx="2496343" cy="2496343"/>
      </dsp:txXfrm>
    </dsp:sp>
    <dsp:sp modelId="{210C7DEB-E26C-4C9D-85A2-CD7CF70B01A3}">
      <dsp:nvSpPr>
        <dsp:cNvPr id="0" name=""/>
        <dsp:cNvSpPr/>
      </dsp:nvSpPr>
      <dsp:spPr>
        <a:xfrm>
          <a:off x="2423914" y="189835"/>
          <a:ext cx="1248171" cy="1248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Aware</a:t>
          </a:r>
          <a:endParaRPr lang="en-US" sz="1300" kern="1200" dirty="0"/>
        </a:p>
      </dsp:txBody>
      <dsp:txXfrm>
        <a:off x="2423914" y="189835"/>
        <a:ext cx="1248171" cy="1248171"/>
      </dsp:txXfrm>
    </dsp:sp>
    <dsp:sp modelId="{E98B2DE9-7C60-4DCB-8C9E-FC019506D8C1}">
      <dsp:nvSpPr>
        <dsp:cNvPr id="0" name=""/>
        <dsp:cNvSpPr/>
      </dsp:nvSpPr>
      <dsp:spPr>
        <a:xfrm>
          <a:off x="3830430" y="2625992"/>
          <a:ext cx="1248171" cy="1248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Empowered</a:t>
          </a:r>
          <a:endParaRPr lang="en-US" sz="1300" kern="1200" dirty="0"/>
        </a:p>
      </dsp:txBody>
      <dsp:txXfrm>
        <a:off x="3830430" y="2625992"/>
        <a:ext cx="1248171" cy="1248171"/>
      </dsp:txXfrm>
    </dsp:sp>
    <dsp:sp modelId="{3294A86F-DDCB-419F-9230-1C2067C1D4D3}">
      <dsp:nvSpPr>
        <dsp:cNvPr id="0" name=""/>
        <dsp:cNvSpPr/>
      </dsp:nvSpPr>
      <dsp:spPr>
        <a:xfrm>
          <a:off x="1017397" y="2625992"/>
          <a:ext cx="1248171" cy="1248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Included</a:t>
          </a:r>
          <a:endParaRPr lang="en-US" sz="1300" kern="1200" dirty="0"/>
        </a:p>
      </dsp:txBody>
      <dsp:txXfrm>
        <a:off x="1017397" y="2625992"/>
        <a:ext cx="1248171" cy="12481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710FFA-A15D-416C-906F-566F573531B4}">
      <dsp:nvSpPr>
        <dsp:cNvPr id="0" name=""/>
        <dsp:cNvSpPr/>
      </dsp:nvSpPr>
      <dsp:spPr>
        <a:xfrm>
          <a:off x="2547937" y="0"/>
          <a:ext cx="1381125" cy="4762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Climate Change Orientation Training</a:t>
          </a:r>
          <a:endParaRPr lang="en-US" sz="1200" kern="1200" dirty="0"/>
        </a:p>
      </dsp:txBody>
      <dsp:txXfrm>
        <a:off x="2547937" y="0"/>
        <a:ext cx="1381125" cy="476250"/>
      </dsp:txXfrm>
    </dsp:sp>
    <dsp:sp modelId="{9480B668-0950-41C3-90C8-06D92C661B18}">
      <dsp:nvSpPr>
        <dsp:cNvPr id="0" name=""/>
        <dsp:cNvSpPr/>
      </dsp:nvSpPr>
      <dsp:spPr>
        <a:xfrm rot="5400000">
          <a:off x="3149203" y="488156"/>
          <a:ext cx="178593" cy="21431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3149203" y="488156"/>
        <a:ext cx="178593" cy="214312"/>
      </dsp:txXfrm>
    </dsp:sp>
    <dsp:sp modelId="{5896F55A-C4B2-4994-814E-55A8098936CF}">
      <dsp:nvSpPr>
        <dsp:cNvPr id="0" name=""/>
        <dsp:cNvSpPr/>
      </dsp:nvSpPr>
      <dsp:spPr>
        <a:xfrm>
          <a:off x="2547937" y="714374"/>
          <a:ext cx="1381125" cy="4762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LAPA Development Training</a:t>
          </a:r>
          <a:endParaRPr lang="en-US" sz="1200" kern="1200" dirty="0"/>
        </a:p>
      </dsp:txBody>
      <dsp:txXfrm>
        <a:off x="2547937" y="714374"/>
        <a:ext cx="1381125" cy="476250"/>
      </dsp:txXfrm>
    </dsp:sp>
    <dsp:sp modelId="{F7EB1271-DE6C-4FFF-8B9B-36F37D8F9226}">
      <dsp:nvSpPr>
        <dsp:cNvPr id="0" name=""/>
        <dsp:cNvSpPr/>
      </dsp:nvSpPr>
      <dsp:spPr>
        <a:xfrm rot="5400000">
          <a:off x="3149203" y="1202531"/>
          <a:ext cx="178593" cy="21431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3149203" y="1202531"/>
        <a:ext cx="178593" cy="214312"/>
      </dsp:txXfrm>
    </dsp:sp>
    <dsp:sp modelId="{CD9DD0E9-9196-46CE-B8E3-20850E1AB3F2}">
      <dsp:nvSpPr>
        <dsp:cNvPr id="0" name=""/>
        <dsp:cNvSpPr/>
      </dsp:nvSpPr>
      <dsp:spPr>
        <a:xfrm>
          <a:off x="2547937" y="1428750"/>
          <a:ext cx="1381125" cy="476250"/>
        </a:xfrm>
        <a:prstGeom prst="roundRect">
          <a:avLst>
            <a:gd name="adj" fmla="val 10000"/>
          </a:avLst>
        </a:prstGeom>
        <a:gradFill rotWithShape="0">
          <a:gsLst>
            <a:gs pos="0">
              <a:srgbClr val="000082"/>
            </a:gs>
            <a:gs pos="30000">
              <a:srgbClr val="66008F"/>
            </a:gs>
            <a:gs pos="64999">
              <a:srgbClr val="BA0066"/>
            </a:gs>
            <a:gs pos="89999">
              <a:srgbClr val="FF0000"/>
            </a:gs>
            <a:gs pos="100000">
              <a:srgbClr val="FF82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LAPA Review Workshop</a:t>
          </a:r>
          <a:endParaRPr lang="en-US" sz="1200" kern="1200" dirty="0"/>
        </a:p>
      </dsp:txBody>
      <dsp:txXfrm>
        <a:off x="2547937" y="1428750"/>
        <a:ext cx="1381125" cy="4762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375283A-B47F-4BA4-AD54-A56D3D4045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 bit about the partnership between LEAD and WWF and the</a:t>
            </a:r>
            <a:r>
              <a:rPr lang="en-US" baseline="0" dirty="0" smtClean="0"/>
              <a:t> role LEAD is playing in </a:t>
            </a:r>
            <a:r>
              <a:rPr lang="en-US" baseline="0" smtClean="0"/>
              <a:t>this project. </a:t>
            </a:r>
            <a:endParaRPr lang="en-US"/>
          </a:p>
        </p:txBody>
      </p:sp>
      <p:sp>
        <p:nvSpPr>
          <p:cNvPr id="4" name="Slide Number Placeholder 3"/>
          <p:cNvSpPr>
            <a:spLocks noGrp="1"/>
          </p:cNvSpPr>
          <p:nvPr>
            <p:ph type="sldNum" sz="quarter" idx="10"/>
          </p:nvPr>
        </p:nvSpPr>
        <p:spPr/>
        <p:txBody>
          <a:bodyPr/>
          <a:lstStyle/>
          <a:p>
            <a:pPr>
              <a:defRPr/>
            </a:pPr>
            <a:fld id="{3375283A-B47F-4BA4-AD54-A56D3D4045C8}"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1.Local Adaptation Plans of Action (LAPAs) take a </a:t>
            </a:r>
            <a:r>
              <a:rPr lang="en-US" i="1" dirty="0" smtClean="0"/>
              <a:t>decentralized</a:t>
            </a:r>
            <a:r>
              <a:rPr lang="en-US" dirty="0" smtClean="0"/>
              <a:t>, </a:t>
            </a:r>
            <a:r>
              <a:rPr lang="en-US" i="1" dirty="0" smtClean="0"/>
              <a:t>bottom up </a:t>
            </a:r>
            <a:r>
              <a:rPr lang="en-US" dirty="0" smtClean="0"/>
              <a:t>approach to local level adaptation planning, by involving multi stakeholders, including the vulnerable communities.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 Failure of top down approaches, lack of community ownership, and varied</a:t>
            </a:r>
            <a:r>
              <a:rPr lang="en-US" baseline="0" dirty="0" smtClean="0"/>
              <a:t> topographical features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4. Overall shift toward Local adaptation. LAPA has been piloted in </a:t>
            </a:r>
            <a:r>
              <a:rPr lang="en-US" baseline="0" dirty="0" err="1" smtClean="0"/>
              <a:t>nepal</a:t>
            </a:r>
            <a:r>
              <a:rPr lang="en-US" baseline="0" dirty="0" smtClean="0"/>
              <a:t>. Other than that South American , African and South east </a:t>
            </a:r>
            <a:r>
              <a:rPr lang="en-US" baseline="0" dirty="0" err="1" smtClean="0"/>
              <a:t>asian</a:t>
            </a:r>
            <a:r>
              <a:rPr lang="en-US" baseline="0" dirty="0" smtClean="0"/>
              <a:t> countries are all shifting </a:t>
            </a:r>
            <a:r>
              <a:rPr lang="en-US" baseline="0" dirty="0" err="1" smtClean="0"/>
              <a:t>twoard</a:t>
            </a:r>
            <a:r>
              <a:rPr lang="en-US" baseline="0" dirty="0" smtClean="0"/>
              <a:t> this form of local level planning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5. LEAD has so far created 2 LAPAs, one in Punjab and one in sindh under its </a:t>
            </a:r>
            <a:r>
              <a:rPr lang="en-US" baseline="0" dirty="0" err="1" smtClean="0"/>
              <a:t>CLEAr</a:t>
            </a:r>
            <a:r>
              <a:rPr lang="en-US" baseline="0" dirty="0" smtClean="0"/>
              <a:t> project. 1 LAPA under BHC was created in </a:t>
            </a:r>
            <a:r>
              <a:rPr lang="en-US" baseline="0" dirty="0" err="1" smtClean="0"/>
              <a:t>Mgarh</a:t>
            </a:r>
            <a:r>
              <a:rPr lang="en-US" baseline="0" dirty="0" smtClean="0"/>
              <a:t>. 2 LAPAs will be created for the target area in CCAP with the collaboration of WWF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75283A-B47F-4BA4-AD54-A56D3D4045C8}"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Inclusive</a:t>
            </a:r>
            <a:r>
              <a:rPr lang="en-US" baseline="0" dirty="0" smtClean="0"/>
              <a:t> in that efforts will be made to include minority groups and women, as well as people representing all occupations and walks of life. Multi Tiered: 3 groups of stakeholders identified, i.e. Community, CSOs and Government, all of whom are recognized as being important to train. Trainings will be needs based- i.e. based on the requirement of the participants as well as based on assessments of their particular vulnerability based on the assessment carried out. </a:t>
            </a:r>
            <a:endParaRPr lang="en-US" dirty="0"/>
          </a:p>
        </p:txBody>
      </p:sp>
      <p:sp>
        <p:nvSpPr>
          <p:cNvPr id="4" name="Slide Number Placeholder 3"/>
          <p:cNvSpPr>
            <a:spLocks noGrp="1"/>
          </p:cNvSpPr>
          <p:nvPr>
            <p:ph type="sldNum" sz="quarter" idx="10"/>
          </p:nvPr>
        </p:nvSpPr>
        <p:spPr/>
        <p:txBody>
          <a:bodyPr/>
          <a:lstStyle/>
          <a:p>
            <a:pPr>
              <a:defRPr/>
            </a:pPr>
            <a:fld id="{3375283A-B47F-4BA4-AD54-A56D3D4045C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any further discussion on the plan it is important for us to recognize</a:t>
            </a:r>
            <a:r>
              <a:rPr lang="en-US" baseline="0" dirty="0" smtClean="0"/>
              <a:t> the qualities we desire a fully trained individual, at the end of the project, to possess</a:t>
            </a:r>
            <a:endParaRPr lang="en-US" dirty="0"/>
          </a:p>
        </p:txBody>
      </p:sp>
      <p:sp>
        <p:nvSpPr>
          <p:cNvPr id="4" name="Slide Number Placeholder 3"/>
          <p:cNvSpPr>
            <a:spLocks noGrp="1"/>
          </p:cNvSpPr>
          <p:nvPr>
            <p:ph type="sldNum" sz="quarter" idx="10"/>
          </p:nvPr>
        </p:nvSpPr>
        <p:spPr/>
        <p:txBody>
          <a:bodyPr/>
          <a:lstStyle/>
          <a:p>
            <a:pPr>
              <a:defRPr/>
            </a:pPr>
            <a:fld id="{3375283A-B47F-4BA4-AD54-A56D3D4045C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read the diagram top down. Into the development of the 2</a:t>
            </a:r>
            <a:r>
              <a:rPr lang="en-US" baseline="0" dirty="0" smtClean="0"/>
              <a:t> LAPAs for </a:t>
            </a:r>
            <a:r>
              <a:rPr lang="en-US" baseline="0" dirty="0" err="1" smtClean="0"/>
              <a:t>Keti</a:t>
            </a:r>
            <a:r>
              <a:rPr lang="en-US" baseline="0" dirty="0" smtClean="0"/>
              <a:t> </a:t>
            </a:r>
            <a:r>
              <a:rPr lang="en-US" baseline="0" dirty="0" err="1" smtClean="0"/>
              <a:t>Bunder</a:t>
            </a:r>
            <a:r>
              <a:rPr lang="en-US" baseline="0" dirty="0" smtClean="0"/>
              <a:t> and </a:t>
            </a:r>
            <a:r>
              <a:rPr lang="en-US" baseline="0" dirty="0" err="1" smtClean="0"/>
              <a:t>Kharo</a:t>
            </a:r>
            <a:r>
              <a:rPr lang="en-US" baseline="0" dirty="0" smtClean="0"/>
              <a:t> Chan there are two training components. Firstly, a training session on the Basics of Climate Change (done) for multi stakeholders. This will be followed by a LAPA development training during which all tiers of community will work together to develop LAPAs. This will be followed by a provincial level LAPA Review workshop in which the final LAPAs will be presented to government officials and CSOs and </a:t>
            </a:r>
            <a:r>
              <a:rPr lang="en-US" baseline="0" dirty="0" err="1" smtClean="0"/>
              <a:t>communtiy</a:t>
            </a:r>
            <a:r>
              <a:rPr lang="en-US" baseline="0" dirty="0" smtClean="0"/>
              <a:t> at a provincial level for review. Once the LAPAs are finalized, the pilot projects that are specified as a part of the LAPA will be implemented by the community under mentorship from WWF and LEAD. This will be preceded by a series of thematic trainings on the implementation of these pilot projects. Once the pilot projects are up and running, exposure visits by government officials, journalists and academia will be carried out to the project areas. Running </a:t>
            </a:r>
            <a:r>
              <a:rPr lang="en-US" baseline="0" dirty="0" err="1" smtClean="0"/>
              <a:t>paralell</a:t>
            </a:r>
            <a:r>
              <a:rPr lang="en-US" baseline="0" dirty="0" smtClean="0"/>
              <a:t> to this process will be awareness raising sessions with </a:t>
            </a:r>
            <a:r>
              <a:rPr lang="en-US" baseline="0" dirty="0" err="1" smtClean="0"/>
              <a:t>parlaimentatians</a:t>
            </a:r>
            <a:r>
              <a:rPr lang="en-US" baseline="0" dirty="0" smtClean="0"/>
              <a:t> and provincial authorities, to raise awareness not only of the project but also of the importance of adaptation for </a:t>
            </a:r>
            <a:r>
              <a:rPr lang="en-US" baseline="0" smtClean="0"/>
              <a:t>the coastal areas of Pakistan/ </a:t>
            </a:r>
            <a:endParaRPr lang="en-US" dirty="0"/>
          </a:p>
        </p:txBody>
      </p:sp>
      <p:sp>
        <p:nvSpPr>
          <p:cNvPr id="4" name="Slide Number Placeholder 3"/>
          <p:cNvSpPr>
            <a:spLocks noGrp="1"/>
          </p:cNvSpPr>
          <p:nvPr>
            <p:ph type="sldNum" sz="quarter" idx="10"/>
          </p:nvPr>
        </p:nvSpPr>
        <p:spPr/>
        <p:txBody>
          <a:bodyPr/>
          <a:lstStyle/>
          <a:p>
            <a:pPr>
              <a:defRPr/>
            </a:pPr>
            <a:fld id="{3375283A-B47F-4BA4-AD54-A56D3D4045C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Description of training</a:t>
            </a:r>
            <a:endParaRPr lang="en-US" dirty="0"/>
          </a:p>
        </p:txBody>
      </p:sp>
      <p:sp>
        <p:nvSpPr>
          <p:cNvPr id="4" name="Slide Number Placeholder 3"/>
          <p:cNvSpPr>
            <a:spLocks noGrp="1"/>
          </p:cNvSpPr>
          <p:nvPr>
            <p:ph type="sldNum" sz="quarter" idx="10"/>
          </p:nvPr>
        </p:nvSpPr>
        <p:spPr/>
        <p:txBody>
          <a:bodyPr/>
          <a:lstStyle/>
          <a:p>
            <a:pPr>
              <a:defRPr/>
            </a:pPr>
            <a:fld id="{3375283A-B47F-4BA4-AD54-A56D3D4045C8}"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644775"/>
            <a:ext cx="5867400" cy="1470025"/>
          </a:xfrm>
        </p:spPr>
        <p:txBody>
          <a:bodyPr/>
          <a:lstStyle>
            <a:lvl1pPr>
              <a:defRPr b="1">
                <a:solidFill>
                  <a:srgbClr val="FFFF00"/>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0" y="4114800"/>
            <a:ext cx="6400800" cy="1752600"/>
          </a:xfrm>
        </p:spPr>
        <p:txBody>
          <a:bodyPr/>
          <a:lstStyle>
            <a:lvl1pPr marL="0" indent="0" algn="ctr">
              <a:buNone/>
              <a:defRPr>
                <a:solidFill>
                  <a:schemeClr val="bg1"/>
                </a:solidFill>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solidFill>
                  <a:schemeClr val="bg1"/>
                </a:solidFill>
                <a:latin typeface="Calibri" pitchFamily="34" charset="0"/>
                <a:cs typeface="Calibri"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latin typeface="Calibri" pitchFamily="34" charset="0"/>
                <a:cs typeface="Calibri"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latin typeface="Calibri" pitchFamily="34" charset="0"/>
                <a:cs typeface="Calibri" pitchFamily="34" charset="0"/>
              </a:defRPr>
            </a:lvl1pPr>
          </a:lstStyle>
          <a:p>
            <a:pPr>
              <a:defRPr/>
            </a:pPr>
            <a:fld id="{A9CFE948-29B8-4FFB-AEA7-5610BFD0920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5000C2-5C84-404B-89AC-6FD909F020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A8ED8-0A17-4EA4-A90C-A7D4AEE5919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27714A-48E6-4DCF-87D7-8DCDE5AF1B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FFFF0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itchFamily="34" charset="0"/>
                <a:cs typeface="Calibri"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Calibri" pitchFamily="34" charset="0"/>
                <a:cs typeface="Calibri"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itchFamily="34" charset="0"/>
                <a:cs typeface="Calibri" pitchFamily="34" charset="0"/>
              </a:defRPr>
            </a:lvl1pPr>
          </a:lstStyle>
          <a:p>
            <a:pPr>
              <a:defRPr/>
            </a:pPr>
            <a:fld id="{76E7AC31-E5DE-4350-91E9-15D3D2D8D93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352800"/>
            <a:ext cx="6477000" cy="1362075"/>
          </a:xfrm>
        </p:spPr>
        <p:txBody>
          <a:bodyPr anchor="t"/>
          <a:lstStyle>
            <a:lvl1pPr algn="l">
              <a:defRPr sz="4000" b="1" cap="a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1852613"/>
            <a:ext cx="6477000" cy="1500187"/>
          </a:xfr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atin typeface="Calibri" pitchFamily="34" charset="0"/>
                <a:cs typeface="Calibri"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Calibri" pitchFamily="34" charset="0"/>
                <a:cs typeface="Calibri"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itchFamily="34" charset="0"/>
                <a:cs typeface="Calibri" pitchFamily="34" charset="0"/>
              </a:defRPr>
            </a:lvl1pPr>
          </a:lstStyle>
          <a:p>
            <a:pPr>
              <a:defRPr/>
            </a:pPr>
            <a:fld id="{731AF451-3A6A-48B7-BC53-C311F63E783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3A8D52-351C-488A-8783-2669763D18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8A4F53-4E0A-4EED-AC4F-499504C4E4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latin typeface="Calibri" pitchFamily="34" charset="0"/>
                <a:cs typeface="Calibri" pitchFamily="34" charset="0"/>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8EFDFE-D5DE-4D16-8063-B513F2CD34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34A370-29E5-4A3E-B804-AB2D9E9B53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E7EED8-3901-4CA6-8DCD-9641CB2357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40AFD-DC87-4AA8-9CCB-70877277DC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5DFFD67-807C-4F5A-81EA-C42B7A20C15F}" type="slidenum">
              <a:rPr lang="en-US"/>
              <a:pPr>
                <a:defRPr/>
              </a:pPr>
              <a:t>‹#›</a:t>
            </a:fld>
            <a:endParaRPr lang="en-US"/>
          </a:p>
        </p:txBody>
      </p:sp>
      <p:pic>
        <p:nvPicPr>
          <p:cNvPr id="7" name="Picture 3" descr="D:\Documents and Settings\akareem\Desktop\Project Training\LEAD_061010\Lead_Logo.png"/>
          <p:cNvPicPr>
            <a:picLocks noChangeAspect="1" noChangeArrowheads="1"/>
          </p:cNvPicPr>
          <p:nvPr/>
        </p:nvPicPr>
        <p:blipFill>
          <a:blip r:embed="rId15" cstate="print"/>
          <a:srcRect/>
          <a:stretch>
            <a:fillRect/>
          </a:stretch>
        </p:blipFill>
        <p:spPr bwMode="auto">
          <a:xfrm>
            <a:off x="8099425" y="76200"/>
            <a:ext cx="968375" cy="61482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17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295400" y="2362200"/>
            <a:ext cx="5867400" cy="1470025"/>
          </a:xfrm>
        </p:spPr>
        <p:txBody>
          <a:bodyPr/>
          <a:lstStyle/>
          <a:p>
            <a:r>
              <a:rPr lang="en-US" dirty="0" smtClean="0">
                <a:solidFill>
                  <a:schemeClr val="tx1"/>
                </a:solidFill>
              </a:rPr>
              <a:t>Building Capacity on Climate Change Adaptation in Coastal Areas of Pakistan</a:t>
            </a:r>
            <a:endParaRPr lang="en-US" dirty="0">
              <a:solidFill>
                <a:schemeClr val="tx1"/>
              </a:solidFill>
            </a:endParaRPr>
          </a:p>
        </p:txBody>
      </p:sp>
      <p:sp>
        <p:nvSpPr>
          <p:cNvPr id="7" name="Subtitle 6"/>
          <p:cNvSpPr>
            <a:spLocks noGrp="1"/>
          </p:cNvSpPr>
          <p:nvPr>
            <p:ph type="subTitle" idx="1"/>
          </p:nvPr>
        </p:nvSpPr>
        <p:spPr>
          <a:xfrm>
            <a:off x="1143000" y="4724400"/>
            <a:ext cx="6172200" cy="914400"/>
          </a:xfrm>
        </p:spPr>
        <p:txBody>
          <a:bodyPr/>
          <a:lstStyle/>
          <a:p>
            <a:r>
              <a:rPr lang="en-US" dirty="0" smtClean="0"/>
              <a:t>Capacity Building of Stakeholders and the Development of LAPAs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Local Adaptation Plans of Action</a:t>
            </a:r>
            <a:endParaRPr lang="en-US" dirty="0"/>
          </a:p>
        </p:txBody>
      </p:sp>
      <p:sp>
        <p:nvSpPr>
          <p:cNvPr id="5" name="Content Placeholder 4"/>
          <p:cNvSpPr>
            <a:spLocks noGrp="1"/>
          </p:cNvSpPr>
          <p:nvPr>
            <p:ph idx="1"/>
          </p:nvPr>
        </p:nvSpPr>
        <p:spPr/>
        <p:txBody>
          <a:bodyPr/>
          <a:lstStyle/>
          <a:p>
            <a:pPr>
              <a:buNone/>
            </a:pPr>
            <a:endParaRPr lang="en-US" dirty="0" smtClean="0"/>
          </a:p>
          <a:p>
            <a:r>
              <a:rPr lang="en-US" dirty="0" smtClean="0"/>
              <a:t>What is a LAPA?</a:t>
            </a:r>
          </a:p>
          <a:p>
            <a:r>
              <a:rPr lang="en-US" dirty="0" smtClean="0"/>
              <a:t>Why do we need LAPAs?</a:t>
            </a:r>
          </a:p>
          <a:p>
            <a:r>
              <a:rPr lang="en-US" dirty="0" smtClean="0"/>
              <a:t>LAPAs internationally</a:t>
            </a:r>
          </a:p>
          <a:p>
            <a:r>
              <a:rPr lang="en-US" dirty="0" smtClean="0"/>
              <a:t>LEAD and LAPA</a:t>
            </a:r>
          </a:p>
          <a:p>
            <a:pPr>
              <a:buNone/>
            </a:pPr>
            <a:endParaRPr lang="en-US" dirty="0" smtClean="0"/>
          </a:p>
          <a:p>
            <a:endParaRPr lang="en-US" dirty="0"/>
          </a:p>
        </p:txBody>
      </p:sp>
      <p:pic>
        <p:nvPicPr>
          <p:cNvPr id="4" name="Picture 3" descr="IMG_0121.jpg"/>
          <p:cNvPicPr>
            <a:picLocks noChangeAspect="1"/>
          </p:cNvPicPr>
          <p:nvPr/>
        </p:nvPicPr>
        <p:blipFill>
          <a:blip r:embed="rId3" cstate="print"/>
          <a:stretch>
            <a:fillRect/>
          </a:stretch>
        </p:blipFill>
        <p:spPr>
          <a:xfrm>
            <a:off x="4955400" y="1221600"/>
            <a:ext cx="3706368" cy="2779776"/>
          </a:xfrm>
          <a:prstGeom prst="rect">
            <a:avLst/>
          </a:prstGeom>
          <a:ln>
            <a:noFill/>
          </a:ln>
          <a:effectLst>
            <a:outerShdw blurRad="292100" dist="139700" dir="2700000" algn="tl" rotWithShape="0">
              <a:srgbClr val="333333">
                <a:alpha val="65000"/>
              </a:srgbClr>
            </a:outerShdw>
          </a:effectLst>
        </p:spPr>
      </p:pic>
      <p:pic>
        <p:nvPicPr>
          <p:cNvPr id="6" name="Picture 5" descr="IMG_0124.jpg"/>
          <p:cNvPicPr>
            <a:picLocks noChangeAspect="1"/>
          </p:cNvPicPr>
          <p:nvPr/>
        </p:nvPicPr>
        <p:blipFill>
          <a:blip r:embed="rId4" cstate="print"/>
          <a:stretch>
            <a:fillRect/>
          </a:stretch>
        </p:blipFill>
        <p:spPr>
          <a:xfrm>
            <a:off x="4953000" y="3886200"/>
            <a:ext cx="3706368" cy="27797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endParaRPr lang="en-US" dirty="0" smtClean="0"/>
          </a:p>
          <a:p>
            <a:r>
              <a:rPr lang="en-US" dirty="0" smtClean="0"/>
              <a:t>Inclusive</a:t>
            </a:r>
          </a:p>
          <a:p>
            <a:r>
              <a:rPr lang="en-US" dirty="0" smtClean="0"/>
              <a:t>Multi tiered</a:t>
            </a:r>
          </a:p>
          <a:p>
            <a:r>
              <a:rPr lang="en-US" dirty="0" smtClean="0"/>
              <a:t>Needs Based</a:t>
            </a:r>
          </a:p>
          <a:p>
            <a:r>
              <a:rPr lang="en-US" dirty="0" smtClean="0"/>
              <a:t>Vulnerability Based</a:t>
            </a:r>
          </a:p>
          <a:p>
            <a:endParaRPr lang="en-US" dirty="0" smtClean="0"/>
          </a:p>
        </p:txBody>
      </p:sp>
      <p:pic>
        <p:nvPicPr>
          <p:cNvPr id="7" name="Picture 6" descr="IMG_0103.jpg"/>
          <p:cNvPicPr>
            <a:picLocks noChangeAspect="1"/>
          </p:cNvPicPr>
          <p:nvPr/>
        </p:nvPicPr>
        <p:blipFill>
          <a:blip r:embed="rId3" cstate="print"/>
          <a:stretch>
            <a:fillRect/>
          </a:stretch>
        </p:blipFill>
        <p:spPr>
          <a:xfrm>
            <a:off x="5105400" y="4876800"/>
            <a:ext cx="3706368" cy="1981200"/>
          </a:xfrm>
          <a:prstGeom prst="rect">
            <a:avLst/>
          </a:prstGeom>
        </p:spPr>
      </p:pic>
      <p:pic>
        <p:nvPicPr>
          <p:cNvPr id="8" name="Picture 7" descr="IMG_0010.jpg"/>
          <p:cNvPicPr>
            <a:picLocks noChangeAspect="1"/>
          </p:cNvPicPr>
          <p:nvPr/>
        </p:nvPicPr>
        <p:blipFill>
          <a:blip r:embed="rId4" cstate="print"/>
          <a:stretch>
            <a:fillRect/>
          </a:stretch>
        </p:blipFill>
        <p:spPr>
          <a:xfrm>
            <a:off x="5105400" y="2895600"/>
            <a:ext cx="3706368" cy="2080768"/>
          </a:xfrm>
          <a:prstGeom prst="rect">
            <a:avLst/>
          </a:prstGeom>
        </p:spPr>
      </p:pic>
      <p:pic>
        <p:nvPicPr>
          <p:cNvPr id="9" name="Picture 8" descr="IMG_0032.jpg"/>
          <p:cNvPicPr>
            <a:picLocks noChangeAspect="1"/>
          </p:cNvPicPr>
          <p:nvPr/>
        </p:nvPicPr>
        <p:blipFill>
          <a:blip r:embed="rId5" cstate="print"/>
          <a:stretch>
            <a:fillRect/>
          </a:stretch>
        </p:blipFill>
        <p:spPr>
          <a:xfrm>
            <a:off x="5105400" y="838200"/>
            <a:ext cx="3706368" cy="20807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graphicFrame>
        <p:nvGraphicFramePr>
          <p:cNvPr id="4" name="Diagram 3"/>
          <p:cNvGraphicFramePr/>
          <p:nvPr/>
        </p:nvGraphicFramePr>
        <p:xfrm>
          <a:off x="-762000" y="2133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rPr>
              <a:t>Capacity Building Plan</a:t>
            </a:r>
            <a:r>
              <a:rPr lang="en-US" dirty="0" smtClean="0"/>
              <a:t>	</a:t>
            </a:r>
            <a:endParaRPr lang="en-US" dirty="0"/>
          </a:p>
        </p:txBody>
      </p:sp>
      <p:graphicFrame>
        <p:nvGraphicFramePr>
          <p:cNvPr id="4" name="Content Placeholder 3"/>
          <p:cNvGraphicFramePr>
            <a:graphicFrameLocks noGrp="1"/>
          </p:cNvGraphicFramePr>
          <p:nvPr>
            <p:ph idx="1"/>
          </p:nvPr>
        </p:nvGraphicFramePr>
        <p:xfrm>
          <a:off x="1447800" y="1295400"/>
          <a:ext cx="6477000" cy="190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Up Arrow Callout 8"/>
          <p:cNvSpPr/>
          <p:nvPr/>
        </p:nvSpPr>
        <p:spPr>
          <a:xfrm>
            <a:off x="3657600" y="4648200"/>
            <a:ext cx="2057400" cy="1219200"/>
          </a:xfrm>
          <a:prstGeom prst="upArrowCallou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rPr>
              <a:t>Implementation of Pilot Projects</a:t>
            </a:r>
            <a:endParaRPr lang="en-US" dirty="0">
              <a:solidFill>
                <a:schemeClr val="accent2">
                  <a:lumMod val="60000"/>
                  <a:lumOff val="40000"/>
                </a:schemeClr>
              </a:solidFill>
            </a:endParaRPr>
          </a:p>
        </p:txBody>
      </p:sp>
      <p:sp>
        <p:nvSpPr>
          <p:cNvPr id="12" name="Rectangle 11"/>
          <p:cNvSpPr/>
          <p:nvPr/>
        </p:nvSpPr>
        <p:spPr>
          <a:xfrm>
            <a:off x="6096000" y="4267200"/>
            <a:ext cx="1524000" cy="1295400"/>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Training on Implementation of Pilot Projects</a:t>
            </a:r>
            <a:endParaRPr lang="en-US" dirty="0">
              <a:solidFill>
                <a:schemeClr val="bg1"/>
              </a:solidFill>
            </a:endParaRPr>
          </a:p>
        </p:txBody>
      </p:sp>
      <p:sp>
        <p:nvSpPr>
          <p:cNvPr id="13" name="Rectangle 12"/>
          <p:cNvSpPr/>
          <p:nvPr/>
        </p:nvSpPr>
        <p:spPr>
          <a:xfrm>
            <a:off x="1752600" y="4267200"/>
            <a:ext cx="1524000" cy="12954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Exposure visit to regional sites</a:t>
            </a:r>
            <a:endParaRPr lang="en-US" dirty="0">
              <a:solidFill>
                <a:schemeClr val="bg1"/>
              </a:solidFill>
            </a:endParaRPr>
          </a:p>
        </p:txBody>
      </p:sp>
      <p:sp>
        <p:nvSpPr>
          <p:cNvPr id="16" name="Down Arrow 15"/>
          <p:cNvSpPr/>
          <p:nvPr/>
        </p:nvSpPr>
        <p:spPr>
          <a:xfrm rot="17995898">
            <a:off x="3145503" y="4821902"/>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996334">
            <a:off x="5671670" y="4757271"/>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Callout 17"/>
          <p:cNvSpPr/>
          <p:nvPr/>
        </p:nvSpPr>
        <p:spPr>
          <a:xfrm rot="16200000">
            <a:off x="5638800" y="3048000"/>
            <a:ext cx="5334000" cy="914400"/>
          </a:xfrm>
          <a:prstGeom prst="upArrowCallout">
            <a:avLst>
              <a:gd name="adj1" fmla="val 28636"/>
              <a:gd name="adj2" fmla="val 25000"/>
              <a:gd name="adj3" fmla="val 25000"/>
              <a:gd name="adj4" fmla="val 6497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rPr>
              <a:t>Awareness Raising Sessions with Parliamentarians and Provincial Authorities</a:t>
            </a:r>
            <a:endParaRPr lang="en-US" dirty="0">
              <a:solidFill>
                <a:schemeClr val="accent2">
                  <a:lumMod val="60000"/>
                  <a:lumOff val="40000"/>
                </a:schemeClr>
              </a:solidFill>
            </a:endParaRPr>
          </a:p>
        </p:txBody>
      </p:sp>
      <p:sp>
        <p:nvSpPr>
          <p:cNvPr id="20" name="Oval 19"/>
          <p:cNvSpPr/>
          <p:nvPr/>
        </p:nvSpPr>
        <p:spPr>
          <a:xfrm>
            <a:off x="4038600" y="3429000"/>
            <a:ext cx="1219200" cy="1143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LAPA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Climate Change Orientation Training</a:t>
            </a:r>
            <a:endParaRPr lang="en-US" dirty="0"/>
          </a:p>
        </p:txBody>
      </p:sp>
      <p:sp>
        <p:nvSpPr>
          <p:cNvPr id="3" name="Content Placeholder 2"/>
          <p:cNvSpPr>
            <a:spLocks noGrp="1"/>
          </p:cNvSpPr>
          <p:nvPr>
            <p:ph idx="1"/>
          </p:nvPr>
        </p:nvSpPr>
        <p:spPr/>
        <p:txBody>
          <a:bodyPr/>
          <a:lstStyle/>
          <a:p>
            <a:endParaRPr lang="en-US" dirty="0" smtClean="0">
              <a:solidFill>
                <a:srgbClr val="FFFF00"/>
              </a:solidFill>
            </a:endParaRPr>
          </a:p>
          <a:p>
            <a:pPr>
              <a:buNone/>
            </a:pPr>
            <a:r>
              <a:rPr lang="en-US" dirty="0" smtClean="0">
                <a:solidFill>
                  <a:srgbClr val="FFFF00"/>
                </a:solidFill>
              </a:rPr>
              <a:t>Duration:		3 days/3 Cycles</a:t>
            </a:r>
          </a:p>
          <a:p>
            <a:pPr>
              <a:buNone/>
            </a:pPr>
            <a:r>
              <a:rPr lang="en-US" dirty="0" smtClean="0">
                <a:solidFill>
                  <a:srgbClr val="FFFF00"/>
                </a:solidFill>
              </a:rPr>
              <a:t>Participants: 	Community Representatives</a:t>
            </a:r>
          </a:p>
          <a:p>
            <a:pPr>
              <a:buNone/>
            </a:pPr>
            <a:r>
              <a:rPr lang="en-US" dirty="0" smtClean="0">
                <a:solidFill>
                  <a:srgbClr val="FFFF00"/>
                </a:solidFill>
              </a:rPr>
              <a:t>				Government Officials</a:t>
            </a:r>
          </a:p>
          <a:p>
            <a:pPr>
              <a:buNone/>
            </a:pPr>
            <a:r>
              <a:rPr lang="en-US" dirty="0" smtClean="0">
                <a:solidFill>
                  <a:srgbClr val="FFFF00"/>
                </a:solidFill>
              </a:rPr>
              <a:t>				Journalists</a:t>
            </a:r>
          </a:p>
          <a:p>
            <a:pPr>
              <a:buNone/>
            </a:pPr>
            <a:r>
              <a:rPr lang="en-US" dirty="0" smtClean="0">
                <a:solidFill>
                  <a:srgbClr val="FFFF00"/>
                </a:solidFill>
              </a:rPr>
              <a:t>Areas Covered: </a:t>
            </a:r>
            <a:r>
              <a:rPr lang="en-US" dirty="0" err="1" smtClean="0">
                <a:solidFill>
                  <a:srgbClr val="FFFF00"/>
                </a:solidFill>
              </a:rPr>
              <a:t>Keti</a:t>
            </a:r>
            <a:r>
              <a:rPr lang="en-US" dirty="0" smtClean="0">
                <a:solidFill>
                  <a:srgbClr val="FFFF00"/>
                </a:solidFill>
              </a:rPr>
              <a:t> </a:t>
            </a:r>
            <a:r>
              <a:rPr lang="en-US" dirty="0" err="1" smtClean="0">
                <a:solidFill>
                  <a:srgbClr val="FFFF00"/>
                </a:solidFill>
              </a:rPr>
              <a:t>Bunder</a:t>
            </a:r>
            <a:r>
              <a:rPr lang="en-US" dirty="0" smtClean="0">
                <a:solidFill>
                  <a:srgbClr val="FFFF00"/>
                </a:solidFill>
              </a:rPr>
              <a:t>, </a:t>
            </a:r>
            <a:r>
              <a:rPr lang="en-US" dirty="0" err="1" smtClean="0">
                <a:solidFill>
                  <a:srgbClr val="FFFF00"/>
                </a:solidFill>
              </a:rPr>
              <a:t>Kharo</a:t>
            </a:r>
            <a:r>
              <a:rPr lang="en-US" dirty="0" smtClean="0">
                <a:solidFill>
                  <a:srgbClr val="FFFF00"/>
                </a:solidFill>
              </a:rPr>
              <a:t> Chan and 			Jiwani</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 Action Planning Workshop</a:t>
            </a:r>
            <a:endParaRPr lang="en-US" dirty="0"/>
          </a:p>
        </p:txBody>
      </p:sp>
      <p:sp>
        <p:nvSpPr>
          <p:cNvPr id="3" name="Content Placeholder 2"/>
          <p:cNvSpPr>
            <a:spLocks noGrp="1"/>
          </p:cNvSpPr>
          <p:nvPr>
            <p:ph idx="1"/>
          </p:nvPr>
        </p:nvSpPr>
        <p:spPr/>
        <p:txBody>
          <a:bodyPr/>
          <a:lstStyle/>
          <a:p>
            <a:endParaRPr lang="en-US" dirty="0" smtClean="0"/>
          </a:p>
          <a:p>
            <a:r>
              <a:rPr lang="en-US" dirty="0" smtClean="0"/>
              <a:t>Target areas : </a:t>
            </a:r>
            <a:r>
              <a:rPr lang="en-US" dirty="0" err="1" smtClean="0"/>
              <a:t>Keti</a:t>
            </a:r>
            <a:r>
              <a:rPr lang="en-US" dirty="0" smtClean="0"/>
              <a:t> </a:t>
            </a:r>
            <a:r>
              <a:rPr lang="en-US" dirty="0" err="1" smtClean="0"/>
              <a:t>Bunder</a:t>
            </a:r>
            <a:r>
              <a:rPr lang="en-US" dirty="0" smtClean="0"/>
              <a:t> and </a:t>
            </a:r>
            <a:r>
              <a:rPr lang="en-US" dirty="0" err="1" smtClean="0"/>
              <a:t>Kharo</a:t>
            </a:r>
            <a:r>
              <a:rPr lang="en-US" dirty="0" smtClean="0"/>
              <a:t> Chan</a:t>
            </a:r>
          </a:p>
          <a:p>
            <a:r>
              <a:rPr lang="en-US" dirty="0" smtClean="0"/>
              <a:t>5 day training</a:t>
            </a:r>
          </a:p>
          <a:p>
            <a:r>
              <a:rPr lang="en-US" dirty="0" smtClean="0"/>
              <a:t>Issue identification, Solution Identification</a:t>
            </a:r>
          </a:p>
          <a:p>
            <a:r>
              <a:rPr lang="en-US" dirty="0" smtClean="0"/>
              <a:t>Participation from district level Government, local CSOs, and community representatives</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1184</TotalTime>
  <Words>622</Words>
  <Application>Microsoft Office PowerPoint</Application>
  <PresentationFormat>On-screen Show (4:3)</PresentationFormat>
  <Paragraphs>56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Building Capacity on Climate Change Adaptation in Coastal Areas of Pakistan</vt:lpstr>
      <vt:lpstr>Local Adaptation Plans of Action</vt:lpstr>
      <vt:lpstr>Approach</vt:lpstr>
      <vt:lpstr>Vision</vt:lpstr>
      <vt:lpstr>Capacity Building Plan </vt:lpstr>
      <vt:lpstr>Climate Change Orientation Training</vt:lpstr>
      <vt:lpstr>Next Step: Action Planning Workshop</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Shani</dc:creator>
  <cp:lastModifiedBy>Meherunissa Hamid</cp:lastModifiedBy>
  <cp:revision>526</cp:revision>
  <dcterms:created xsi:type="dcterms:W3CDTF">2010-11-03T12:47:17Z</dcterms:created>
  <dcterms:modified xsi:type="dcterms:W3CDTF">2013-02-28T04:42:51Z</dcterms:modified>
</cp:coreProperties>
</file>